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3.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heme/themeOverride4.xml" ContentType="application/vnd.openxmlformats-officedocument.themeOverride+xml"/>
  <Override PartName="/ppt/notesSlides/notesSlide28.xml" ContentType="application/vnd.openxmlformats-officedocument.presentationml.notesSlide+xml"/>
  <Override PartName="/ppt/theme/themeOverride5.xml" ContentType="application/vnd.openxmlformats-officedocument.themeOverr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heme/themeOverride6.xml" ContentType="application/vnd.openxmlformats-officedocument.themeOverr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theme/themeOverride7.xml" ContentType="application/vnd.openxmlformats-officedocument.themeOverr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theme/themeOverride8.xml" ContentType="application/vnd.openxmlformats-officedocument.themeOverride+xml"/>
  <Override PartName="/ppt/notesSlides/notesSlide1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9"/>
  </p:notesMasterIdLst>
  <p:sldIdLst>
    <p:sldId id="256" r:id="rId2"/>
    <p:sldId id="861" r:id="rId3"/>
    <p:sldId id="860" r:id="rId4"/>
    <p:sldId id="474" r:id="rId5"/>
    <p:sldId id="932" r:id="rId6"/>
    <p:sldId id="933" r:id="rId7"/>
    <p:sldId id="934" r:id="rId8"/>
    <p:sldId id="935" r:id="rId9"/>
    <p:sldId id="936" r:id="rId10"/>
    <p:sldId id="937" r:id="rId11"/>
    <p:sldId id="938" r:id="rId12"/>
    <p:sldId id="939" r:id="rId13"/>
    <p:sldId id="940" r:id="rId14"/>
    <p:sldId id="941" r:id="rId15"/>
    <p:sldId id="942" r:id="rId16"/>
    <p:sldId id="943" r:id="rId17"/>
    <p:sldId id="944" r:id="rId18"/>
    <p:sldId id="945" r:id="rId19"/>
    <p:sldId id="946" r:id="rId20"/>
    <p:sldId id="947" r:id="rId21"/>
    <p:sldId id="948" r:id="rId22"/>
    <p:sldId id="949" r:id="rId23"/>
    <p:sldId id="950" r:id="rId24"/>
    <p:sldId id="951" r:id="rId25"/>
    <p:sldId id="952" r:id="rId26"/>
    <p:sldId id="953" r:id="rId27"/>
    <p:sldId id="954" r:id="rId28"/>
    <p:sldId id="775" r:id="rId29"/>
    <p:sldId id="955" r:id="rId30"/>
    <p:sldId id="956" r:id="rId31"/>
    <p:sldId id="957" r:id="rId32"/>
    <p:sldId id="958" r:id="rId33"/>
    <p:sldId id="959" r:id="rId34"/>
    <p:sldId id="960" r:id="rId35"/>
    <p:sldId id="961" r:id="rId36"/>
    <p:sldId id="962" r:id="rId37"/>
    <p:sldId id="963" r:id="rId38"/>
    <p:sldId id="964" r:id="rId39"/>
    <p:sldId id="965" r:id="rId40"/>
    <p:sldId id="966" r:id="rId41"/>
    <p:sldId id="967" r:id="rId42"/>
    <p:sldId id="968" r:id="rId43"/>
    <p:sldId id="969" r:id="rId44"/>
    <p:sldId id="970" r:id="rId45"/>
    <p:sldId id="971" r:id="rId46"/>
    <p:sldId id="972" r:id="rId47"/>
    <p:sldId id="973" r:id="rId48"/>
    <p:sldId id="974" r:id="rId49"/>
    <p:sldId id="975" r:id="rId50"/>
    <p:sldId id="976" r:id="rId51"/>
    <p:sldId id="977" r:id="rId52"/>
    <p:sldId id="978" r:id="rId53"/>
    <p:sldId id="979" r:id="rId54"/>
    <p:sldId id="980" r:id="rId55"/>
    <p:sldId id="981" r:id="rId56"/>
    <p:sldId id="982" r:id="rId57"/>
    <p:sldId id="983" r:id="rId58"/>
    <p:sldId id="984" r:id="rId59"/>
    <p:sldId id="985" r:id="rId60"/>
    <p:sldId id="986" r:id="rId61"/>
    <p:sldId id="987" r:id="rId62"/>
    <p:sldId id="988" r:id="rId63"/>
    <p:sldId id="989" r:id="rId64"/>
    <p:sldId id="990" r:id="rId65"/>
    <p:sldId id="991" r:id="rId66"/>
    <p:sldId id="992" r:id="rId67"/>
    <p:sldId id="993" r:id="rId68"/>
    <p:sldId id="994" r:id="rId69"/>
    <p:sldId id="995" r:id="rId70"/>
    <p:sldId id="996" r:id="rId71"/>
    <p:sldId id="997" r:id="rId72"/>
    <p:sldId id="998" r:id="rId73"/>
    <p:sldId id="999" r:id="rId74"/>
    <p:sldId id="1000" r:id="rId75"/>
    <p:sldId id="1001" r:id="rId76"/>
    <p:sldId id="1002" r:id="rId77"/>
    <p:sldId id="1003" r:id="rId78"/>
    <p:sldId id="1004" r:id="rId79"/>
    <p:sldId id="1005" r:id="rId80"/>
    <p:sldId id="1006" r:id="rId81"/>
    <p:sldId id="1007" r:id="rId82"/>
    <p:sldId id="1008" r:id="rId83"/>
    <p:sldId id="1009" r:id="rId84"/>
    <p:sldId id="1010" r:id="rId85"/>
    <p:sldId id="1011" r:id="rId86"/>
    <p:sldId id="1012" r:id="rId87"/>
    <p:sldId id="1013" r:id="rId88"/>
    <p:sldId id="1014" r:id="rId89"/>
    <p:sldId id="1015" r:id="rId90"/>
    <p:sldId id="1016" r:id="rId91"/>
    <p:sldId id="1017" r:id="rId92"/>
    <p:sldId id="1018" r:id="rId93"/>
    <p:sldId id="1019" r:id="rId94"/>
    <p:sldId id="1020" r:id="rId95"/>
    <p:sldId id="1021" r:id="rId96"/>
    <p:sldId id="1022" r:id="rId97"/>
    <p:sldId id="1023" r:id="rId98"/>
    <p:sldId id="1024" r:id="rId99"/>
    <p:sldId id="1025" r:id="rId100"/>
    <p:sldId id="1026" r:id="rId101"/>
    <p:sldId id="1027" r:id="rId102"/>
    <p:sldId id="1028" r:id="rId103"/>
    <p:sldId id="1029" r:id="rId104"/>
    <p:sldId id="1030" r:id="rId105"/>
    <p:sldId id="1031" r:id="rId106"/>
    <p:sldId id="1032" r:id="rId107"/>
    <p:sldId id="1033" r:id="rId108"/>
    <p:sldId id="1034" r:id="rId109"/>
    <p:sldId id="1035" r:id="rId110"/>
    <p:sldId id="1036" r:id="rId111"/>
    <p:sldId id="1037" r:id="rId112"/>
    <p:sldId id="1038" r:id="rId113"/>
    <p:sldId id="1039" r:id="rId114"/>
    <p:sldId id="1040" r:id="rId115"/>
    <p:sldId id="1041" r:id="rId116"/>
    <p:sldId id="1042" r:id="rId117"/>
    <p:sldId id="1043" r:id="rId118"/>
    <p:sldId id="1044" r:id="rId119"/>
    <p:sldId id="1045" r:id="rId120"/>
    <p:sldId id="1046" r:id="rId121"/>
    <p:sldId id="1047" r:id="rId122"/>
    <p:sldId id="1048" r:id="rId123"/>
    <p:sldId id="1049" r:id="rId124"/>
    <p:sldId id="1050" r:id="rId125"/>
    <p:sldId id="1051" r:id="rId126"/>
    <p:sldId id="1052" r:id="rId127"/>
    <p:sldId id="912" r:id="rId128"/>
    <p:sldId id="1053" r:id="rId129"/>
    <p:sldId id="1054" r:id="rId130"/>
    <p:sldId id="1055" r:id="rId131"/>
    <p:sldId id="1056" r:id="rId132"/>
    <p:sldId id="1057" r:id="rId133"/>
    <p:sldId id="1058" r:id="rId134"/>
    <p:sldId id="1059" r:id="rId135"/>
    <p:sldId id="1060" r:id="rId136"/>
    <p:sldId id="1061" r:id="rId137"/>
    <p:sldId id="1062" r:id="rId138"/>
    <p:sldId id="1063" r:id="rId139"/>
    <p:sldId id="1064" r:id="rId140"/>
    <p:sldId id="1065" r:id="rId141"/>
    <p:sldId id="1066" r:id="rId142"/>
    <p:sldId id="1067" r:id="rId143"/>
    <p:sldId id="1068" r:id="rId144"/>
    <p:sldId id="1069" r:id="rId145"/>
    <p:sldId id="1070" r:id="rId146"/>
    <p:sldId id="1071" r:id="rId147"/>
    <p:sldId id="1072" r:id="rId148"/>
    <p:sldId id="1073" r:id="rId149"/>
    <p:sldId id="1074" r:id="rId150"/>
    <p:sldId id="1075" r:id="rId151"/>
    <p:sldId id="1076" r:id="rId152"/>
    <p:sldId id="1077" r:id="rId153"/>
    <p:sldId id="1078" r:id="rId154"/>
    <p:sldId id="1079" r:id="rId155"/>
    <p:sldId id="1080" r:id="rId156"/>
    <p:sldId id="1081" r:id="rId157"/>
    <p:sldId id="1082" r:id="rId158"/>
    <p:sldId id="1083" r:id="rId159"/>
    <p:sldId id="1084" r:id="rId160"/>
    <p:sldId id="1085" r:id="rId161"/>
    <p:sldId id="1086" r:id="rId162"/>
    <p:sldId id="1087" r:id="rId163"/>
    <p:sldId id="1088" r:id="rId164"/>
    <p:sldId id="1089" r:id="rId165"/>
    <p:sldId id="1090" r:id="rId166"/>
    <p:sldId id="1091" r:id="rId167"/>
    <p:sldId id="1092" r:id="rId168"/>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982A"/>
    <a:srgbClr val="DC0ED2"/>
    <a:srgbClr val="1043FC"/>
    <a:srgbClr val="0CB01C"/>
    <a:srgbClr val="19B804"/>
    <a:srgbClr val="FF9999"/>
    <a:srgbClr val="4F054B"/>
    <a:srgbClr val="0C52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Lato Light"/>
          <a:ea typeface="Lato Light"/>
          <a:cs typeface="Lato Light"/>
        </a:font>
        <a:srgbClr val="7F7F7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C7B018BB-80A7-4F77-B60F-C8B233D01FF8}" styleName="">
    <a:tblBg/>
    <a:wholeTbl>
      <a:tcTxStyle b="off" i="off">
        <a:font>
          <a:latin typeface="Lato Light"/>
          <a:ea typeface="Lato Light"/>
          <a:cs typeface="Lato Light"/>
        </a:font>
        <a:srgbClr val="7F7F7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EEE7283C-3CF3-47DC-8721-378D4A62B228}" styleName="">
    <a:tblBg/>
    <a:wholeTbl>
      <a:tcTxStyle b="off" i="off">
        <a:font>
          <a:latin typeface="Lato Light"/>
          <a:ea typeface="Lato Light"/>
          <a:cs typeface="Lato Light"/>
        </a:font>
        <a:srgbClr val="7F7F7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CDE"/>
          </a:solidFill>
        </a:fill>
      </a:tcStyle>
    </a:wholeTbl>
    <a:band2H>
      <a:tcTxStyle/>
      <a:tcStyle>
        <a:tcBdr/>
        <a:fill>
          <a:solidFill>
            <a:srgbClr val="EEEEEF"/>
          </a:solidFill>
        </a:fill>
      </a:tcStyle>
    </a:band2H>
    <a:firstCol>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4"/>
          </a:solidFill>
        </a:fill>
      </a:tcStyle>
    </a:firstCol>
    <a:la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4"/>
          </a:solidFill>
        </a:fill>
      </a:tcStyle>
    </a:lastRow>
    <a:fir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4"/>
          </a:solidFill>
        </a:fill>
      </a:tcStyle>
    </a:firstRow>
  </a:tblStyle>
  <a:tblStyle styleId="{CF821DB8-F4EB-4A41-A1BA-3FCAFE7338EE}" styleName="">
    <a:tblBg/>
    <a:wholeTbl>
      <a:tcTxStyle b="off" i="off">
        <a:font>
          <a:latin typeface="Lato Light"/>
          <a:ea typeface="Lato Light"/>
          <a:cs typeface="Lato Light"/>
        </a:font>
        <a:srgbClr val="7F7F7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CECEC"/>
          </a:solidFill>
        </a:fill>
      </a:tcStyle>
    </a:wholeTbl>
    <a:band2H>
      <a:tcTxStyle/>
      <a:tcStyle>
        <a:tcBdr/>
        <a:fill>
          <a:solidFill>
            <a:srgbClr val="FFFFFF"/>
          </a:solidFill>
        </a:fill>
      </a:tcStyle>
    </a:band2H>
    <a:firstCol>
      <a:tcTxStyle b="on" i="off">
        <a:font>
          <a:latin typeface="Lato Light"/>
          <a:ea typeface="Lato Light"/>
          <a:cs typeface="Lato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00000"/>
          </a:solidFill>
        </a:fill>
      </a:tcStyle>
    </a:firstCol>
    <a:lastRow>
      <a:tcTxStyle b="on" i="off">
        <a:font>
          <a:latin typeface="Lato Light"/>
          <a:ea typeface="Lato Light"/>
          <a:cs typeface="Lato Light"/>
        </a:font>
        <a:srgbClr val="7F7F7F"/>
      </a:tcTxStyle>
      <a:tcStyle>
        <a:tcBdr>
          <a:left>
            <a:ln w="12700" cap="flat">
              <a:noFill/>
              <a:miter lim="400000"/>
            </a:ln>
          </a:left>
          <a:right>
            <a:ln w="12700" cap="flat">
              <a:noFill/>
              <a:miter lim="400000"/>
            </a:ln>
          </a:right>
          <a:top>
            <a:ln w="50800" cap="flat">
              <a:solidFill>
                <a:srgbClr val="7F7F7F"/>
              </a:solidFill>
              <a:prstDash val="solid"/>
              <a:round/>
            </a:ln>
          </a:top>
          <a:bottom>
            <a:ln w="25400" cap="flat">
              <a:solidFill>
                <a:srgbClr val="7F7F7F"/>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Lato Light"/>
          <a:ea typeface="Lato Light"/>
          <a:cs typeface="Lato Light"/>
        </a:font>
        <a:srgbClr val="FFFFFF"/>
      </a:tcTxStyle>
      <a:tcStyle>
        <a:tcBdr>
          <a:left>
            <a:ln w="12700" cap="flat">
              <a:noFill/>
              <a:miter lim="400000"/>
            </a:ln>
          </a:left>
          <a:right>
            <a:ln w="12700" cap="flat">
              <a:noFill/>
              <a:miter lim="400000"/>
            </a:ln>
          </a:right>
          <a:top>
            <a:ln w="25400" cap="flat">
              <a:solidFill>
                <a:srgbClr val="7F7F7F"/>
              </a:solidFill>
              <a:prstDash val="solid"/>
              <a:round/>
            </a:ln>
          </a:top>
          <a:bottom>
            <a:ln w="25400" cap="flat">
              <a:solidFill>
                <a:srgbClr val="7F7F7F"/>
              </a:solidFill>
              <a:prstDash val="solid"/>
              <a:round/>
            </a:ln>
          </a:bottom>
          <a:insideH>
            <a:ln w="12700" cap="flat">
              <a:noFill/>
              <a:miter lim="400000"/>
            </a:ln>
          </a:insideH>
          <a:insideV>
            <a:ln w="12700" cap="flat">
              <a:noFill/>
              <a:miter lim="400000"/>
            </a:ln>
          </a:insideV>
        </a:tcBdr>
        <a:fill>
          <a:solidFill>
            <a:srgbClr val="000000"/>
          </a:solidFill>
        </a:fill>
      </a:tcStyle>
    </a:firstRow>
  </a:tblStyle>
  <a:tblStyle styleId="{33BA23B1-9221-436E-865A-0063620EA4FD}" styleName="">
    <a:tblBg/>
    <a:wholeTbl>
      <a:tcTxStyle b="off" i="off">
        <a:font>
          <a:latin typeface="Lato Light"/>
          <a:ea typeface="Lato Light"/>
          <a:cs typeface="Lato Light"/>
        </a:font>
        <a:srgbClr val="7F7F7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7D7D7"/>
          </a:solidFill>
        </a:fill>
      </a:tcStyle>
    </a:wholeTbl>
    <a:band2H>
      <a:tcTxStyle/>
      <a:tcStyle>
        <a:tcBdr/>
        <a:fill>
          <a:solidFill>
            <a:srgbClr val="ECECEC"/>
          </a:solidFill>
        </a:fill>
      </a:tcStyle>
    </a:band2H>
    <a:firstCol>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7F7F7F"/>
          </a:solidFill>
        </a:fill>
      </a:tcStyle>
    </a:firstCol>
    <a:la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7F7F7F"/>
          </a:solidFill>
        </a:fill>
      </a:tcStyle>
    </a:lastRow>
    <a:fir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7F7F7F"/>
          </a:solidFill>
        </a:fill>
      </a:tcStyle>
    </a:firstRow>
  </a:tblStyle>
  <a:tblStyle styleId="{2708684C-4D16-4618-839F-0558EEFCDFE6}" styleName="">
    <a:tblBg/>
    <a:wholeTbl>
      <a:tcTxStyle b="off" i="off">
        <a:font>
          <a:latin typeface="Lato Light"/>
          <a:ea typeface="Lato Light"/>
          <a:cs typeface="Lato Light"/>
        </a:font>
        <a:srgbClr val="7F7F7F"/>
      </a:tcTxStyle>
      <a:tcStyle>
        <a:tcBdr>
          <a:left>
            <a:ln w="12700" cap="flat">
              <a:solidFill>
                <a:srgbClr val="7F7F7F"/>
              </a:solidFill>
              <a:prstDash val="solid"/>
              <a:round/>
            </a:ln>
          </a:left>
          <a:right>
            <a:ln w="12700" cap="flat">
              <a:solidFill>
                <a:srgbClr val="7F7F7F"/>
              </a:solidFill>
              <a:prstDash val="solid"/>
              <a:round/>
            </a:ln>
          </a:right>
          <a:top>
            <a:ln w="12700" cap="flat">
              <a:solidFill>
                <a:srgbClr val="7F7F7F"/>
              </a:solidFill>
              <a:prstDash val="solid"/>
              <a:round/>
            </a:ln>
          </a:top>
          <a:bottom>
            <a:ln w="12700" cap="flat">
              <a:solidFill>
                <a:srgbClr val="7F7F7F"/>
              </a:solidFill>
              <a:prstDash val="solid"/>
              <a:round/>
            </a:ln>
          </a:bottom>
          <a:insideH>
            <a:ln w="12700" cap="flat">
              <a:solidFill>
                <a:srgbClr val="7F7F7F"/>
              </a:solidFill>
              <a:prstDash val="solid"/>
              <a:round/>
            </a:ln>
          </a:insideH>
          <a:insideV>
            <a:ln w="12700" cap="flat">
              <a:solidFill>
                <a:srgbClr val="7F7F7F"/>
              </a:solidFill>
              <a:prstDash val="solid"/>
              <a:round/>
            </a:ln>
          </a:insideV>
        </a:tcBdr>
        <a:fill>
          <a:solidFill>
            <a:srgbClr val="7F7F7F">
              <a:alpha val="20000"/>
            </a:srgbClr>
          </a:solidFill>
        </a:fill>
      </a:tcStyle>
    </a:wholeTbl>
    <a:band2H>
      <a:tcTxStyle/>
      <a:tcStyle>
        <a:tcBdr/>
        <a:fill>
          <a:solidFill>
            <a:srgbClr val="FFFFFF"/>
          </a:solidFill>
        </a:fill>
      </a:tcStyle>
    </a:band2H>
    <a:firstCol>
      <a:tcTxStyle b="on" i="off">
        <a:font>
          <a:latin typeface="Lato Light"/>
          <a:ea typeface="Lato Light"/>
          <a:cs typeface="Lato Light"/>
        </a:font>
        <a:srgbClr val="7F7F7F"/>
      </a:tcTxStyle>
      <a:tcStyle>
        <a:tcBdr>
          <a:left>
            <a:ln w="12700" cap="flat">
              <a:solidFill>
                <a:srgbClr val="7F7F7F"/>
              </a:solidFill>
              <a:prstDash val="solid"/>
              <a:round/>
            </a:ln>
          </a:left>
          <a:right>
            <a:ln w="12700" cap="flat">
              <a:solidFill>
                <a:srgbClr val="7F7F7F"/>
              </a:solidFill>
              <a:prstDash val="solid"/>
              <a:round/>
            </a:ln>
          </a:right>
          <a:top>
            <a:ln w="12700" cap="flat">
              <a:solidFill>
                <a:srgbClr val="7F7F7F"/>
              </a:solidFill>
              <a:prstDash val="solid"/>
              <a:round/>
            </a:ln>
          </a:top>
          <a:bottom>
            <a:ln w="12700" cap="flat">
              <a:solidFill>
                <a:srgbClr val="7F7F7F"/>
              </a:solidFill>
              <a:prstDash val="solid"/>
              <a:round/>
            </a:ln>
          </a:bottom>
          <a:insideH>
            <a:ln w="12700" cap="flat">
              <a:solidFill>
                <a:srgbClr val="7F7F7F"/>
              </a:solidFill>
              <a:prstDash val="solid"/>
              <a:round/>
            </a:ln>
          </a:insideH>
          <a:insideV>
            <a:ln w="12700" cap="flat">
              <a:solidFill>
                <a:srgbClr val="7F7F7F"/>
              </a:solidFill>
              <a:prstDash val="solid"/>
              <a:round/>
            </a:ln>
          </a:insideV>
        </a:tcBdr>
        <a:fill>
          <a:solidFill>
            <a:srgbClr val="7F7F7F">
              <a:alpha val="20000"/>
            </a:srgbClr>
          </a:solidFill>
        </a:fill>
      </a:tcStyle>
    </a:firstCol>
    <a:lastRow>
      <a:tcTxStyle b="on" i="off">
        <a:font>
          <a:latin typeface="Lato Light"/>
          <a:ea typeface="Lato Light"/>
          <a:cs typeface="Lato Light"/>
        </a:font>
        <a:srgbClr val="7F7F7F"/>
      </a:tcTxStyle>
      <a:tcStyle>
        <a:tcBdr>
          <a:left>
            <a:ln w="12700" cap="flat">
              <a:solidFill>
                <a:srgbClr val="7F7F7F"/>
              </a:solidFill>
              <a:prstDash val="solid"/>
              <a:round/>
            </a:ln>
          </a:left>
          <a:right>
            <a:ln w="12700" cap="flat">
              <a:solidFill>
                <a:srgbClr val="7F7F7F"/>
              </a:solidFill>
              <a:prstDash val="solid"/>
              <a:round/>
            </a:ln>
          </a:right>
          <a:top>
            <a:ln w="50800" cap="flat">
              <a:solidFill>
                <a:srgbClr val="7F7F7F"/>
              </a:solidFill>
              <a:prstDash val="solid"/>
              <a:round/>
            </a:ln>
          </a:top>
          <a:bottom>
            <a:ln w="12700" cap="flat">
              <a:solidFill>
                <a:srgbClr val="7F7F7F"/>
              </a:solidFill>
              <a:prstDash val="solid"/>
              <a:round/>
            </a:ln>
          </a:bottom>
          <a:insideH>
            <a:ln w="12700" cap="flat">
              <a:solidFill>
                <a:srgbClr val="7F7F7F"/>
              </a:solidFill>
              <a:prstDash val="solid"/>
              <a:round/>
            </a:ln>
          </a:insideH>
          <a:insideV>
            <a:ln w="12700" cap="flat">
              <a:solidFill>
                <a:srgbClr val="7F7F7F"/>
              </a:solidFill>
              <a:prstDash val="solid"/>
              <a:round/>
            </a:ln>
          </a:insideV>
        </a:tcBdr>
        <a:fill>
          <a:noFill/>
        </a:fill>
      </a:tcStyle>
    </a:lastRow>
    <a:firstRow>
      <a:tcTxStyle b="on" i="off">
        <a:font>
          <a:latin typeface="Lato Light"/>
          <a:ea typeface="Lato Light"/>
          <a:cs typeface="Lato Light"/>
        </a:font>
        <a:srgbClr val="7F7F7F"/>
      </a:tcTxStyle>
      <a:tcStyle>
        <a:tcBdr>
          <a:left>
            <a:ln w="12700" cap="flat">
              <a:solidFill>
                <a:srgbClr val="7F7F7F"/>
              </a:solidFill>
              <a:prstDash val="solid"/>
              <a:round/>
            </a:ln>
          </a:left>
          <a:right>
            <a:ln w="12700" cap="flat">
              <a:solidFill>
                <a:srgbClr val="7F7F7F"/>
              </a:solidFill>
              <a:prstDash val="solid"/>
              <a:round/>
            </a:ln>
          </a:right>
          <a:top>
            <a:ln w="12700" cap="flat">
              <a:solidFill>
                <a:srgbClr val="7F7F7F"/>
              </a:solidFill>
              <a:prstDash val="solid"/>
              <a:round/>
            </a:ln>
          </a:top>
          <a:bottom>
            <a:ln w="25400" cap="flat">
              <a:solidFill>
                <a:srgbClr val="7F7F7F"/>
              </a:solidFill>
              <a:prstDash val="solid"/>
              <a:round/>
            </a:ln>
          </a:bottom>
          <a:insideH>
            <a:ln w="12700" cap="flat">
              <a:solidFill>
                <a:srgbClr val="7F7F7F"/>
              </a:solidFill>
              <a:prstDash val="solid"/>
              <a:round/>
            </a:ln>
          </a:insideH>
          <a:insideV>
            <a:ln w="12700" cap="flat">
              <a:solidFill>
                <a:srgbClr val="7F7F7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956" autoAdjust="0"/>
  </p:normalViewPr>
  <p:slideViewPr>
    <p:cSldViewPr>
      <p:cViewPr varScale="1">
        <p:scale>
          <a:sx n="35" d="100"/>
          <a:sy n="35" d="100"/>
        </p:scale>
        <p:origin x="-248" y="-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30.wmf"/><Relationship Id="rId2" Type="http://schemas.openxmlformats.org/officeDocument/2006/relationships/image" Target="../media/image129.wmf"/><Relationship Id="rId1" Type="http://schemas.openxmlformats.org/officeDocument/2006/relationships/image" Target="../media/image128.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67.wmf"/><Relationship Id="rId7" Type="http://schemas.openxmlformats.org/officeDocument/2006/relationships/image" Target="../media/image71.wmf"/><Relationship Id="rId2" Type="http://schemas.openxmlformats.org/officeDocument/2006/relationships/image" Target="../media/image66.wmf"/><Relationship Id="rId1" Type="http://schemas.openxmlformats.org/officeDocument/2006/relationships/image" Target="../media/image65.wmf"/><Relationship Id="rId6" Type="http://schemas.openxmlformats.org/officeDocument/2006/relationships/image" Target="../media/image70.wmf"/><Relationship Id="rId5" Type="http://schemas.openxmlformats.org/officeDocument/2006/relationships/image" Target="../media/image69.wmf"/><Relationship Id="rId4" Type="http://schemas.openxmlformats.org/officeDocument/2006/relationships/image" Target="../media/image6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9" name="Shape 139"/>
          <p:cNvSpPr>
            <a:spLocks noGrp="1" noRot="1" noChangeAspect="1"/>
          </p:cNvSpPr>
          <p:nvPr>
            <p:ph type="sldImg"/>
          </p:nvPr>
        </p:nvSpPr>
        <p:spPr>
          <a:xfrm>
            <a:off x="1143000" y="685800"/>
            <a:ext cx="4572000" cy="3429000"/>
          </a:xfrm>
          <a:prstGeom prst="rect">
            <a:avLst/>
          </a:prstGeom>
        </p:spPr>
        <p:txBody>
          <a:bodyPr/>
          <a:lstStyle/>
          <a:p>
            <a:endParaRPr/>
          </a:p>
        </p:txBody>
      </p:sp>
      <p:sp>
        <p:nvSpPr>
          <p:cNvPr id="140" name="Shape 140"/>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264085163"/>
      </p:ext>
    </p:extLst>
  </p:cSld>
  <p:clrMap bg1="lt1" tx1="dk1" bg2="lt2" tx2="dk2" accent1="accent1" accent2="accent2" accent3="accent3" accent4="accent4" accent5="accent5" accent6="accent6" hlink="hlink" folHlink="folHlink"/>
  <p:notesStyle>
    <a:lvl1pPr latinLnBrk="0">
      <a:defRPr sz="1200">
        <a:latin typeface="+mn-lt"/>
        <a:ea typeface="+mn-ea"/>
        <a:cs typeface="+mn-cs"/>
        <a:sym typeface="等线"/>
      </a:defRPr>
    </a:lvl1pPr>
    <a:lvl2pPr indent="228600" latinLnBrk="0">
      <a:defRPr sz="1200">
        <a:latin typeface="+mn-lt"/>
        <a:ea typeface="+mn-ea"/>
        <a:cs typeface="+mn-cs"/>
        <a:sym typeface="等线"/>
      </a:defRPr>
    </a:lvl2pPr>
    <a:lvl3pPr indent="457200" latinLnBrk="0">
      <a:defRPr sz="1200">
        <a:latin typeface="+mn-lt"/>
        <a:ea typeface="+mn-ea"/>
        <a:cs typeface="+mn-cs"/>
        <a:sym typeface="等线"/>
      </a:defRPr>
    </a:lvl3pPr>
    <a:lvl4pPr indent="685800" latinLnBrk="0">
      <a:defRPr sz="1200">
        <a:latin typeface="+mn-lt"/>
        <a:ea typeface="+mn-ea"/>
        <a:cs typeface="+mn-cs"/>
        <a:sym typeface="等线"/>
      </a:defRPr>
    </a:lvl4pPr>
    <a:lvl5pPr indent="914400" latinLnBrk="0">
      <a:defRPr sz="1200">
        <a:latin typeface="+mn-lt"/>
        <a:ea typeface="+mn-ea"/>
        <a:cs typeface="+mn-cs"/>
        <a:sym typeface="等线"/>
      </a:defRPr>
    </a:lvl5pPr>
    <a:lvl6pPr indent="1143000" latinLnBrk="0">
      <a:defRPr sz="1200">
        <a:latin typeface="+mn-lt"/>
        <a:ea typeface="+mn-ea"/>
        <a:cs typeface="+mn-cs"/>
        <a:sym typeface="等线"/>
      </a:defRPr>
    </a:lvl6pPr>
    <a:lvl7pPr indent="1371600" latinLnBrk="0">
      <a:defRPr sz="1200">
        <a:latin typeface="+mn-lt"/>
        <a:ea typeface="+mn-ea"/>
        <a:cs typeface="+mn-cs"/>
        <a:sym typeface="等线"/>
      </a:defRPr>
    </a:lvl7pPr>
    <a:lvl8pPr indent="1600200" latinLnBrk="0">
      <a:defRPr sz="1200">
        <a:latin typeface="+mn-lt"/>
        <a:ea typeface="+mn-ea"/>
        <a:cs typeface="+mn-cs"/>
        <a:sym typeface="等线"/>
      </a:defRPr>
    </a:lvl8pPr>
    <a:lvl9pPr indent="1828800" latinLnBrk="0">
      <a:defRPr sz="1200">
        <a:latin typeface="+mn-lt"/>
        <a:ea typeface="+mn-ea"/>
        <a:cs typeface="+mn-cs"/>
        <a:sym typeface="等线"/>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baike.baidu.com/view/1767.htm" TargetMode="External"/><Relationship Id="rId2" Type="http://schemas.openxmlformats.org/officeDocument/2006/relationships/slide" Target="../slides/slide106.xml"/><Relationship Id="rId1" Type="http://schemas.openxmlformats.org/officeDocument/2006/relationships/notesMaster" Target="../notesMasters/notesMaster1.xml"/><Relationship Id="rId4" Type="http://schemas.openxmlformats.org/officeDocument/2006/relationships/hyperlink" Target="http://baike.baidu.com/view/532121.htm" TargetMode="Externa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5CB6A33A-1025-4AA7-9929-AA737CA2E1F3}" type="slidenum">
              <a:rPr lang="zh-CN" altLang="en-US" smtClean="0">
                <a:latin typeface="Times New Roman" pitchFamily="18" charset="0"/>
              </a:rPr>
              <a:pPr eaLnBrk="1" hangingPunct="1"/>
              <a:t>2</a:t>
            </a:fld>
            <a:endParaRPr lang="en-US" altLang="zh-CN" smtClean="0">
              <a:latin typeface="Times New Roman" pitchFamily="18" charset="0"/>
            </a:endParaRPr>
          </a:p>
        </p:txBody>
      </p:sp>
      <p:sp>
        <p:nvSpPr>
          <p:cNvPr id="109571" name="Rectangle 2"/>
          <p:cNvSpPr>
            <a:spLocks noGrp="1" noRot="1" noChangeAspect="1" noChangeArrowheads="1" noTextEdit="1"/>
          </p:cNvSpPr>
          <p:nvPr>
            <p:ph type="sldImg"/>
          </p:nvPr>
        </p:nvSpPr>
        <p:spPr>
          <a:xfrm>
            <a:off x="381000" y="685800"/>
            <a:ext cx="6096000" cy="3429000"/>
          </a:xfrm>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7FFBD355-F9B4-4818-B774-11357F1682DC}" type="slidenum">
              <a:rPr lang="zh-CN" altLang="en-US" smtClean="0">
                <a:latin typeface="Times New Roman" pitchFamily="18" charset="0"/>
              </a:rPr>
              <a:pPr eaLnBrk="1" hangingPunct="1"/>
              <a:t>18</a:t>
            </a:fld>
            <a:endParaRPr lang="en-US" altLang="zh-CN" smtClean="0">
              <a:latin typeface="Times New Roman" pitchFamily="18" charset="0"/>
            </a:endParaRPr>
          </a:p>
        </p:txBody>
      </p:sp>
      <p:sp>
        <p:nvSpPr>
          <p:cNvPr id="43011" name="Rectangle 2"/>
          <p:cNvSpPr>
            <a:spLocks noGrp="1" noRot="1" noChangeAspect="1" noChangeArrowheads="1" noTextEdit="1"/>
          </p:cNvSpPr>
          <p:nvPr>
            <p:ph type="sldImg"/>
          </p:nvPr>
        </p:nvSpPr>
        <p:spPr>
          <a:xfrm>
            <a:off x="381000" y="685800"/>
            <a:ext cx="6096000" cy="3429000"/>
          </a:xfrm>
          <a:ln/>
        </p:spPr>
      </p:sp>
      <p:sp>
        <p:nvSpPr>
          <p:cNvPr id="43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实际应用中，要采取措施对阴影投射平面以下的投影多边形进行绘制</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5EE1158A-DC11-441D-8742-3986F2FECC59}" type="slidenum">
              <a:rPr lang="en-US" altLang="zh-CN" smtClean="0">
                <a:latin typeface="Arial" charset="0"/>
              </a:rPr>
              <a:pPr eaLnBrk="1" hangingPunct="1"/>
              <a:t>115</a:t>
            </a:fld>
            <a:endParaRPr lang="en-US" altLang="zh-CN" smtClean="0">
              <a:latin typeface="Arial" charset="0"/>
            </a:endParaRPr>
          </a:p>
        </p:txBody>
      </p:sp>
      <p:sp>
        <p:nvSpPr>
          <p:cNvPr id="231427" name="Rectangle 2"/>
          <p:cNvSpPr>
            <a:spLocks noGrp="1" noRot="1" noChangeAspect="1" noChangeArrowheads="1" noTextEdit="1"/>
          </p:cNvSpPr>
          <p:nvPr>
            <p:ph type="sldImg"/>
          </p:nvPr>
        </p:nvSpPr>
        <p:spPr>
          <a:xfrm>
            <a:off x="381000" y="685800"/>
            <a:ext cx="6096000" cy="3429000"/>
          </a:xfrm>
          <a:ln/>
        </p:spPr>
      </p:sp>
      <p:sp>
        <p:nvSpPr>
          <p:cNvPr id="231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charset="-122"/>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D7A7708B-5E36-42D0-9BD7-21C6A1229838}" type="slidenum">
              <a:rPr lang="en-US" altLang="zh-CN" smtClean="0">
                <a:latin typeface="Arial" charset="0"/>
              </a:rPr>
              <a:pPr eaLnBrk="1" hangingPunct="1"/>
              <a:t>116</a:t>
            </a:fld>
            <a:endParaRPr lang="en-US" altLang="zh-CN" smtClean="0">
              <a:latin typeface="Arial" charset="0"/>
            </a:endParaRPr>
          </a:p>
        </p:txBody>
      </p:sp>
      <p:sp>
        <p:nvSpPr>
          <p:cNvPr id="232451" name="Rectangle 2"/>
          <p:cNvSpPr>
            <a:spLocks noGrp="1" noRot="1" noChangeAspect="1" noChangeArrowheads="1" noTextEdit="1"/>
          </p:cNvSpPr>
          <p:nvPr>
            <p:ph type="sldImg"/>
          </p:nvPr>
        </p:nvSpPr>
        <p:spPr>
          <a:xfrm>
            <a:off x="381000" y="685800"/>
            <a:ext cx="6096000" cy="3429000"/>
          </a:xfrm>
          <a:ln/>
        </p:spPr>
      </p:sp>
      <p:sp>
        <p:nvSpPr>
          <p:cNvPr id="232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charset="-122"/>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82905C57-9867-4A01-99D5-9F072708976B}" type="slidenum">
              <a:rPr lang="en-US" altLang="zh-CN" smtClean="0">
                <a:latin typeface="Arial" charset="0"/>
              </a:rPr>
              <a:pPr eaLnBrk="1" hangingPunct="1"/>
              <a:t>117</a:t>
            </a:fld>
            <a:endParaRPr lang="en-US" altLang="zh-CN" smtClean="0">
              <a:latin typeface="Arial" charset="0"/>
            </a:endParaRPr>
          </a:p>
        </p:txBody>
      </p:sp>
      <p:sp>
        <p:nvSpPr>
          <p:cNvPr id="233475" name="Rectangle 2"/>
          <p:cNvSpPr>
            <a:spLocks noGrp="1" noRot="1" noChangeAspect="1" noChangeArrowheads="1" noTextEdit="1"/>
          </p:cNvSpPr>
          <p:nvPr>
            <p:ph type="sldImg"/>
          </p:nvPr>
        </p:nvSpPr>
        <p:spPr>
          <a:xfrm>
            <a:off x="381000" y="685800"/>
            <a:ext cx="6096000" cy="3429000"/>
          </a:xfrm>
          <a:ln/>
        </p:spPr>
      </p:sp>
      <p:sp>
        <p:nvSpPr>
          <p:cNvPr id="233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charset="-122"/>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6920535-A7B4-487C-802C-E7AF1B5B2421}" type="slidenum">
              <a:rPr lang="en-US" altLang="zh-CN" smtClean="0">
                <a:latin typeface="Arial" charset="0"/>
              </a:rPr>
              <a:pPr eaLnBrk="1" hangingPunct="1"/>
              <a:t>118</a:t>
            </a:fld>
            <a:endParaRPr lang="en-US" altLang="zh-CN" smtClean="0">
              <a:latin typeface="Arial" charset="0"/>
            </a:endParaRPr>
          </a:p>
        </p:txBody>
      </p:sp>
      <p:sp>
        <p:nvSpPr>
          <p:cNvPr id="234499" name="Rectangle 2"/>
          <p:cNvSpPr>
            <a:spLocks noGrp="1" noRot="1" noChangeAspect="1" noChangeArrowheads="1" noTextEdit="1"/>
          </p:cNvSpPr>
          <p:nvPr>
            <p:ph type="sldImg"/>
          </p:nvPr>
        </p:nvSpPr>
        <p:spPr>
          <a:xfrm>
            <a:off x="381000" y="685800"/>
            <a:ext cx="6096000" cy="3429000"/>
          </a:xfrm>
          <a:ln/>
        </p:spPr>
      </p:sp>
      <p:sp>
        <p:nvSpPr>
          <p:cNvPr id="234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ea typeface="宋体" charset="-122"/>
            </a:endParaRPr>
          </a:p>
          <a:p>
            <a:pPr eaLnBrk="1" hangingPunct="1"/>
            <a:r>
              <a:rPr lang="zh-CN" altLang="en-US" smtClean="0">
                <a:ea typeface="宋体" charset="-122"/>
              </a:rPr>
              <a:t>一个好的噪声函数应具有的性质：</a:t>
            </a:r>
          </a:p>
          <a:p>
            <a:pPr eaLnBrk="1" hangingPunct="1"/>
            <a:r>
              <a:rPr lang="zh-CN" altLang="en-US" smtClean="0">
                <a:ea typeface="宋体" charset="-122"/>
              </a:rPr>
              <a:t>（</a:t>
            </a:r>
            <a:r>
              <a:rPr lang="en-US" altLang="zh-CN" smtClean="0">
                <a:ea typeface="宋体" charset="-122"/>
              </a:rPr>
              <a:t>1</a:t>
            </a:r>
            <a:r>
              <a:rPr lang="zh-CN" altLang="en-US" smtClean="0">
                <a:ea typeface="宋体" charset="-122"/>
              </a:rPr>
              <a:t>）旋转统计不变性</a:t>
            </a:r>
          </a:p>
          <a:p>
            <a:pPr eaLnBrk="1" hangingPunct="1"/>
            <a:r>
              <a:rPr lang="zh-CN" altLang="en-US" smtClean="0">
                <a:ea typeface="宋体" charset="-122"/>
              </a:rPr>
              <a:t>（</a:t>
            </a:r>
            <a:r>
              <a:rPr lang="en-US" altLang="zh-CN" smtClean="0">
                <a:ea typeface="宋体" charset="-122"/>
              </a:rPr>
              <a:t>2</a:t>
            </a:r>
            <a:r>
              <a:rPr lang="zh-CN" altLang="en-US" smtClean="0">
                <a:ea typeface="宋体" charset="-122"/>
              </a:rPr>
              <a:t>）平移统计不变性</a:t>
            </a:r>
          </a:p>
          <a:p>
            <a:pPr eaLnBrk="1" hangingPunct="1"/>
            <a:r>
              <a:rPr lang="zh-CN" altLang="en-US" smtClean="0">
                <a:ea typeface="宋体" charset="-122"/>
              </a:rPr>
              <a:t>（</a:t>
            </a:r>
            <a:r>
              <a:rPr lang="en-US" altLang="zh-CN" smtClean="0">
                <a:ea typeface="宋体" charset="-122"/>
              </a:rPr>
              <a:t>3</a:t>
            </a:r>
            <a:r>
              <a:rPr lang="zh-CN" altLang="en-US" smtClean="0">
                <a:ea typeface="宋体" charset="-122"/>
              </a:rPr>
              <a:t>）频率带宽很窄</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9C7A8750-68AB-4650-AF6D-66D73A2F17C0}" type="slidenum">
              <a:rPr lang="en-US" altLang="zh-CN" smtClean="0">
                <a:latin typeface="Arial" charset="0"/>
              </a:rPr>
              <a:pPr eaLnBrk="1" hangingPunct="1"/>
              <a:t>119</a:t>
            </a:fld>
            <a:endParaRPr lang="en-US" altLang="zh-CN" smtClean="0">
              <a:latin typeface="Arial" charset="0"/>
            </a:endParaRPr>
          </a:p>
        </p:txBody>
      </p:sp>
      <p:sp>
        <p:nvSpPr>
          <p:cNvPr id="235523" name="Rectangle 2"/>
          <p:cNvSpPr>
            <a:spLocks noGrp="1" noRot="1" noChangeAspect="1" noChangeArrowheads="1" noTextEdit="1"/>
          </p:cNvSpPr>
          <p:nvPr>
            <p:ph type="sldImg"/>
          </p:nvPr>
        </p:nvSpPr>
        <p:spPr>
          <a:xfrm>
            <a:off x="381000" y="685800"/>
            <a:ext cx="6096000" cy="3429000"/>
          </a:xfrm>
          <a:ln/>
        </p:spPr>
      </p:sp>
      <p:sp>
        <p:nvSpPr>
          <p:cNvPr id="235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64F7DA40-07AE-43DE-B0B3-0678C2C1A1BB}" type="slidenum">
              <a:rPr lang="en-US" altLang="zh-CN" smtClean="0">
                <a:latin typeface="Arial" charset="0"/>
              </a:rPr>
              <a:pPr eaLnBrk="1" hangingPunct="1"/>
              <a:t>120</a:t>
            </a:fld>
            <a:endParaRPr lang="en-US" altLang="zh-CN" smtClean="0">
              <a:latin typeface="Arial" charset="0"/>
            </a:endParaRPr>
          </a:p>
        </p:txBody>
      </p:sp>
      <p:sp>
        <p:nvSpPr>
          <p:cNvPr id="236547" name="Rectangle 2"/>
          <p:cNvSpPr>
            <a:spLocks noGrp="1" noRot="1" noChangeAspect="1" noChangeArrowheads="1" noTextEdit="1"/>
          </p:cNvSpPr>
          <p:nvPr>
            <p:ph type="sldImg"/>
          </p:nvPr>
        </p:nvSpPr>
        <p:spPr>
          <a:xfrm>
            <a:off x="381000" y="685800"/>
            <a:ext cx="6096000" cy="3429000"/>
          </a:xfrm>
          <a:ln/>
        </p:spPr>
      </p:sp>
      <p:sp>
        <p:nvSpPr>
          <p:cNvPr id="236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400" smtClean="0">
                <a:ea typeface="宋体" charset="-122"/>
              </a:rPr>
              <a:t>湍流是流体力学的概念</a:t>
            </a:r>
          </a:p>
          <a:p>
            <a:pPr eaLnBrk="1" hangingPunct="1"/>
            <a:r>
              <a:rPr lang="zh-CN" altLang="en-US" sz="1400" smtClean="0">
                <a:ea typeface="宋体" charset="-122"/>
              </a:rPr>
              <a:t>用简单函数描述自然纹理的基本结构特征，一般这些函数有变化很大的一阶导数。</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2B5707A2-3066-43E6-9A0F-1A2DA594858B}" type="slidenum">
              <a:rPr lang="en-US" altLang="zh-CN" smtClean="0">
                <a:latin typeface="Arial" charset="0"/>
              </a:rPr>
              <a:pPr eaLnBrk="1" hangingPunct="1"/>
              <a:t>121</a:t>
            </a:fld>
            <a:endParaRPr lang="en-US" altLang="zh-CN" smtClean="0">
              <a:latin typeface="Arial" charset="0"/>
            </a:endParaRPr>
          </a:p>
        </p:txBody>
      </p:sp>
      <p:sp>
        <p:nvSpPr>
          <p:cNvPr id="237571" name="Rectangle 2"/>
          <p:cNvSpPr>
            <a:spLocks noGrp="1" noRot="1" noChangeAspect="1" noChangeArrowheads="1" noTextEdit="1"/>
          </p:cNvSpPr>
          <p:nvPr>
            <p:ph type="sldImg"/>
          </p:nvPr>
        </p:nvSpPr>
        <p:spPr>
          <a:xfrm>
            <a:off x="381000" y="685800"/>
            <a:ext cx="6096000" cy="3429000"/>
          </a:xfrm>
          <a:ln/>
        </p:spPr>
      </p:sp>
      <p:sp>
        <p:nvSpPr>
          <p:cNvPr id="237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400" smtClean="0">
                <a:ea typeface="宋体" charset="-122"/>
              </a:rPr>
              <a:t>例如：烟柱的纹理</a:t>
            </a:r>
          </a:p>
          <a:p>
            <a:pPr eaLnBrk="1" hangingPunct="1"/>
            <a:r>
              <a:rPr lang="zh-CN" altLang="en-US" sz="1400" smtClean="0">
                <a:ea typeface="宋体" charset="-122"/>
              </a:rPr>
              <a:t>烟柱的基本形状是垂直的圆柱，将圆柱变形后可得到一个具有真实感的烟柱。视觉上烟柱的动态特征是：上升时逐渐扩散，并慢慢地由规则形状变得紊乱。</a:t>
            </a:r>
          </a:p>
          <a:p>
            <a:pPr eaLnBrk="1" hangingPunct="1"/>
            <a:r>
              <a:rPr lang="zh-CN" altLang="en-US" sz="1400" smtClean="0">
                <a:ea typeface="宋体" charset="-122"/>
              </a:rPr>
              <a:t>将湍流函数设在圆柱中心。湍流量随烟柱高度的增加而增加，而其密度随之降低。</a:t>
            </a:r>
          </a:p>
          <a:p>
            <a:pPr eaLnBrk="1" hangingPunct="1"/>
            <a:r>
              <a:rPr lang="zh-CN" altLang="en-US" sz="1400" smtClean="0">
                <a:ea typeface="宋体" charset="-122"/>
              </a:rPr>
              <a:t>烟柱上升时，其形状应该是弯曲盘绕的，因此在计算点到圆柱中心的距离之前，可引入一个垂直的螺旋位移</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5A448E48-3D54-45C9-A571-D86FB0626F66}" type="slidenum">
              <a:rPr lang="en-US" altLang="zh-CN" smtClean="0">
                <a:latin typeface="Arial" charset="0"/>
              </a:rPr>
              <a:pPr eaLnBrk="1" hangingPunct="1"/>
              <a:t>122</a:t>
            </a:fld>
            <a:endParaRPr lang="en-US" altLang="zh-CN" smtClean="0">
              <a:latin typeface="Arial" charset="0"/>
            </a:endParaRPr>
          </a:p>
        </p:txBody>
      </p:sp>
      <p:sp>
        <p:nvSpPr>
          <p:cNvPr id="238595" name="Rectangle 2"/>
          <p:cNvSpPr>
            <a:spLocks noGrp="1" noRot="1" noChangeAspect="1" noChangeArrowheads="1" noTextEdit="1"/>
          </p:cNvSpPr>
          <p:nvPr>
            <p:ph type="sldImg"/>
          </p:nvPr>
        </p:nvSpPr>
        <p:spPr>
          <a:xfrm>
            <a:off x="381000" y="685800"/>
            <a:ext cx="6096000" cy="3429000"/>
          </a:xfrm>
          <a:ln/>
        </p:spPr>
      </p:sp>
      <p:sp>
        <p:nvSpPr>
          <p:cNvPr id="238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ea typeface="宋体" charset="-122"/>
              </a:rPr>
              <a:t>采用分形随机方法</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109237AA-6531-4E8F-A64E-F6E7EB9DBB4C}" type="slidenum">
              <a:rPr lang="en-US" altLang="zh-CN" smtClean="0">
                <a:latin typeface="Arial" charset="0"/>
              </a:rPr>
              <a:pPr eaLnBrk="1" hangingPunct="1"/>
              <a:t>123</a:t>
            </a:fld>
            <a:endParaRPr lang="en-US" altLang="zh-CN" smtClean="0">
              <a:latin typeface="Arial" charset="0"/>
            </a:endParaRPr>
          </a:p>
        </p:txBody>
      </p:sp>
      <p:sp>
        <p:nvSpPr>
          <p:cNvPr id="239619" name="Rectangle 2"/>
          <p:cNvSpPr>
            <a:spLocks noGrp="1" noRot="1" noChangeAspect="1" noChangeArrowheads="1" noTextEdit="1"/>
          </p:cNvSpPr>
          <p:nvPr>
            <p:ph type="sldImg"/>
          </p:nvPr>
        </p:nvSpPr>
        <p:spPr>
          <a:xfrm>
            <a:off x="381000" y="685800"/>
            <a:ext cx="6096000" cy="3429000"/>
          </a:xfrm>
          <a:ln/>
        </p:spPr>
      </p:sp>
      <p:sp>
        <p:nvSpPr>
          <p:cNvPr id="239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ea typeface="宋体" charset="-122"/>
              </a:rPr>
              <a:t>超纹理</a:t>
            </a:r>
            <a:r>
              <a:rPr lang="en-US" altLang="zh-CN" dirty="0" err="1" smtClean="0">
                <a:ea typeface="宋体" charset="-122"/>
              </a:rPr>
              <a:t>Hypertextures</a:t>
            </a:r>
            <a:endParaRPr lang="en-US" altLang="zh-CN" dirty="0" smtClean="0">
              <a:ea typeface="宋体" charset="-122"/>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EAF0AB1A-12D5-4899-884F-5D18E4B55509}" type="slidenum">
              <a:rPr lang="en-US" altLang="zh-CN" smtClean="0">
                <a:latin typeface="Arial" charset="0"/>
              </a:rPr>
              <a:pPr eaLnBrk="1" hangingPunct="1"/>
              <a:t>128</a:t>
            </a:fld>
            <a:endParaRPr lang="en-US" altLang="zh-CN" smtClean="0">
              <a:latin typeface="Arial" charset="0"/>
            </a:endParaRPr>
          </a:p>
        </p:txBody>
      </p:sp>
      <p:sp>
        <p:nvSpPr>
          <p:cNvPr id="240643" name="Rectangle 2"/>
          <p:cNvSpPr>
            <a:spLocks noGrp="1" noRot="1" noChangeAspect="1" noChangeArrowheads="1" noTextEdit="1"/>
          </p:cNvSpPr>
          <p:nvPr>
            <p:ph type="sldImg"/>
          </p:nvPr>
        </p:nvSpPr>
        <p:spPr>
          <a:xfrm>
            <a:off x="381000" y="685800"/>
            <a:ext cx="6096000" cy="3429000"/>
          </a:xfrm>
          <a:ln/>
        </p:spPr>
      </p:sp>
      <p:sp>
        <p:nvSpPr>
          <p:cNvPr id="240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6EC58A50-D6C0-475F-8D04-6A8DD721FE66}" type="slidenum">
              <a:rPr lang="zh-CN" altLang="en-US" smtClean="0">
                <a:latin typeface="Times New Roman" pitchFamily="18" charset="0"/>
              </a:rPr>
              <a:pPr eaLnBrk="1" hangingPunct="1"/>
              <a:t>19</a:t>
            </a:fld>
            <a:endParaRPr lang="en-US" altLang="zh-CN" smtClean="0">
              <a:latin typeface="Times New Roman" pitchFamily="18" charset="0"/>
            </a:endParaRPr>
          </a:p>
        </p:txBody>
      </p:sp>
      <p:sp>
        <p:nvSpPr>
          <p:cNvPr id="44035" name="Rectangle 2"/>
          <p:cNvSpPr>
            <a:spLocks noGrp="1" noRot="1" noChangeAspect="1" noChangeArrowheads="1" noTextEdit="1"/>
          </p:cNvSpPr>
          <p:nvPr>
            <p:ph type="sldImg"/>
          </p:nvPr>
        </p:nvSpPr>
        <p:spPr>
          <a:xfrm>
            <a:off x="381000" y="685800"/>
            <a:ext cx="6096000" cy="3429000"/>
          </a:xfrm>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B815D33A-7CD2-4FF5-9D3C-849AF636CE36}" type="slidenum">
              <a:rPr lang="en-US" altLang="zh-CN" smtClean="0">
                <a:latin typeface="Arial" charset="0"/>
              </a:rPr>
              <a:pPr eaLnBrk="1" hangingPunct="1"/>
              <a:t>129</a:t>
            </a:fld>
            <a:endParaRPr lang="en-US" altLang="zh-CN" smtClean="0">
              <a:latin typeface="Arial" charset="0"/>
            </a:endParaRPr>
          </a:p>
        </p:txBody>
      </p:sp>
      <p:sp>
        <p:nvSpPr>
          <p:cNvPr id="241667" name="Rectangle 2"/>
          <p:cNvSpPr>
            <a:spLocks noGrp="1" noRot="1" noChangeAspect="1" noChangeArrowheads="1" noTextEdit="1"/>
          </p:cNvSpPr>
          <p:nvPr>
            <p:ph type="sldImg"/>
          </p:nvPr>
        </p:nvSpPr>
        <p:spPr>
          <a:xfrm>
            <a:off x="381000" y="685800"/>
            <a:ext cx="6096000" cy="3429000"/>
          </a:xfrm>
          <a:ln/>
        </p:spPr>
      </p:sp>
      <p:sp>
        <p:nvSpPr>
          <p:cNvPr id="241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纹理映射只适用于</a:t>
            </a:r>
            <a:r>
              <a:rPr lang="en-US" altLang="zh-CN" smtClean="0">
                <a:ea typeface="宋体" charset="-122"/>
              </a:rPr>
              <a:t>RGBA</a:t>
            </a:r>
            <a:r>
              <a:rPr lang="zh-CN" altLang="en-US" smtClean="0">
                <a:ea typeface="宋体" charset="-122"/>
              </a:rPr>
              <a:t>模式，在颜色索引模式下使用纹理映射，结果是不可预料的</a:t>
            </a:r>
          </a:p>
          <a:p>
            <a:pPr eaLnBrk="1" hangingPunct="1"/>
            <a:endParaRPr lang="en-US" altLang="zh-CN" smtClean="0">
              <a:ea typeface="宋体" charset="-122"/>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72F92483-A3BE-48D1-9DF3-09C961C7E28C}" type="slidenum">
              <a:rPr lang="en-US" altLang="zh-CN" smtClean="0">
                <a:latin typeface="Arial" charset="0"/>
              </a:rPr>
              <a:pPr eaLnBrk="1" hangingPunct="1"/>
              <a:t>130</a:t>
            </a:fld>
            <a:endParaRPr lang="en-US" altLang="zh-CN" smtClean="0">
              <a:latin typeface="Arial" charset="0"/>
            </a:endParaRPr>
          </a:p>
        </p:txBody>
      </p:sp>
      <p:sp>
        <p:nvSpPr>
          <p:cNvPr id="242691" name="Rectangle 2"/>
          <p:cNvSpPr>
            <a:spLocks noGrp="1" noRot="1" noChangeAspect="1" noChangeArrowheads="1" noTextEdit="1"/>
          </p:cNvSpPr>
          <p:nvPr>
            <p:ph type="sldImg"/>
          </p:nvPr>
        </p:nvSpPr>
        <p:spPr>
          <a:xfrm>
            <a:off x="381000" y="685800"/>
            <a:ext cx="6096000" cy="3429000"/>
          </a:xfrm>
          <a:ln/>
        </p:spPr>
      </p:sp>
      <p:sp>
        <p:nvSpPr>
          <p:cNvPr id="242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把一个两倍于最大纹理尺寸的的纹理映射到一个正方形上，则可以首先把该正方形分成四个小正方形，然后将不同的纹理图象分别映射到这四个小正方形上</a:t>
            </a:r>
          </a:p>
          <a:p>
            <a:pPr eaLnBrk="1" hangingPunct="1"/>
            <a:r>
              <a:rPr lang="zh-CN" altLang="en-US" smtClean="0">
                <a:ea typeface="宋体" charset="-122"/>
              </a:rPr>
              <a:t>由于同一时刻只能处理一个纹理，边界处就可能产生不连续的问题。</a:t>
            </a:r>
          </a:p>
          <a:p>
            <a:pPr eaLnBrk="1" hangingPunct="1"/>
            <a:r>
              <a:rPr lang="zh-CN" altLang="en-US" smtClean="0">
                <a:ea typeface="宋体" charset="-122"/>
              </a:rPr>
              <a:t>可以将边界上的像素值设为与相邻纹理单元的边界像素值，然后在该纹理图象上做线性平均，使得纹理图象光滑过渡到相邻纹理。</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B44D4BE0-7DAE-4EB4-9119-ACBADCA64089}" type="slidenum">
              <a:rPr lang="en-US" altLang="zh-CN" smtClean="0">
                <a:latin typeface="Arial" charset="0"/>
              </a:rPr>
              <a:pPr eaLnBrk="1" hangingPunct="1"/>
              <a:t>131</a:t>
            </a:fld>
            <a:endParaRPr lang="en-US" altLang="zh-CN" smtClean="0">
              <a:latin typeface="Arial" charset="0"/>
            </a:endParaRPr>
          </a:p>
        </p:txBody>
      </p:sp>
      <p:sp>
        <p:nvSpPr>
          <p:cNvPr id="243715" name="Rectangle 2"/>
          <p:cNvSpPr>
            <a:spLocks noGrp="1" noRot="1" noChangeAspect="1" noChangeArrowheads="1" noTextEdit="1"/>
          </p:cNvSpPr>
          <p:nvPr>
            <p:ph type="sldImg"/>
          </p:nvPr>
        </p:nvSpPr>
        <p:spPr>
          <a:xfrm>
            <a:off x="381000" y="685800"/>
            <a:ext cx="6096000" cy="3429000"/>
          </a:xfrm>
          <a:ln/>
        </p:spPr>
      </p:sp>
      <p:sp>
        <p:nvSpPr>
          <p:cNvPr id="243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7471DE30-CBD0-4090-9243-8E66FCB65C50}" type="slidenum">
              <a:rPr lang="en-US" altLang="zh-CN" smtClean="0">
                <a:latin typeface="Arial" charset="0"/>
              </a:rPr>
              <a:pPr eaLnBrk="1" hangingPunct="1"/>
              <a:t>132</a:t>
            </a:fld>
            <a:endParaRPr lang="en-US" altLang="zh-CN" smtClean="0">
              <a:latin typeface="Arial" charset="0"/>
            </a:endParaRPr>
          </a:p>
        </p:txBody>
      </p:sp>
      <p:sp>
        <p:nvSpPr>
          <p:cNvPr id="244739" name="Rectangle 2"/>
          <p:cNvSpPr>
            <a:spLocks noGrp="1" noRot="1" noChangeAspect="1" noChangeArrowheads="1" noTextEdit="1"/>
          </p:cNvSpPr>
          <p:nvPr>
            <p:ph type="sldImg"/>
          </p:nvPr>
        </p:nvSpPr>
        <p:spPr>
          <a:xfrm>
            <a:off x="381000" y="685800"/>
            <a:ext cx="6096000" cy="3429000"/>
          </a:xfrm>
          <a:ln/>
        </p:spPr>
      </p:sp>
      <p:sp>
        <p:nvSpPr>
          <p:cNvPr id="244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solidFill>
                  <a:srgbClr val="0000FF"/>
                </a:solidFill>
                <a:ea typeface="宋体" charset="-122"/>
              </a:rPr>
              <a:t>调整</a:t>
            </a:r>
            <a:r>
              <a:rPr lang="zh-CN" altLang="en-US" smtClean="0">
                <a:ea typeface="宋体" charset="-122"/>
              </a:rPr>
              <a:t>和</a:t>
            </a:r>
            <a:r>
              <a:rPr lang="zh-CN" altLang="en-US" smtClean="0">
                <a:solidFill>
                  <a:srgbClr val="0000FF"/>
                </a:solidFill>
                <a:ea typeface="宋体" charset="-122"/>
              </a:rPr>
              <a:t>融合是纹理映射的两种方式，后面会详细说明</a:t>
            </a:r>
            <a:endParaRPr lang="zh-CN" altLang="en-US" i="1" smtClean="0">
              <a:solidFill>
                <a:srgbClr val="00CC66"/>
              </a:solidFill>
              <a:ea typeface="宋体" charset="-122"/>
            </a:endParaRPr>
          </a:p>
          <a:p>
            <a:pPr eaLnBrk="1" hangingPunct="1"/>
            <a:r>
              <a:rPr lang="en-US" altLang="zh-CN" i="1" smtClean="0">
                <a:solidFill>
                  <a:srgbClr val="00CC66"/>
                </a:solidFill>
                <a:latin typeface="Times New Roman" pitchFamily="18" charset="0"/>
                <a:ea typeface="宋体" charset="-122"/>
              </a:rPr>
              <a:t>internalFormat </a:t>
            </a:r>
            <a:r>
              <a:rPr lang="zh-CN" altLang="en-US" smtClean="0">
                <a:latin typeface="Times New Roman" pitchFamily="18" charset="0"/>
                <a:ea typeface="宋体" charset="-122"/>
              </a:rPr>
              <a:t>参数的</a:t>
            </a:r>
            <a:r>
              <a:rPr lang="en-US" altLang="zh-CN" smtClean="0">
                <a:latin typeface="Times New Roman" pitchFamily="18" charset="0"/>
                <a:ea typeface="宋体" charset="-122"/>
              </a:rPr>
              <a:t>38</a:t>
            </a:r>
            <a:r>
              <a:rPr lang="zh-CN" altLang="en-US" smtClean="0">
                <a:latin typeface="Times New Roman" pitchFamily="18" charset="0"/>
                <a:ea typeface="宋体" charset="-122"/>
              </a:rPr>
              <a:t>种符号常量见参考书</a:t>
            </a:r>
            <a:r>
              <a:rPr lang="en-US" altLang="zh-CN" smtClean="0">
                <a:latin typeface="Times New Roman" pitchFamily="18" charset="0"/>
                <a:ea typeface="宋体" charset="-122"/>
              </a:rPr>
              <a:t>《OpenGL</a:t>
            </a:r>
            <a:r>
              <a:rPr lang="zh-CN" altLang="en-US" smtClean="0">
                <a:latin typeface="Times New Roman" pitchFamily="18" charset="0"/>
                <a:ea typeface="宋体" charset="-122"/>
              </a:rPr>
              <a:t>编程权威指南</a:t>
            </a:r>
            <a:r>
              <a:rPr lang="en-US" altLang="zh-CN" smtClean="0">
                <a:latin typeface="Times New Roman" pitchFamily="18" charset="0"/>
                <a:ea typeface="宋体" charset="-122"/>
              </a:rPr>
              <a:t>》p.318</a:t>
            </a:r>
            <a:r>
              <a:rPr lang="zh-CN" altLang="en-US" smtClean="0">
                <a:latin typeface="Times New Roman" pitchFamily="18" charset="0"/>
                <a:ea typeface="宋体" charset="-122"/>
              </a:rPr>
              <a:t>，见</a:t>
            </a:r>
            <a:r>
              <a:rPr lang="en-US" altLang="zh-CN" smtClean="0">
                <a:latin typeface="Times New Roman" pitchFamily="18" charset="0"/>
                <a:ea typeface="宋体" charset="-122"/>
              </a:rPr>
              <a:t>Slide.113</a:t>
            </a:r>
          </a:p>
          <a:p>
            <a:pPr eaLnBrk="1" hangingPunct="1"/>
            <a:endParaRPr lang="en-US" altLang="zh-CN" i="1" smtClean="0">
              <a:solidFill>
                <a:srgbClr val="00CC66"/>
              </a:solidFill>
              <a:ea typeface="宋体" charset="-122"/>
            </a:endParaRPr>
          </a:p>
          <a:p>
            <a:pPr eaLnBrk="1" hangingPunct="1"/>
            <a:r>
              <a:rPr lang="en-US" altLang="zh-CN" i="1" smtClean="0">
                <a:solidFill>
                  <a:srgbClr val="00CC66"/>
                </a:solidFill>
                <a:ea typeface="宋体" charset="-122"/>
              </a:rPr>
              <a:t>type</a:t>
            </a:r>
            <a:r>
              <a:rPr lang="zh-CN" altLang="en-US" smtClean="0">
                <a:ea typeface="宋体" charset="-122"/>
              </a:rPr>
              <a:t>指定的纹理数据类型包括：</a:t>
            </a:r>
          </a:p>
          <a:p>
            <a:pPr eaLnBrk="1" hangingPunct="1"/>
            <a:r>
              <a:rPr lang="en-US" altLang="zh-CN" smtClean="0">
                <a:ea typeface="宋体" charset="-122"/>
              </a:rPr>
              <a:t>GL_BYTE</a:t>
            </a:r>
          </a:p>
          <a:p>
            <a:pPr eaLnBrk="1" hangingPunct="1"/>
            <a:r>
              <a:rPr lang="en-US" altLang="zh-CN" smtClean="0">
                <a:ea typeface="宋体" charset="-122"/>
              </a:rPr>
              <a:t>GL_UNSIGNED_BYTE</a:t>
            </a:r>
          </a:p>
          <a:p>
            <a:pPr eaLnBrk="1" hangingPunct="1"/>
            <a:r>
              <a:rPr lang="en-US" altLang="zh-CN" smtClean="0">
                <a:ea typeface="宋体" charset="-122"/>
              </a:rPr>
              <a:t>GL_SHORT</a:t>
            </a:r>
          </a:p>
          <a:p>
            <a:pPr eaLnBrk="1" hangingPunct="1"/>
            <a:r>
              <a:rPr lang="en-US" altLang="zh-CN" smtClean="0">
                <a:ea typeface="宋体" charset="-122"/>
              </a:rPr>
              <a:t>GL_UNSIGNED_SHORT</a:t>
            </a:r>
          </a:p>
          <a:p>
            <a:pPr eaLnBrk="1" hangingPunct="1"/>
            <a:r>
              <a:rPr lang="en-US" altLang="zh-CN" smtClean="0">
                <a:ea typeface="宋体" charset="-122"/>
              </a:rPr>
              <a:t>GL_INT</a:t>
            </a:r>
          </a:p>
          <a:p>
            <a:pPr eaLnBrk="1" hangingPunct="1"/>
            <a:r>
              <a:rPr lang="en-US" altLang="zh-CN" smtClean="0">
                <a:ea typeface="宋体" charset="-122"/>
              </a:rPr>
              <a:t>GL_UNSIGNED_INT</a:t>
            </a:r>
          </a:p>
          <a:p>
            <a:pPr eaLnBrk="1" hangingPunct="1"/>
            <a:r>
              <a:rPr lang="en-US" altLang="zh-CN" smtClean="0">
                <a:ea typeface="宋体" charset="-122"/>
              </a:rPr>
              <a:t>GL_FLOAT</a:t>
            </a:r>
          </a:p>
          <a:p>
            <a:pPr eaLnBrk="1" hangingPunct="1"/>
            <a:r>
              <a:rPr lang="en-US" altLang="zh-CN" smtClean="0">
                <a:ea typeface="宋体" charset="-122"/>
              </a:rPr>
              <a:t>GL_UNSIGNED_FLOAT</a:t>
            </a:r>
          </a:p>
          <a:p>
            <a:pPr eaLnBrk="1" hangingPunct="1"/>
            <a:endParaRPr lang="en-US" altLang="zh-CN" smtClean="0">
              <a:ea typeface="宋体" charset="-122"/>
            </a:endParaRPr>
          </a:p>
          <a:p>
            <a:pPr eaLnBrk="1" hangingPunct="1"/>
            <a:endParaRPr lang="en-US" altLang="zh-CN" i="1" smtClean="0">
              <a:solidFill>
                <a:srgbClr val="00CC66"/>
              </a:solidFill>
              <a:ea typeface="宋体" charset="-122"/>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ECE610DC-6202-47F8-9D6C-2957CFF7D76E}" type="slidenum">
              <a:rPr lang="en-US" altLang="zh-CN" smtClean="0">
                <a:latin typeface="Arial" charset="0"/>
              </a:rPr>
              <a:pPr eaLnBrk="1" hangingPunct="1"/>
              <a:t>133</a:t>
            </a:fld>
            <a:endParaRPr lang="en-US" altLang="zh-CN" smtClean="0">
              <a:latin typeface="Arial" charset="0"/>
            </a:endParaRPr>
          </a:p>
        </p:txBody>
      </p:sp>
      <p:sp>
        <p:nvSpPr>
          <p:cNvPr id="245763" name="Rectangle 2"/>
          <p:cNvSpPr>
            <a:spLocks noGrp="1" noRot="1" noChangeAspect="1" noChangeArrowheads="1" noTextEdit="1"/>
          </p:cNvSpPr>
          <p:nvPr>
            <p:ph type="sldImg"/>
          </p:nvPr>
        </p:nvSpPr>
        <p:spPr>
          <a:xfrm>
            <a:off x="381000" y="685800"/>
            <a:ext cx="6096000" cy="3429000"/>
          </a:xfrm>
          <a:ln/>
        </p:spPr>
      </p:sp>
      <p:sp>
        <p:nvSpPr>
          <p:cNvPr id="245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05A955BD-B3F1-4034-9B04-EB8B2BA94831}" type="slidenum">
              <a:rPr lang="en-US" altLang="zh-CN" smtClean="0">
                <a:latin typeface="Arial" charset="0"/>
              </a:rPr>
              <a:pPr eaLnBrk="1" hangingPunct="1"/>
              <a:t>134</a:t>
            </a:fld>
            <a:endParaRPr lang="en-US" altLang="zh-CN" smtClean="0">
              <a:latin typeface="Arial" charset="0"/>
            </a:endParaRPr>
          </a:p>
        </p:txBody>
      </p:sp>
      <p:sp>
        <p:nvSpPr>
          <p:cNvPr id="246787" name="Rectangle 2"/>
          <p:cNvSpPr>
            <a:spLocks noGrp="1" noRot="1" noChangeAspect="1" noChangeArrowheads="1" noTextEdit="1"/>
          </p:cNvSpPr>
          <p:nvPr>
            <p:ph type="sldImg"/>
          </p:nvPr>
        </p:nvSpPr>
        <p:spPr>
          <a:xfrm>
            <a:off x="381000" y="685800"/>
            <a:ext cx="6096000" cy="3429000"/>
          </a:xfrm>
          <a:ln/>
        </p:spPr>
      </p:sp>
      <p:sp>
        <p:nvSpPr>
          <p:cNvPr id="246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6562D89B-D67D-444C-A540-C66139D07BF0}" type="slidenum">
              <a:rPr lang="en-US" altLang="zh-CN" smtClean="0">
                <a:latin typeface="Arial" charset="0"/>
              </a:rPr>
              <a:pPr eaLnBrk="1" hangingPunct="1"/>
              <a:t>135</a:t>
            </a:fld>
            <a:endParaRPr lang="en-US" altLang="zh-CN" smtClean="0">
              <a:latin typeface="Arial" charset="0"/>
            </a:endParaRPr>
          </a:p>
        </p:txBody>
      </p:sp>
      <p:sp>
        <p:nvSpPr>
          <p:cNvPr id="247811" name="Rectangle 2"/>
          <p:cNvSpPr>
            <a:spLocks noGrp="1" noRot="1" noChangeAspect="1" noChangeArrowheads="1" noTextEdit="1"/>
          </p:cNvSpPr>
          <p:nvPr>
            <p:ph type="sldImg"/>
          </p:nvPr>
        </p:nvSpPr>
        <p:spPr>
          <a:xfrm>
            <a:off x="381000" y="685800"/>
            <a:ext cx="6096000" cy="3429000"/>
          </a:xfrm>
          <a:ln/>
        </p:spPr>
      </p:sp>
      <p:sp>
        <p:nvSpPr>
          <p:cNvPr id="247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8704C8AB-B5EC-4A51-89EB-4DA9B170F827}" type="slidenum">
              <a:rPr lang="en-US" altLang="zh-CN" smtClean="0">
                <a:latin typeface="Arial" charset="0"/>
              </a:rPr>
              <a:pPr eaLnBrk="1" hangingPunct="1"/>
              <a:t>136</a:t>
            </a:fld>
            <a:endParaRPr lang="en-US" altLang="zh-CN" smtClean="0">
              <a:latin typeface="Arial" charset="0"/>
            </a:endParaRPr>
          </a:p>
        </p:txBody>
      </p:sp>
      <p:sp>
        <p:nvSpPr>
          <p:cNvPr id="248835" name="Rectangle 2"/>
          <p:cNvSpPr>
            <a:spLocks noGrp="1" noRot="1" noChangeAspect="1" noChangeArrowheads="1" noTextEdit="1"/>
          </p:cNvSpPr>
          <p:nvPr>
            <p:ph type="sldImg"/>
          </p:nvPr>
        </p:nvSpPr>
        <p:spPr>
          <a:xfrm>
            <a:off x="381000" y="685800"/>
            <a:ext cx="6096000" cy="3429000"/>
          </a:xfrm>
          <a:ln/>
        </p:spPr>
      </p:sp>
      <p:sp>
        <p:nvSpPr>
          <p:cNvPr id="248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A35F5D49-DF9C-42D1-9FCD-6EC8D4DAA8A4}" type="slidenum">
              <a:rPr lang="en-US" altLang="zh-CN" smtClean="0">
                <a:latin typeface="Arial" charset="0"/>
              </a:rPr>
              <a:pPr eaLnBrk="1" hangingPunct="1"/>
              <a:t>137</a:t>
            </a:fld>
            <a:endParaRPr lang="en-US" altLang="zh-CN" smtClean="0">
              <a:latin typeface="Arial" charset="0"/>
            </a:endParaRPr>
          </a:p>
        </p:txBody>
      </p:sp>
      <p:sp>
        <p:nvSpPr>
          <p:cNvPr id="249859" name="Rectangle 2"/>
          <p:cNvSpPr>
            <a:spLocks noGrp="1" noRot="1" noChangeAspect="1" noChangeArrowheads="1" noTextEdit="1"/>
          </p:cNvSpPr>
          <p:nvPr>
            <p:ph type="sldImg"/>
          </p:nvPr>
        </p:nvSpPr>
        <p:spPr>
          <a:xfrm>
            <a:off x="381000" y="685800"/>
            <a:ext cx="6096000" cy="3429000"/>
          </a:xfrm>
          <a:ln/>
        </p:spPr>
      </p:sp>
      <p:sp>
        <p:nvSpPr>
          <p:cNvPr id="249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9CF338B3-75AE-41BE-A592-626391E034C4}" type="slidenum">
              <a:rPr lang="en-US" altLang="zh-CN" smtClean="0">
                <a:latin typeface="Arial" charset="0"/>
              </a:rPr>
              <a:pPr eaLnBrk="1" hangingPunct="1"/>
              <a:t>138</a:t>
            </a:fld>
            <a:endParaRPr lang="en-US" altLang="zh-CN" smtClean="0">
              <a:latin typeface="Arial" charset="0"/>
            </a:endParaRPr>
          </a:p>
        </p:txBody>
      </p:sp>
      <p:sp>
        <p:nvSpPr>
          <p:cNvPr id="250883" name="Rectangle 2"/>
          <p:cNvSpPr>
            <a:spLocks noGrp="1" noRot="1" noChangeAspect="1" noChangeArrowheads="1" noTextEdit="1"/>
          </p:cNvSpPr>
          <p:nvPr>
            <p:ph type="sldImg"/>
          </p:nvPr>
        </p:nvSpPr>
        <p:spPr>
          <a:xfrm>
            <a:off x="381000" y="685800"/>
            <a:ext cx="6096000" cy="3429000"/>
          </a:xfrm>
          <a:ln/>
        </p:spPr>
      </p:sp>
      <p:sp>
        <p:nvSpPr>
          <p:cNvPr id="250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调用该函数自动生成分辨率逐渐减小到</a:t>
            </a:r>
            <a:r>
              <a:rPr lang="en-US" altLang="zh-CN" smtClean="0">
                <a:ea typeface="宋体" charset="-122"/>
              </a:rPr>
              <a:t>1</a:t>
            </a:r>
            <a:r>
              <a:rPr lang="en-US" altLang="zh-CN" smtClean="0">
                <a:ea typeface="宋体" charset="-122"/>
                <a:sym typeface="Symbol" pitchFamily="18" charset="2"/>
              </a:rPr>
              <a:t>1</a:t>
            </a:r>
            <a:r>
              <a:rPr lang="zh-CN" altLang="en-US" smtClean="0">
                <a:ea typeface="宋体" charset="-122"/>
                <a:sym typeface="Symbol" pitchFamily="18" charset="2"/>
              </a:rPr>
              <a:t>的多重图象。</a:t>
            </a:r>
          </a:p>
          <a:p>
            <a:pPr eaLnBrk="1" hangingPunct="1"/>
            <a:r>
              <a:rPr lang="zh-CN" altLang="en-US" smtClean="0">
                <a:ea typeface="宋体" charset="-122"/>
              </a:rPr>
              <a:t>如果原始最大分辨率纹理图像的尺寸不是</a:t>
            </a:r>
            <a:r>
              <a:rPr lang="en-US" altLang="zh-CN" smtClean="0">
                <a:ea typeface="宋体" charset="-122"/>
              </a:rPr>
              <a:t>2</a:t>
            </a:r>
            <a:r>
              <a:rPr lang="zh-CN" altLang="en-US" smtClean="0">
                <a:ea typeface="宋体" charset="-122"/>
              </a:rPr>
              <a:t>的幂，这两个函数会自动将图象缩放到接近于</a:t>
            </a:r>
            <a:r>
              <a:rPr lang="en-US" altLang="zh-CN" smtClean="0">
                <a:ea typeface="宋体" charset="-122"/>
              </a:rPr>
              <a:t>2</a:t>
            </a:r>
            <a:r>
              <a:rPr lang="zh-CN" altLang="en-US" smtClean="0">
                <a:ea typeface="宋体" charset="-122"/>
              </a:rPr>
              <a:t>的幂次方的尺寸上。</a:t>
            </a:r>
          </a:p>
          <a:p>
            <a:pPr eaLnBrk="1" hangingPunct="1"/>
            <a:r>
              <a:rPr lang="zh-CN" altLang="en-US" smtClean="0">
                <a:ea typeface="宋体" charset="-122"/>
              </a:rPr>
              <a:t>多重图象构造成功，返回</a:t>
            </a:r>
            <a:r>
              <a:rPr lang="en-US" altLang="zh-CN" smtClean="0">
                <a:ea typeface="宋体" charset="-122"/>
              </a:rPr>
              <a:t>1</a:t>
            </a:r>
            <a:r>
              <a:rPr lang="zh-CN" altLang="en-US" smtClean="0">
                <a:ea typeface="宋体" charset="-122"/>
              </a:rPr>
              <a:t>；否则返回错误代码</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6497CA03-E8D6-495D-96C6-211A4A83526B}" type="slidenum">
              <a:rPr lang="zh-CN" altLang="en-US" smtClean="0">
                <a:latin typeface="Times New Roman" pitchFamily="18" charset="0"/>
              </a:rPr>
              <a:pPr eaLnBrk="1" hangingPunct="1"/>
              <a:t>20</a:t>
            </a:fld>
            <a:endParaRPr lang="en-US" altLang="zh-CN" smtClean="0">
              <a:latin typeface="Times New Roman" pitchFamily="18" charset="0"/>
            </a:endParaRPr>
          </a:p>
        </p:txBody>
      </p:sp>
      <p:sp>
        <p:nvSpPr>
          <p:cNvPr id="45059" name="Rectangle 2"/>
          <p:cNvSpPr>
            <a:spLocks noGrp="1" noRot="1" noChangeAspect="1" noChangeArrowheads="1" noTextEdit="1"/>
          </p:cNvSpPr>
          <p:nvPr>
            <p:ph type="sldImg"/>
          </p:nvPr>
        </p:nvSpPr>
        <p:spPr>
          <a:xfrm>
            <a:off x="381000" y="685800"/>
            <a:ext cx="6096000" cy="3429000"/>
          </a:xfrm>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C93BD5FE-434E-49ED-8699-44F49527E559}" type="slidenum">
              <a:rPr lang="en-US" altLang="zh-CN" smtClean="0">
                <a:latin typeface="Arial" charset="0"/>
              </a:rPr>
              <a:pPr eaLnBrk="1" hangingPunct="1"/>
              <a:t>139</a:t>
            </a:fld>
            <a:endParaRPr lang="en-US" altLang="zh-CN" smtClean="0">
              <a:latin typeface="Arial" charset="0"/>
            </a:endParaRPr>
          </a:p>
        </p:txBody>
      </p:sp>
      <p:sp>
        <p:nvSpPr>
          <p:cNvPr id="251907" name="Rectangle 2"/>
          <p:cNvSpPr>
            <a:spLocks noGrp="1" noRot="1" noChangeAspect="1" noChangeArrowheads="1" noTextEdit="1"/>
          </p:cNvSpPr>
          <p:nvPr>
            <p:ph type="sldImg"/>
          </p:nvPr>
        </p:nvSpPr>
        <p:spPr>
          <a:xfrm>
            <a:off x="381000" y="685800"/>
            <a:ext cx="6096000" cy="3429000"/>
          </a:xfrm>
          <a:ln/>
        </p:spPr>
      </p:sp>
      <p:sp>
        <p:nvSpPr>
          <p:cNvPr id="251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4B186F9C-A643-4193-AAC4-AADAD06A4CC7}" type="slidenum">
              <a:rPr lang="en-US" altLang="zh-CN" smtClean="0">
                <a:latin typeface="Arial" charset="0"/>
              </a:rPr>
              <a:pPr eaLnBrk="1" hangingPunct="1"/>
              <a:t>140</a:t>
            </a:fld>
            <a:endParaRPr lang="en-US" altLang="zh-CN" smtClean="0">
              <a:latin typeface="Arial" charset="0"/>
            </a:endParaRPr>
          </a:p>
        </p:txBody>
      </p:sp>
      <p:sp>
        <p:nvSpPr>
          <p:cNvPr id="252931" name="Rectangle 2"/>
          <p:cNvSpPr>
            <a:spLocks noGrp="1" noRot="1" noChangeAspect="1" noChangeArrowheads="1" noTextEdit="1"/>
          </p:cNvSpPr>
          <p:nvPr>
            <p:ph type="sldImg"/>
          </p:nvPr>
        </p:nvSpPr>
        <p:spPr>
          <a:xfrm>
            <a:off x="381000" y="685800"/>
            <a:ext cx="6096000" cy="3429000"/>
          </a:xfrm>
          <a:ln/>
        </p:spPr>
      </p:sp>
      <p:sp>
        <p:nvSpPr>
          <p:cNvPr id="252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434D5D15-6DC3-450E-BD7A-6358A59461AD}" type="slidenum">
              <a:rPr lang="en-US" altLang="zh-CN" smtClean="0">
                <a:latin typeface="Arial" charset="0"/>
              </a:rPr>
              <a:pPr eaLnBrk="1" hangingPunct="1"/>
              <a:t>141</a:t>
            </a:fld>
            <a:endParaRPr lang="en-US" altLang="zh-CN" smtClean="0">
              <a:latin typeface="Arial" charset="0"/>
            </a:endParaRPr>
          </a:p>
        </p:txBody>
      </p:sp>
      <p:sp>
        <p:nvSpPr>
          <p:cNvPr id="253955" name="Rectangle 2"/>
          <p:cNvSpPr>
            <a:spLocks noGrp="1" noRot="1" noChangeAspect="1" noChangeArrowheads="1" noTextEdit="1"/>
          </p:cNvSpPr>
          <p:nvPr>
            <p:ph type="sldImg"/>
          </p:nvPr>
        </p:nvSpPr>
        <p:spPr>
          <a:xfrm>
            <a:off x="381000" y="685800"/>
            <a:ext cx="6096000" cy="3429000"/>
          </a:xfrm>
          <a:ln/>
        </p:spPr>
      </p:sp>
      <p:sp>
        <p:nvSpPr>
          <p:cNvPr id="253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7D879B77-C7B8-4E1F-A013-F2768BFA4B8F}" type="slidenum">
              <a:rPr lang="en-US" altLang="zh-CN" smtClean="0">
                <a:latin typeface="Arial" charset="0"/>
              </a:rPr>
              <a:pPr eaLnBrk="1" hangingPunct="1"/>
              <a:t>142</a:t>
            </a:fld>
            <a:endParaRPr lang="en-US" altLang="zh-CN" smtClean="0">
              <a:latin typeface="Arial" charset="0"/>
            </a:endParaRPr>
          </a:p>
        </p:txBody>
      </p:sp>
      <p:sp>
        <p:nvSpPr>
          <p:cNvPr id="254979" name="Rectangle 2"/>
          <p:cNvSpPr>
            <a:spLocks noGrp="1" noRot="1" noChangeAspect="1" noChangeArrowheads="1" noTextEdit="1"/>
          </p:cNvSpPr>
          <p:nvPr>
            <p:ph type="sldImg"/>
          </p:nvPr>
        </p:nvSpPr>
        <p:spPr>
          <a:xfrm>
            <a:off x="381000" y="685800"/>
            <a:ext cx="6096000" cy="3429000"/>
          </a:xfrm>
          <a:ln/>
        </p:spPr>
      </p:sp>
      <p:sp>
        <p:nvSpPr>
          <p:cNvPr id="254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贴花：为物体设置的任何颜色和材质属性均无法透射过来，多用在光滑表面（如大理石地板、锡罐表面的标签）</a:t>
            </a: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0003D61A-AA6F-47A4-A1A3-F93984AFBFD0}" type="slidenum">
              <a:rPr lang="en-US" altLang="zh-CN" smtClean="0">
                <a:latin typeface="Arial" charset="0"/>
              </a:rPr>
              <a:pPr eaLnBrk="1" hangingPunct="1"/>
              <a:t>143</a:t>
            </a:fld>
            <a:endParaRPr lang="en-US" altLang="zh-CN" smtClean="0">
              <a:latin typeface="Arial" charset="0"/>
            </a:endParaRPr>
          </a:p>
        </p:txBody>
      </p:sp>
      <p:sp>
        <p:nvSpPr>
          <p:cNvPr id="256003" name="Rectangle 2"/>
          <p:cNvSpPr>
            <a:spLocks noGrp="1" noRot="1" noChangeAspect="1" noChangeArrowheads="1" noTextEdit="1"/>
          </p:cNvSpPr>
          <p:nvPr>
            <p:ph type="sldImg"/>
          </p:nvPr>
        </p:nvSpPr>
        <p:spPr>
          <a:xfrm>
            <a:off x="381000" y="685800"/>
            <a:ext cx="6096000" cy="3429000"/>
          </a:xfrm>
          <a:ln/>
        </p:spPr>
      </p:sp>
      <p:sp>
        <p:nvSpPr>
          <p:cNvPr id="256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900" b="1" smtClean="0">
                <a:ea typeface="宋体" charset="-122"/>
              </a:rPr>
              <a:t>GL_DECAL    </a:t>
            </a:r>
            <a:r>
              <a:rPr lang="zh-CN" altLang="en-US" smtClean="0">
                <a:ea typeface="宋体" charset="-122"/>
              </a:rPr>
              <a:t>贴花</a:t>
            </a:r>
          </a:p>
          <a:p>
            <a:pPr eaLnBrk="1" hangingPunct="1"/>
            <a:r>
              <a:rPr lang="en-US" altLang="zh-CN" sz="900" b="1" smtClean="0">
                <a:ea typeface="宋体" charset="-122"/>
              </a:rPr>
              <a:t>GL_MODULATE  </a:t>
            </a:r>
            <a:r>
              <a:rPr lang="zh-CN" altLang="en-US" sz="900" smtClean="0">
                <a:ea typeface="宋体" charset="-122"/>
              </a:rPr>
              <a:t>调整</a:t>
            </a:r>
          </a:p>
          <a:p>
            <a:pPr eaLnBrk="1" hangingPunct="1"/>
            <a:r>
              <a:rPr lang="en-US" altLang="zh-CN" sz="900" b="1" smtClean="0">
                <a:ea typeface="宋体" charset="-122"/>
              </a:rPr>
              <a:t>GL_BLEND  </a:t>
            </a:r>
            <a:r>
              <a:rPr lang="zh-CN" altLang="en-US" sz="900" smtClean="0">
                <a:ea typeface="宋体" charset="-122"/>
              </a:rPr>
              <a:t>融合</a:t>
            </a: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244470D9-2D73-48F6-9DD1-1D741B42112C}" type="slidenum">
              <a:rPr lang="en-US" altLang="zh-CN" smtClean="0">
                <a:latin typeface="Arial" charset="0"/>
              </a:rPr>
              <a:pPr eaLnBrk="1" hangingPunct="1"/>
              <a:t>144</a:t>
            </a:fld>
            <a:endParaRPr lang="en-US" altLang="zh-CN" smtClean="0">
              <a:latin typeface="Arial" charset="0"/>
            </a:endParaRPr>
          </a:p>
        </p:txBody>
      </p:sp>
      <p:sp>
        <p:nvSpPr>
          <p:cNvPr id="257027" name="Rectangle 2"/>
          <p:cNvSpPr>
            <a:spLocks noGrp="1" noRot="1" noChangeAspect="1" noChangeArrowheads="1" noTextEdit="1"/>
          </p:cNvSpPr>
          <p:nvPr>
            <p:ph type="sldImg"/>
          </p:nvPr>
        </p:nvSpPr>
        <p:spPr>
          <a:xfrm>
            <a:off x="381000" y="685800"/>
            <a:ext cx="6096000" cy="3429000"/>
          </a:xfrm>
          <a:ln/>
        </p:spPr>
      </p:sp>
      <p:sp>
        <p:nvSpPr>
          <p:cNvPr id="257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50000"/>
              </a:spcBef>
            </a:pPr>
            <a:endParaRPr lang="en-US" altLang="zh-CN" sz="900" smtClean="0">
              <a:ea typeface="宋体" charset="-122"/>
            </a:endParaRPr>
          </a:p>
          <a:p>
            <a:pPr eaLnBrk="1" hangingPunct="1"/>
            <a:r>
              <a:rPr lang="zh-CN" altLang="en-US" sz="900" smtClean="0">
                <a:ea typeface="宋体" charset="-122"/>
              </a:rPr>
              <a:t>贴花方式下，片段的颜色值会被纹理的颜色所替代，但并不改变</a:t>
            </a:r>
            <a:r>
              <a:rPr lang="zh-CN" altLang="en-US" sz="900" smtClean="0">
                <a:ea typeface="宋体" charset="-122"/>
                <a:sym typeface="Symbol" pitchFamily="18" charset="2"/>
              </a:rPr>
              <a:t>透明度值，选择分量数为</a:t>
            </a:r>
            <a:r>
              <a:rPr lang="en-US" altLang="zh-CN" sz="900" smtClean="0">
                <a:ea typeface="宋体" charset="-122"/>
                <a:sym typeface="Symbol" pitchFamily="18" charset="2"/>
              </a:rPr>
              <a:t>4</a:t>
            </a:r>
            <a:r>
              <a:rPr lang="zh-CN" altLang="en-US" sz="900" smtClean="0">
                <a:ea typeface="宋体" charset="-122"/>
                <a:sym typeface="Symbol" pitchFamily="18" charset="2"/>
              </a:rPr>
              <a:t>时，</a:t>
            </a:r>
            <a:r>
              <a:rPr lang="zh-CN" altLang="en-US" sz="900" smtClean="0">
                <a:ea typeface="宋体" charset="-122"/>
              </a:rPr>
              <a:t>片段</a:t>
            </a:r>
            <a:r>
              <a:rPr lang="zh-CN" altLang="en-US" sz="900" smtClean="0">
                <a:ea typeface="宋体" charset="-122"/>
                <a:sym typeface="Symbol" pitchFamily="18" charset="2"/>
              </a:rPr>
              <a:t>的颜色根据纹理的 透明度同纹理颜色相融合，但</a:t>
            </a:r>
            <a:r>
              <a:rPr lang="zh-CN" altLang="en-US" sz="900" smtClean="0">
                <a:ea typeface="宋体" charset="-122"/>
              </a:rPr>
              <a:t>片段</a:t>
            </a:r>
            <a:r>
              <a:rPr lang="zh-CN" altLang="en-US" sz="900" smtClean="0">
                <a:ea typeface="宋体" charset="-122"/>
                <a:sym typeface="Symbol" pitchFamily="18" charset="2"/>
              </a:rPr>
              <a:t>的透明度值；</a:t>
            </a:r>
          </a:p>
          <a:p>
            <a:pPr eaLnBrk="1" hangingPunct="1"/>
            <a:r>
              <a:rPr lang="zh-CN" altLang="en-US" sz="900" smtClean="0">
                <a:ea typeface="宋体" charset="-122"/>
                <a:sym typeface="Symbol" pitchFamily="18" charset="2"/>
              </a:rPr>
              <a:t>调整方式下，当选择分量数为</a:t>
            </a:r>
            <a:r>
              <a:rPr lang="en-US" altLang="zh-CN" sz="900" smtClean="0">
                <a:ea typeface="宋体" charset="-122"/>
                <a:sym typeface="Symbol" pitchFamily="18" charset="2"/>
              </a:rPr>
              <a:t>1</a:t>
            </a:r>
            <a:r>
              <a:rPr lang="zh-CN" altLang="en-US" sz="900" smtClean="0">
                <a:ea typeface="宋体" charset="-122"/>
                <a:sym typeface="Symbol" pitchFamily="18" charset="2"/>
              </a:rPr>
              <a:t>和</a:t>
            </a:r>
            <a:r>
              <a:rPr lang="en-US" altLang="zh-CN" sz="900" smtClean="0">
                <a:ea typeface="宋体" charset="-122"/>
                <a:sym typeface="Symbol" pitchFamily="18" charset="2"/>
              </a:rPr>
              <a:t>2</a:t>
            </a:r>
            <a:r>
              <a:rPr lang="zh-CN" altLang="en-US" sz="900" smtClean="0">
                <a:ea typeface="宋体" charset="-122"/>
                <a:sym typeface="Symbol" pitchFamily="18" charset="2"/>
              </a:rPr>
              <a:t>，</a:t>
            </a:r>
            <a:r>
              <a:rPr lang="zh-CN" altLang="en-US" sz="900" smtClean="0">
                <a:ea typeface="宋体" charset="-122"/>
              </a:rPr>
              <a:t>片段</a:t>
            </a:r>
            <a:r>
              <a:rPr lang="zh-CN" altLang="en-US" sz="900" smtClean="0">
                <a:ea typeface="宋体" charset="-122"/>
                <a:sym typeface="Symbol" pitchFamily="18" charset="2"/>
              </a:rPr>
              <a:t>颜色值根据纹理的亮度进行调整；选择</a:t>
            </a:r>
            <a:r>
              <a:rPr lang="en-US" altLang="zh-CN" sz="900" smtClean="0">
                <a:ea typeface="宋体" charset="-122"/>
                <a:sym typeface="Symbol" pitchFamily="18" charset="2"/>
              </a:rPr>
              <a:t>3</a:t>
            </a:r>
            <a:r>
              <a:rPr lang="zh-CN" altLang="en-US" sz="900" smtClean="0">
                <a:ea typeface="宋体" charset="-122"/>
                <a:sym typeface="Symbol" pitchFamily="18" charset="2"/>
              </a:rPr>
              <a:t>或</a:t>
            </a:r>
            <a:r>
              <a:rPr lang="en-US" altLang="zh-CN" sz="900" smtClean="0">
                <a:ea typeface="宋体" charset="-122"/>
                <a:sym typeface="Symbol" pitchFamily="18" charset="2"/>
              </a:rPr>
              <a:t>4</a:t>
            </a:r>
            <a:r>
              <a:rPr lang="zh-CN" altLang="en-US" sz="900" smtClean="0">
                <a:ea typeface="宋体" charset="-122"/>
                <a:sym typeface="Symbol" pitchFamily="18" charset="2"/>
              </a:rPr>
              <a:t>，则将每个引入的颜色分量与纹理中对应的分量值相乘。若要响应光照，必须使用调整方式</a:t>
            </a:r>
          </a:p>
          <a:p>
            <a:pPr eaLnBrk="1" hangingPunct="1"/>
            <a:r>
              <a:rPr lang="zh-CN" altLang="en-US" sz="900" smtClean="0">
                <a:ea typeface="宋体" charset="-122"/>
                <a:sym typeface="Symbol" pitchFamily="18" charset="2"/>
              </a:rPr>
              <a:t>融合方式只有对</a:t>
            </a:r>
            <a:r>
              <a:rPr lang="en-US" altLang="zh-CN" sz="900" smtClean="0">
                <a:ea typeface="宋体" charset="-122"/>
                <a:sym typeface="Symbol" pitchFamily="18" charset="2"/>
              </a:rPr>
              <a:t>1</a:t>
            </a:r>
            <a:r>
              <a:rPr lang="zh-CN" altLang="en-US" sz="900" smtClean="0">
                <a:ea typeface="宋体" charset="-122"/>
                <a:sym typeface="Symbol" pitchFamily="18" charset="2"/>
              </a:rPr>
              <a:t>和</a:t>
            </a:r>
            <a:r>
              <a:rPr lang="en-US" altLang="zh-CN" sz="900" smtClean="0">
                <a:ea typeface="宋体" charset="-122"/>
                <a:sym typeface="Symbol" pitchFamily="18" charset="2"/>
              </a:rPr>
              <a:t>2</a:t>
            </a:r>
            <a:r>
              <a:rPr lang="zh-CN" altLang="en-US" sz="900" smtClean="0">
                <a:ea typeface="宋体" charset="-122"/>
                <a:sym typeface="Symbol" pitchFamily="18" charset="2"/>
              </a:rPr>
              <a:t>个分量时才起作用。该方式使用一个</a:t>
            </a:r>
            <a:r>
              <a:rPr lang="en-US" altLang="zh-CN" sz="900" smtClean="0">
                <a:ea typeface="宋体" charset="-122"/>
                <a:sym typeface="Symbol" pitchFamily="18" charset="2"/>
              </a:rPr>
              <a:t>RGBA</a:t>
            </a:r>
            <a:r>
              <a:rPr lang="zh-CN" altLang="en-US" sz="900" smtClean="0">
                <a:ea typeface="宋体" charset="-122"/>
                <a:sym typeface="Symbol" pitchFamily="18" charset="2"/>
              </a:rPr>
              <a:t>常量</a:t>
            </a:r>
            <a:r>
              <a:rPr lang="en-US" altLang="zh-CN" sz="900" smtClean="0">
                <a:ea typeface="宋体" charset="-122"/>
                <a:sym typeface="Symbol" pitchFamily="18" charset="2"/>
              </a:rPr>
              <a:t>C</a:t>
            </a:r>
            <a:r>
              <a:rPr lang="en-US" altLang="zh-CN" sz="900" i="1" baseline="-25000" smtClean="0">
                <a:ea typeface="宋体" charset="-122"/>
                <a:sym typeface="Symbol" pitchFamily="18" charset="2"/>
              </a:rPr>
              <a:t>c</a:t>
            </a:r>
            <a:r>
              <a:rPr lang="zh-CN" altLang="en-US" sz="900" smtClean="0">
                <a:ea typeface="宋体" charset="-122"/>
                <a:sym typeface="Symbol" pitchFamily="18" charset="2"/>
              </a:rPr>
              <a:t>融合</a:t>
            </a:r>
            <a:r>
              <a:rPr lang="zh-CN" altLang="en-US" sz="900" smtClean="0">
                <a:ea typeface="宋体" charset="-122"/>
              </a:rPr>
              <a:t>片段</a:t>
            </a:r>
            <a:r>
              <a:rPr lang="zh-CN" altLang="en-US" sz="900" smtClean="0">
                <a:ea typeface="宋体" charset="-122"/>
                <a:sym typeface="Symbol" pitchFamily="18" charset="2"/>
              </a:rPr>
              <a:t>和纹理的颜色</a:t>
            </a:r>
          </a:p>
          <a:p>
            <a:pPr eaLnBrk="1" hangingPunct="1"/>
            <a:endParaRPr lang="zh-CN" altLang="en-US" sz="900" smtClean="0">
              <a:ea typeface="宋体" charset="-122"/>
              <a:sym typeface="Symbol" pitchFamily="18" charset="2"/>
            </a:endParaRPr>
          </a:p>
          <a:p>
            <a:pPr eaLnBrk="1" hangingPunct="1"/>
            <a:r>
              <a:rPr lang="zh-CN" altLang="en-US" sz="900" smtClean="0">
                <a:ea typeface="宋体" charset="-122"/>
                <a:sym typeface="Symbol" pitchFamily="18" charset="2"/>
              </a:rPr>
              <a:t>表中颜色值与标量的乘积等于三个颜色分量与该标量的乘积；</a:t>
            </a:r>
          </a:p>
          <a:p>
            <a:pPr eaLnBrk="1" hangingPunct="1"/>
            <a:r>
              <a:rPr lang="zh-CN" altLang="en-US" sz="900" smtClean="0">
                <a:ea typeface="宋体" charset="-122"/>
                <a:sym typeface="Symbol" pitchFamily="18" charset="2"/>
              </a:rPr>
              <a:t>颜色值与颜色值的和（或乘积）等于三个颜色分量的和（或乘积）</a:t>
            </a:r>
          </a:p>
          <a:p>
            <a:pPr eaLnBrk="1" hangingPunct="1"/>
            <a:endParaRPr lang="en-US" altLang="zh-CN" sz="900" smtClean="0">
              <a:ea typeface="宋体" charset="-122"/>
              <a:sym typeface="Symbol" pitchFamily="18" charset="2"/>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C1A1D288-EA36-4ACD-B3BA-C83BC64F49D2}" type="slidenum">
              <a:rPr lang="en-US" altLang="zh-CN" smtClean="0">
                <a:latin typeface="Arial" charset="0"/>
              </a:rPr>
              <a:pPr eaLnBrk="1" hangingPunct="1"/>
              <a:t>145</a:t>
            </a:fld>
            <a:endParaRPr lang="en-US" altLang="zh-CN" smtClean="0">
              <a:latin typeface="Arial" charset="0"/>
            </a:endParaRPr>
          </a:p>
        </p:txBody>
      </p:sp>
      <p:sp>
        <p:nvSpPr>
          <p:cNvPr id="258051" name="Rectangle 2"/>
          <p:cNvSpPr>
            <a:spLocks noGrp="1" noRot="1" noChangeAspect="1" noChangeArrowheads="1" noTextEdit="1"/>
          </p:cNvSpPr>
          <p:nvPr>
            <p:ph type="sldImg"/>
          </p:nvPr>
        </p:nvSpPr>
        <p:spPr>
          <a:xfrm>
            <a:off x="381000" y="685800"/>
            <a:ext cx="6096000" cy="3429000"/>
          </a:xfrm>
          <a:ln/>
        </p:spPr>
      </p:sp>
      <p:sp>
        <p:nvSpPr>
          <p:cNvPr id="258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z="900" smtClean="0">
              <a:ea typeface="宋体" charset="-122"/>
              <a:sym typeface="Symbol" pitchFamily="18" charset="2"/>
            </a:endParaRPr>
          </a:p>
          <a:p>
            <a:pPr eaLnBrk="1" hangingPunct="1"/>
            <a:endParaRPr lang="en-US" altLang="zh-CN" sz="900" smtClean="0">
              <a:ea typeface="宋体" charset="-122"/>
              <a:sym typeface="Symbol" pitchFamily="18" charset="2"/>
            </a:endParaRPr>
          </a:p>
          <a:p>
            <a:pPr eaLnBrk="1" hangingPunct="1"/>
            <a:endParaRPr lang="en-US" altLang="zh-CN" sz="900" smtClean="0">
              <a:ea typeface="宋体" charset="-122"/>
              <a:sym typeface="Symbol" pitchFamily="18" charset="2"/>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7636D303-14E1-4C5A-8088-30334C4B170E}" type="slidenum">
              <a:rPr lang="en-US" altLang="zh-CN" smtClean="0">
                <a:latin typeface="Arial" charset="0"/>
              </a:rPr>
              <a:pPr eaLnBrk="1" hangingPunct="1"/>
              <a:t>146</a:t>
            </a:fld>
            <a:endParaRPr lang="en-US" altLang="zh-CN" smtClean="0">
              <a:latin typeface="Arial" charset="0"/>
            </a:endParaRPr>
          </a:p>
        </p:txBody>
      </p:sp>
      <p:sp>
        <p:nvSpPr>
          <p:cNvPr id="259075" name="Rectangle 2"/>
          <p:cNvSpPr>
            <a:spLocks noGrp="1" noRot="1" noChangeAspect="1" noChangeArrowheads="1" noTextEdit="1"/>
          </p:cNvSpPr>
          <p:nvPr>
            <p:ph type="sldImg"/>
          </p:nvPr>
        </p:nvSpPr>
        <p:spPr>
          <a:xfrm>
            <a:off x="381000" y="685800"/>
            <a:ext cx="6096000" cy="3429000"/>
          </a:xfrm>
          <a:ln/>
        </p:spPr>
      </p:sp>
      <p:sp>
        <p:nvSpPr>
          <p:cNvPr id="2590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z="900" smtClean="0">
              <a:ea typeface="宋体" charset="-122"/>
              <a:sym typeface="Symbol" pitchFamily="18" charset="2"/>
            </a:endParaRPr>
          </a:p>
          <a:p>
            <a:pPr eaLnBrk="1" hangingPunct="1"/>
            <a:endParaRPr lang="en-US" altLang="zh-CN" sz="900" smtClean="0">
              <a:ea typeface="宋体" charset="-122"/>
              <a:sym typeface="Symbol" pitchFamily="18" charset="2"/>
            </a:endParaRPr>
          </a:p>
          <a:p>
            <a:pPr eaLnBrk="1" hangingPunct="1"/>
            <a:endParaRPr lang="en-US" altLang="zh-CN" sz="900" smtClean="0">
              <a:ea typeface="宋体" charset="-122"/>
              <a:sym typeface="Symbol" pitchFamily="18" charset="2"/>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443431E2-1732-4563-8320-AC0BBDA01148}" type="slidenum">
              <a:rPr lang="en-US" altLang="zh-CN" smtClean="0">
                <a:latin typeface="Arial" charset="0"/>
              </a:rPr>
              <a:pPr eaLnBrk="1" hangingPunct="1"/>
              <a:t>147</a:t>
            </a:fld>
            <a:endParaRPr lang="en-US" altLang="zh-CN" smtClean="0">
              <a:latin typeface="Arial" charset="0"/>
            </a:endParaRPr>
          </a:p>
        </p:txBody>
      </p:sp>
      <p:sp>
        <p:nvSpPr>
          <p:cNvPr id="260099" name="Rectangle 2"/>
          <p:cNvSpPr>
            <a:spLocks noGrp="1" noRot="1" noChangeAspect="1" noChangeArrowheads="1" noTextEdit="1"/>
          </p:cNvSpPr>
          <p:nvPr>
            <p:ph type="sldImg"/>
          </p:nvPr>
        </p:nvSpPr>
        <p:spPr>
          <a:xfrm>
            <a:off x="381000" y="685800"/>
            <a:ext cx="6096000" cy="3429000"/>
          </a:xfrm>
          <a:ln/>
        </p:spPr>
      </p:sp>
      <p:sp>
        <p:nvSpPr>
          <p:cNvPr id="260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z="900" smtClean="0">
              <a:ea typeface="宋体" charset="-122"/>
              <a:sym typeface="Symbol" pitchFamily="18" charset="2"/>
            </a:endParaRPr>
          </a:p>
          <a:p>
            <a:pPr eaLnBrk="1" hangingPunct="1"/>
            <a:endParaRPr lang="en-US" altLang="zh-CN" sz="900" smtClean="0">
              <a:ea typeface="宋体" charset="-122"/>
              <a:sym typeface="Symbol" pitchFamily="18" charset="2"/>
            </a:endParaRPr>
          </a:p>
          <a:p>
            <a:pPr eaLnBrk="1" hangingPunct="1"/>
            <a:endParaRPr lang="en-US" altLang="zh-CN" sz="900" smtClean="0">
              <a:ea typeface="宋体" charset="-122"/>
              <a:sym typeface="Symbol" pitchFamily="18" charset="2"/>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A00C0AF4-5019-49A8-B7DD-AEAAFD46D84F}" type="slidenum">
              <a:rPr lang="en-US" altLang="zh-CN" smtClean="0">
                <a:latin typeface="Arial" charset="0"/>
              </a:rPr>
              <a:pPr eaLnBrk="1" hangingPunct="1"/>
              <a:t>148</a:t>
            </a:fld>
            <a:endParaRPr lang="en-US" altLang="zh-CN" smtClean="0">
              <a:latin typeface="Arial" charset="0"/>
            </a:endParaRPr>
          </a:p>
        </p:txBody>
      </p:sp>
      <p:sp>
        <p:nvSpPr>
          <p:cNvPr id="261123" name="Rectangle 2"/>
          <p:cNvSpPr>
            <a:spLocks noGrp="1" noRot="1" noChangeAspect="1" noChangeArrowheads="1" noTextEdit="1"/>
          </p:cNvSpPr>
          <p:nvPr>
            <p:ph type="sldImg"/>
          </p:nvPr>
        </p:nvSpPr>
        <p:spPr>
          <a:xfrm>
            <a:off x="381000" y="685800"/>
            <a:ext cx="6096000" cy="3429000"/>
          </a:xfrm>
          <a:ln/>
        </p:spPr>
      </p:sp>
      <p:sp>
        <p:nvSpPr>
          <p:cNvPr id="261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z="900" smtClean="0">
              <a:ea typeface="宋体" charset="-122"/>
              <a:sym typeface="Symbol" pitchFamily="18" charset="2"/>
            </a:endParaRPr>
          </a:p>
          <a:p>
            <a:pPr eaLnBrk="1" hangingPunct="1"/>
            <a:r>
              <a:rPr lang="zh-CN" altLang="en-US" sz="900" smtClean="0">
                <a:ea typeface="宋体" charset="-122"/>
                <a:sym typeface="Symbol" pitchFamily="18" charset="2"/>
              </a:rPr>
              <a:t>纹理坐标的定义和顶点几何坐标的定义都按逆时针排序</a:t>
            </a:r>
          </a:p>
          <a:p>
            <a:pPr eaLnBrk="1" hangingPunct="1"/>
            <a:endParaRPr lang="en-US" altLang="zh-CN" sz="900" smtClean="0">
              <a:ea typeface="宋体" charset="-122"/>
              <a:sym typeface="Symbol" pitchFamily="18" charset="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E85293F-30C2-4861-94BB-5D8ABB8F89D0}" type="slidenum">
              <a:rPr lang="zh-CN" altLang="en-US" smtClean="0">
                <a:latin typeface="Times New Roman" pitchFamily="18" charset="0"/>
              </a:rPr>
              <a:pPr eaLnBrk="1" hangingPunct="1"/>
              <a:t>21</a:t>
            </a:fld>
            <a:endParaRPr lang="en-US" altLang="zh-CN" smtClean="0">
              <a:latin typeface="Times New Roman" pitchFamily="18" charset="0"/>
            </a:endParaRPr>
          </a:p>
        </p:txBody>
      </p:sp>
      <p:sp>
        <p:nvSpPr>
          <p:cNvPr id="46083" name="Rectangle 2"/>
          <p:cNvSpPr>
            <a:spLocks noGrp="1" noRot="1" noChangeAspect="1" noChangeArrowheads="1" noTextEdit="1"/>
          </p:cNvSpPr>
          <p:nvPr>
            <p:ph type="sldImg"/>
          </p:nvPr>
        </p:nvSpPr>
        <p:spPr>
          <a:xfrm>
            <a:off x="381000" y="685800"/>
            <a:ext cx="6096000" cy="3429000"/>
          </a:xfrm>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40369033-889F-41C2-A96B-ABCEF254BD0C}" type="slidenum">
              <a:rPr lang="en-US" altLang="zh-CN" smtClean="0">
                <a:latin typeface="Arial" charset="0"/>
              </a:rPr>
              <a:pPr eaLnBrk="1" hangingPunct="1"/>
              <a:t>152</a:t>
            </a:fld>
            <a:endParaRPr lang="en-US" altLang="zh-CN" smtClean="0">
              <a:latin typeface="Arial" charset="0"/>
            </a:endParaRPr>
          </a:p>
        </p:txBody>
      </p:sp>
      <p:sp>
        <p:nvSpPr>
          <p:cNvPr id="262147" name="Rectangle 2"/>
          <p:cNvSpPr>
            <a:spLocks noGrp="1" noRot="1" noChangeAspect="1" noChangeArrowheads="1" noTextEdit="1"/>
          </p:cNvSpPr>
          <p:nvPr>
            <p:ph type="sldImg"/>
          </p:nvPr>
        </p:nvSpPr>
        <p:spPr>
          <a:xfrm>
            <a:off x="381000" y="685800"/>
            <a:ext cx="6096000" cy="3429000"/>
          </a:xfrm>
          <a:ln/>
        </p:spPr>
      </p:sp>
      <p:sp>
        <p:nvSpPr>
          <p:cNvPr id="262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一维纹理</a:t>
            </a: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07E5B004-2CF1-45C6-A821-65FC25C0ACC8}" type="slidenum">
              <a:rPr lang="en-US" altLang="zh-CN" smtClean="0">
                <a:latin typeface="Arial" charset="0"/>
              </a:rPr>
              <a:pPr eaLnBrk="1" hangingPunct="1"/>
              <a:t>155</a:t>
            </a:fld>
            <a:endParaRPr lang="en-US" altLang="zh-CN" smtClean="0">
              <a:latin typeface="Arial" charset="0"/>
            </a:endParaRPr>
          </a:p>
        </p:txBody>
      </p:sp>
      <p:sp>
        <p:nvSpPr>
          <p:cNvPr id="263171" name="Rectangle 2"/>
          <p:cNvSpPr>
            <a:spLocks noGrp="1" noRot="1" noChangeAspect="1" noChangeArrowheads="1" noTextEdit="1"/>
          </p:cNvSpPr>
          <p:nvPr>
            <p:ph type="sldImg"/>
          </p:nvPr>
        </p:nvSpPr>
        <p:spPr>
          <a:xfrm>
            <a:off x="381000" y="685800"/>
            <a:ext cx="6096000" cy="3429000"/>
          </a:xfrm>
          <a:ln/>
        </p:spPr>
      </p:sp>
      <p:sp>
        <p:nvSpPr>
          <p:cNvPr id="263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创建纹理对象存储纹理数据，对纹理资源进行管理。可使纹理能快速重用</a:t>
            </a: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B3CD3ED3-C3FC-47A9-B95E-634A1FFF3EDA}" type="slidenum">
              <a:rPr lang="en-US" altLang="zh-CN" smtClean="0">
                <a:latin typeface="Arial" charset="0"/>
              </a:rPr>
              <a:pPr eaLnBrk="1" hangingPunct="1"/>
              <a:t>156</a:t>
            </a:fld>
            <a:endParaRPr lang="en-US" altLang="zh-CN" smtClean="0">
              <a:latin typeface="Arial" charset="0"/>
            </a:endParaRPr>
          </a:p>
        </p:txBody>
      </p:sp>
      <p:sp>
        <p:nvSpPr>
          <p:cNvPr id="264195" name="Rectangle 2"/>
          <p:cNvSpPr>
            <a:spLocks noGrp="1" noRot="1" noChangeAspect="1" noChangeArrowheads="1" noTextEdit="1"/>
          </p:cNvSpPr>
          <p:nvPr>
            <p:ph type="sldImg"/>
          </p:nvPr>
        </p:nvSpPr>
        <p:spPr>
          <a:xfrm>
            <a:off x="381000" y="685800"/>
            <a:ext cx="6096000" cy="3429000"/>
          </a:xfrm>
          <a:ln/>
        </p:spPr>
      </p:sp>
      <p:sp>
        <p:nvSpPr>
          <p:cNvPr id="264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纹理名称可以是任何非</a:t>
            </a:r>
            <a:r>
              <a:rPr lang="en-US" altLang="zh-CN" smtClean="0">
                <a:ea typeface="宋体" charset="-122"/>
              </a:rPr>
              <a:t>0</a:t>
            </a:r>
            <a:r>
              <a:rPr lang="zh-CN" altLang="en-US" smtClean="0">
                <a:ea typeface="宋体" charset="-122"/>
              </a:rPr>
              <a:t>的无符号整数</a:t>
            </a: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70B0D54E-FE99-49B6-B126-6090B385C126}" type="slidenum">
              <a:rPr lang="en-US" altLang="zh-CN" smtClean="0">
                <a:latin typeface="Arial" charset="0"/>
              </a:rPr>
              <a:pPr eaLnBrk="1" hangingPunct="1"/>
              <a:t>157</a:t>
            </a:fld>
            <a:endParaRPr lang="en-US" altLang="zh-CN" smtClean="0">
              <a:latin typeface="Arial" charset="0"/>
            </a:endParaRPr>
          </a:p>
        </p:txBody>
      </p:sp>
      <p:sp>
        <p:nvSpPr>
          <p:cNvPr id="265219" name="Rectangle 2"/>
          <p:cNvSpPr>
            <a:spLocks noGrp="1" noRot="1" noChangeAspect="1" noChangeArrowheads="1" noTextEdit="1"/>
          </p:cNvSpPr>
          <p:nvPr>
            <p:ph type="sldImg"/>
          </p:nvPr>
        </p:nvSpPr>
        <p:spPr>
          <a:xfrm>
            <a:off x="381000" y="685800"/>
            <a:ext cx="6096000" cy="3429000"/>
          </a:xfrm>
          <a:ln/>
        </p:spPr>
      </p:sp>
      <p:sp>
        <p:nvSpPr>
          <p:cNvPr id="265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2" eaLnBrk="1" hangingPunct="1"/>
            <a:r>
              <a:rPr lang="zh-CN" altLang="en-US" smtClean="0">
                <a:latin typeface="Times New Roman" pitchFamily="18" charset="0"/>
                <a:ea typeface="宋体" charset="-122"/>
              </a:rPr>
              <a:t>当重新绑定纹理对象</a:t>
            </a:r>
            <a:r>
              <a:rPr lang="en-US" altLang="zh-CN" smtClean="0">
                <a:latin typeface="Times New Roman" pitchFamily="18" charset="0"/>
                <a:ea typeface="宋体" charset="-122"/>
              </a:rPr>
              <a:t>textureName</a:t>
            </a:r>
            <a:r>
              <a:rPr lang="zh-CN" altLang="en-US" smtClean="0">
                <a:latin typeface="Times New Roman" pitchFamily="18" charset="0"/>
                <a:ea typeface="宋体" charset="-122"/>
              </a:rPr>
              <a:t>时，其数据成为当前的纹理状态。随后对纹理映射的设置做出的所有改变都是作用于当前纹理对象的</a:t>
            </a: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CFEBCD17-77EB-4179-B1AC-B5A4DEF530D7}" type="slidenum">
              <a:rPr lang="en-US" altLang="zh-CN" smtClean="0">
                <a:latin typeface="Arial" charset="0"/>
              </a:rPr>
              <a:pPr eaLnBrk="1" hangingPunct="1"/>
              <a:t>158</a:t>
            </a:fld>
            <a:endParaRPr lang="en-US" altLang="zh-CN" smtClean="0">
              <a:latin typeface="Arial" charset="0"/>
            </a:endParaRPr>
          </a:p>
        </p:txBody>
      </p:sp>
      <p:sp>
        <p:nvSpPr>
          <p:cNvPr id="266243" name="Rectangle 2"/>
          <p:cNvSpPr>
            <a:spLocks noGrp="1" noRot="1" noChangeAspect="1" noChangeArrowheads="1" noTextEdit="1"/>
          </p:cNvSpPr>
          <p:nvPr>
            <p:ph type="sldImg"/>
          </p:nvPr>
        </p:nvSpPr>
        <p:spPr>
          <a:xfrm>
            <a:off x="381000" y="685800"/>
            <a:ext cx="6096000" cy="3429000"/>
          </a:xfrm>
          <a:ln/>
        </p:spPr>
      </p:sp>
      <p:sp>
        <p:nvSpPr>
          <p:cNvPr id="266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纹理名称可以是任何非</a:t>
            </a:r>
            <a:r>
              <a:rPr lang="en-US" altLang="zh-CN" smtClean="0">
                <a:ea typeface="宋体" charset="-122"/>
              </a:rPr>
              <a:t>0</a:t>
            </a:r>
            <a:r>
              <a:rPr lang="zh-CN" altLang="en-US" smtClean="0">
                <a:ea typeface="宋体" charset="-122"/>
              </a:rPr>
              <a:t>的无符号整数</a:t>
            </a: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50168BB4-6D30-422A-AD0D-F4FC5BD650DF}" type="slidenum">
              <a:rPr lang="en-US" altLang="zh-CN" smtClean="0">
                <a:latin typeface="Arial" charset="0"/>
              </a:rPr>
              <a:pPr eaLnBrk="1" hangingPunct="1"/>
              <a:t>160</a:t>
            </a:fld>
            <a:endParaRPr lang="en-US" altLang="zh-CN" smtClean="0">
              <a:latin typeface="Arial" charset="0"/>
            </a:endParaRPr>
          </a:p>
        </p:txBody>
      </p:sp>
      <p:sp>
        <p:nvSpPr>
          <p:cNvPr id="267267" name="Rectangle 2"/>
          <p:cNvSpPr>
            <a:spLocks noGrp="1" noRot="1" noChangeAspect="1" noChangeArrowheads="1" noTextEdit="1"/>
          </p:cNvSpPr>
          <p:nvPr>
            <p:ph type="sldImg"/>
          </p:nvPr>
        </p:nvSpPr>
        <p:spPr>
          <a:xfrm>
            <a:off x="381000" y="685800"/>
            <a:ext cx="6096000" cy="3429000"/>
          </a:xfrm>
          <a:ln/>
        </p:spPr>
      </p:sp>
      <p:sp>
        <p:nvSpPr>
          <p:cNvPr id="267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纹理一般定义在矩形区域，但是映射的目标对象并不一定能正好对应纹理的区域大小，因此要进行缩放。采用滤波进行纹理的放大和缩小</a:t>
            </a: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1530316B-F6E7-4EFF-A79C-16DE6C11DF09}" type="slidenum">
              <a:rPr lang="en-US" altLang="zh-CN" smtClean="0">
                <a:latin typeface="Arial" charset="0"/>
              </a:rPr>
              <a:pPr eaLnBrk="1" hangingPunct="1"/>
              <a:t>161</a:t>
            </a:fld>
            <a:endParaRPr lang="en-US" altLang="zh-CN" smtClean="0">
              <a:latin typeface="Arial" charset="0"/>
            </a:endParaRPr>
          </a:p>
        </p:txBody>
      </p:sp>
      <p:sp>
        <p:nvSpPr>
          <p:cNvPr id="268291" name="Rectangle 2"/>
          <p:cNvSpPr>
            <a:spLocks noGrp="1" noRot="1" noChangeAspect="1" noChangeArrowheads="1" noTextEdit="1"/>
          </p:cNvSpPr>
          <p:nvPr>
            <p:ph type="sldImg"/>
          </p:nvPr>
        </p:nvSpPr>
        <p:spPr>
          <a:xfrm>
            <a:off x="381000" y="685800"/>
            <a:ext cx="6096000" cy="3429000"/>
          </a:xfrm>
          <a:ln/>
        </p:spPr>
      </p:sp>
      <p:sp>
        <p:nvSpPr>
          <p:cNvPr id="268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当纹理被映射到片段上时，</a:t>
            </a:r>
          </a:p>
          <a:p>
            <a:pPr eaLnBrk="1" hangingPunct="1"/>
            <a:r>
              <a:rPr lang="zh-CN" altLang="en-US" smtClean="0">
                <a:ea typeface="宋体" charset="-122"/>
              </a:rPr>
              <a:t>（</a:t>
            </a:r>
            <a:r>
              <a:rPr lang="en-US" altLang="zh-CN" smtClean="0">
                <a:ea typeface="宋体" charset="-122"/>
              </a:rPr>
              <a:t>1</a:t>
            </a:r>
            <a:r>
              <a:rPr lang="zh-CN" altLang="en-US" smtClean="0">
                <a:ea typeface="宋体" charset="-122"/>
              </a:rPr>
              <a:t>）如果一个片段像素要对应几个纹素，就要缩小纹理；</a:t>
            </a:r>
          </a:p>
          <a:p>
            <a:pPr eaLnBrk="1" hangingPunct="1"/>
            <a:r>
              <a:rPr lang="zh-CN" altLang="en-US" smtClean="0">
                <a:ea typeface="宋体" charset="-122"/>
              </a:rPr>
              <a:t>（</a:t>
            </a:r>
            <a:r>
              <a:rPr lang="en-US" altLang="zh-CN" smtClean="0">
                <a:ea typeface="宋体" charset="-122"/>
              </a:rPr>
              <a:t>2</a:t>
            </a:r>
            <a:r>
              <a:rPr lang="zh-CN" altLang="en-US" smtClean="0">
                <a:ea typeface="宋体" charset="-122"/>
              </a:rPr>
              <a:t>）如果一个纹素对应片段上几个像素时，说明片段比纹理要大，要放大纹理</a:t>
            </a: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A7A43535-EA1F-4C13-9053-FEAC91AAC49F}" type="slidenum">
              <a:rPr lang="en-US" altLang="zh-CN" smtClean="0">
                <a:latin typeface="Arial" charset="0"/>
              </a:rPr>
              <a:pPr eaLnBrk="1" hangingPunct="1"/>
              <a:t>162</a:t>
            </a:fld>
            <a:endParaRPr lang="en-US" altLang="zh-CN" smtClean="0">
              <a:latin typeface="Arial" charset="0"/>
            </a:endParaRPr>
          </a:p>
        </p:txBody>
      </p:sp>
      <p:sp>
        <p:nvSpPr>
          <p:cNvPr id="269315" name="Rectangle 2"/>
          <p:cNvSpPr>
            <a:spLocks noGrp="1" noRot="1" noChangeAspect="1" noChangeArrowheads="1" noTextEdit="1"/>
          </p:cNvSpPr>
          <p:nvPr>
            <p:ph type="sldImg"/>
          </p:nvPr>
        </p:nvSpPr>
        <p:spPr>
          <a:xfrm>
            <a:off x="381000" y="685800"/>
            <a:ext cx="6096000" cy="3429000"/>
          </a:xfrm>
          <a:ln/>
        </p:spPr>
      </p:sp>
      <p:sp>
        <p:nvSpPr>
          <p:cNvPr id="269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使用</a:t>
            </a:r>
            <a:r>
              <a:rPr lang="en-US" altLang="zh-CN" sz="900" smtClean="0">
                <a:ea typeface="宋体" charset="-122"/>
              </a:rPr>
              <a:t>GL_NEAREST_MIPMAP_LINEAR</a:t>
            </a:r>
            <a:r>
              <a:rPr lang="zh-CN" altLang="en-US" smtClean="0">
                <a:ea typeface="宋体" charset="-122"/>
              </a:rPr>
              <a:t>和</a:t>
            </a:r>
            <a:r>
              <a:rPr lang="en-US" altLang="zh-CN" sz="900" smtClean="0">
                <a:ea typeface="宋体" charset="-122"/>
              </a:rPr>
              <a:t>GL_LINEAR_MIPMAP_LINEAR</a:t>
            </a:r>
            <a:r>
              <a:rPr lang="zh-CN" altLang="en-US" sz="900" smtClean="0">
                <a:ea typeface="宋体" charset="-122"/>
              </a:rPr>
              <a:t>对两幅图像的纹素值进行线性插值。</a:t>
            </a: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F188833-3BD5-467A-A2D3-8452EC7DB7FA}" type="slidenum">
              <a:rPr lang="en-US" altLang="zh-CN" smtClean="0">
                <a:latin typeface="Arial" charset="0"/>
              </a:rPr>
              <a:pPr eaLnBrk="1" hangingPunct="1"/>
              <a:t>163</a:t>
            </a:fld>
            <a:endParaRPr lang="en-US" altLang="zh-CN" smtClean="0">
              <a:latin typeface="Arial" charset="0"/>
            </a:endParaRPr>
          </a:p>
        </p:txBody>
      </p:sp>
      <p:sp>
        <p:nvSpPr>
          <p:cNvPr id="270339" name="Rectangle 2"/>
          <p:cNvSpPr>
            <a:spLocks noGrp="1" noRot="1" noChangeAspect="1" noChangeArrowheads="1" noTextEdit="1"/>
          </p:cNvSpPr>
          <p:nvPr>
            <p:ph type="sldImg"/>
          </p:nvPr>
        </p:nvSpPr>
        <p:spPr>
          <a:xfrm>
            <a:off x="381000" y="685800"/>
            <a:ext cx="6096000" cy="3429000"/>
          </a:xfrm>
          <a:ln/>
        </p:spPr>
      </p:sp>
      <p:sp>
        <p:nvSpPr>
          <p:cNvPr id="270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当纹理被映射到片元上时，</a:t>
            </a:r>
          </a:p>
          <a:p>
            <a:pPr eaLnBrk="1" hangingPunct="1"/>
            <a:r>
              <a:rPr lang="zh-CN" altLang="en-US" smtClean="0">
                <a:ea typeface="宋体" charset="-122"/>
              </a:rPr>
              <a:t>（</a:t>
            </a:r>
            <a:r>
              <a:rPr lang="en-US" altLang="zh-CN" smtClean="0">
                <a:ea typeface="宋体" charset="-122"/>
              </a:rPr>
              <a:t>1</a:t>
            </a:r>
            <a:r>
              <a:rPr lang="zh-CN" altLang="en-US" smtClean="0">
                <a:ea typeface="宋体" charset="-122"/>
              </a:rPr>
              <a:t>）如果一个片元像素要对应几个纹素，就要缩小纹理；</a:t>
            </a:r>
          </a:p>
          <a:p>
            <a:pPr eaLnBrk="1" hangingPunct="1"/>
            <a:r>
              <a:rPr lang="zh-CN" altLang="en-US" smtClean="0">
                <a:ea typeface="宋体" charset="-122"/>
              </a:rPr>
              <a:t>（</a:t>
            </a:r>
            <a:r>
              <a:rPr lang="en-US" altLang="zh-CN" smtClean="0">
                <a:ea typeface="宋体" charset="-122"/>
              </a:rPr>
              <a:t>2</a:t>
            </a:r>
            <a:r>
              <a:rPr lang="zh-CN" altLang="en-US" smtClean="0">
                <a:ea typeface="宋体" charset="-122"/>
              </a:rPr>
              <a:t>）如果一个纹素对应片元上几个像素时，说明片元比纹理要大，要放大纹理</a:t>
            </a: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BB122D16-54A9-4F96-8731-7629F4893BDD}" type="slidenum">
              <a:rPr lang="en-US" altLang="zh-CN" smtClean="0">
                <a:latin typeface="Arial" charset="0"/>
              </a:rPr>
              <a:pPr eaLnBrk="1" hangingPunct="1"/>
              <a:t>164</a:t>
            </a:fld>
            <a:endParaRPr lang="en-US" altLang="zh-CN" smtClean="0">
              <a:latin typeface="Arial" charset="0"/>
            </a:endParaRPr>
          </a:p>
        </p:txBody>
      </p:sp>
      <p:sp>
        <p:nvSpPr>
          <p:cNvPr id="271363" name="Rectangle 2"/>
          <p:cNvSpPr>
            <a:spLocks noGrp="1" noRot="1" noChangeAspect="1" noChangeArrowheads="1" noTextEdit="1"/>
          </p:cNvSpPr>
          <p:nvPr>
            <p:ph type="sldImg"/>
          </p:nvPr>
        </p:nvSpPr>
        <p:spPr>
          <a:xfrm>
            <a:off x="381000" y="685800"/>
            <a:ext cx="6096000" cy="3429000"/>
          </a:xfrm>
          <a:ln/>
        </p:spPr>
      </p:sp>
      <p:sp>
        <p:nvSpPr>
          <p:cNvPr id="271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当纹理被映射到片元上时，</a:t>
            </a:r>
          </a:p>
          <a:p>
            <a:pPr eaLnBrk="1" hangingPunct="1"/>
            <a:r>
              <a:rPr lang="zh-CN" altLang="en-US" smtClean="0">
                <a:ea typeface="宋体" charset="-122"/>
              </a:rPr>
              <a:t>（</a:t>
            </a:r>
            <a:r>
              <a:rPr lang="en-US" altLang="zh-CN" smtClean="0">
                <a:ea typeface="宋体" charset="-122"/>
              </a:rPr>
              <a:t>1</a:t>
            </a:r>
            <a:r>
              <a:rPr lang="zh-CN" altLang="en-US" smtClean="0">
                <a:ea typeface="宋体" charset="-122"/>
              </a:rPr>
              <a:t>）如果一个片元像素要对应几个纹素，就要缩小纹理；</a:t>
            </a:r>
          </a:p>
          <a:p>
            <a:pPr eaLnBrk="1" hangingPunct="1"/>
            <a:r>
              <a:rPr lang="zh-CN" altLang="en-US" smtClean="0">
                <a:ea typeface="宋体" charset="-122"/>
              </a:rPr>
              <a:t>（</a:t>
            </a:r>
            <a:r>
              <a:rPr lang="en-US" altLang="zh-CN" smtClean="0">
                <a:ea typeface="宋体" charset="-122"/>
              </a:rPr>
              <a:t>2</a:t>
            </a:r>
            <a:r>
              <a:rPr lang="zh-CN" altLang="en-US" smtClean="0">
                <a:ea typeface="宋体" charset="-122"/>
              </a:rPr>
              <a:t>）如果一个纹素对应片元上几个像素时，说明片元比纹理要大，要放大纹理</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0C593A89-DBC8-4F50-BB59-0D6A83AD5849}" type="slidenum">
              <a:rPr lang="zh-CN" altLang="en-US" smtClean="0">
                <a:latin typeface="Times New Roman" pitchFamily="18" charset="0"/>
              </a:rPr>
              <a:pPr eaLnBrk="1" hangingPunct="1"/>
              <a:t>22</a:t>
            </a:fld>
            <a:endParaRPr lang="en-US" altLang="zh-CN" smtClean="0">
              <a:latin typeface="Times New Roman" pitchFamily="18" charset="0"/>
            </a:endParaRPr>
          </a:p>
        </p:txBody>
      </p:sp>
      <p:sp>
        <p:nvSpPr>
          <p:cNvPr id="47107" name="Rectangle 2"/>
          <p:cNvSpPr>
            <a:spLocks noGrp="1" noRot="1" noChangeAspect="1" noChangeArrowheads="1" noTextEdit="1"/>
          </p:cNvSpPr>
          <p:nvPr>
            <p:ph type="sldImg"/>
          </p:nvPr>
        </p:nvSpPr>
        <p:spPr>
          <a:xfrm>
            <a:off x="381000" y="685800"/>
            <a:ext cx="6096000" cy="3429000"/>
          </a:xfrm>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1960B84D-7983-416D-9E6D-3DD3F79DF171}" type="slidenum">
              <a:rPr lang="en-US" altLang="zh-CN" smtClean="0">
                <a:latin typeface="Arial" charset="0"/>
              </a:rPr>
              <a:pPr eaLnBrk="1" hangingPunct="1"/>
              <a:t>165</a:t>
            </a:fld>
            <a:endParaRPr lang="en-US" altLang="zh-CN" smtClean="0">
              <a:latin typeface="Arial" charset="0"/>
            </a:endParaRPr>
          </a:p>
        </p:txBody>
      </p:sp>
      <p:sp>
        <p:nvSpPr>
          <p:cNvPr id="272387" name="Rectangle 2"/>
          <p:cNvSpPr>
            <a:spLocks noGrp="1" noRot="1" noChangeAspect="1" noChangeArrowheads="1" noTextEdit="1"/>
          </p:cNvSpPr>
          <p:nvPr>
            <p:ph type="sldImg"/>
          </p:nvPr>
        </p:nvSpPr>
        <p:spPr>
          <a:xfrm>
            <a:off x="381000" y="685800"/>
            <a:ext cx="6096000" cy="3429000"/>
          </a:xfrm>
          <a:ln/>
        </p:spPr>
      </p:sp>
      <p:sp>
        <p:nvSpPr>
          <p:cNvPr id="272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当纹理被映射到片元上时，</a:t>
            </a:r>
          </a:p>
          <a:p>
            <a:pPr eaLnBrk="1" hangingPunct="1"/>
            <a:r>
              <a:rPr lang="zh-CN" altLang="en-US" smtClean="0">
                <a:ea typeface="宋体" charset="-122"/>
              </a:rPr>
              <a:t>（</a:t>
            </a:r>
            <a:r>
              <a:rPr lang="en-US" altLang="zh-CN" smtClean="0">
                <a:ea typeface="宋体" charset="-122"/>
              </a:rPr>
              <a:t>1</a:t>
            </a:r>
            <a:r>
              <a:rPr lang="zh-CN" altLang="en-US" smtClean="0">
                <a:ea typeface="宋体" charset="-122"/>
              </a:rPr>
              <a:t>）如果一个片元像素要对应几个纹素，就要缩小纹理；</a:t>
            </a:r>
          </a:p>
          <a:p>
            <a:pPr eaLnBrk="1" hangingPunct="1"/>
            <a:r>
              <a:rPr lang="zh-CN" altLang="en-US" smtClean="0">
                <a:ea typeface="宋体" charset="-122"/>
              </a:rPr>
              <a:t>（</a:t>
            </a:r>
            <a:r>
              <a:rPr lang="en-US" altLang="zh-CN" smtClean="0">
                <a:ea typeface="宋体" charset="-122"/>
              </a:rPr>
              <a:t>2</a:t>
            </a:r>
            <a:r>
              <a:rPr lang="zh-CN" altLang="en-US" smtClean="0">
                <a:ea typeface="宋体" charset="-122"/>
              </a:rPr>
              <a:t>）如果一个纹素对应片元上几个像素时，说明片元比纹理要大，要放大纹理</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C5511ED9-4DE8-4F50-B26A-7C2BBDEBA833}" type="slidenum">
              <a:rPr lang="zh-CN" altLang="en-US" smtClean="0">
                <a:latin typeface="Times New Roman" pitchFamily="18" charset="0"/>
              </a:rPr>
              <a:pPr eaLnBrk="1" hangingPunct="1"/>
              <a:t>23</a:t>
            </a:fld>
            <a:endParaRPr lang="en-US" altLang="zh-CN" smtClean="0">
              <a:latin typeface="Times New Roman" pitchFamily="18" charset="0"/>
            </a:endParaRPr>
          </a:p>
        </p:txBody>
      </p:sp>
      <p:sp>
        <p:nvSpPr>
          <p:cNvPr id="48131" name="Rectangle 2"/>
          <p:cNvSpPr>
            <a:spLocks noGrp="1" noRot="1" noChangeAspect="1" noChangeArrowheads="1" noTextEdit="1"/>
          </p:cNvSpPr>
          <p:nvPr>
            <p:ph type="sldImg"/>
          </p:nvPr>
        </p:nvSpPr>
        <p:spPr>
          <a:xfrm>
            <a:off x="381000" y="685800"/>
            <a:ext cx="6096000" cy="3429000"/>
          </a:xfrm>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smtClean="0">
                <a:ea typeface="宋体" charset="-122"/>
              </a:rPr>
              <a:t>ShadowMap</a:t>
            </a:r>
            <a:r>
              <a:rPr lang="en-US" altLang="zh-CN" smtClean="0">
                <a:ea typeface="宋体" charset="-122"/>
              </a:rPr>
              <a:t>】</a:t>
            </a:r>
          </a:p>
          <a:p>
            <a:r>
              <a:rPr lang="zh-CN" altLang="en-US" smtClean="0">
                <a:ea typeface="宋体" charset="-122"/>
              </a:rPr>
              <a:t>　　一个物体之所以会处在阴影当中，是由于在它和光源之间存在着遮蔽物，或者说</a:t>
            </a:r>
            <a:r>
              <a:rPr lang="zh-CN" altLang="en-US" b="1" smtClean="0">
                <a:ea typeface="宋体" charset="-122"/>
              </a:rPr>
              <a:t>遮蔽物离光源的距离比物体要近</a:t>
            </a:r>
            <a:r>
              <a:rPr lang="zh-CN" altLang="en-US" smtClean="0">
                <a:ea typeface="宋体" charset="-122"/>
              </a:rPr>
              <a:t>，这就是 </a:t>
            </a:r>
            <a:r>
              <a:rPr lang="en-US" altLang="zh-CN" smtClean="0">
                <a:ea typeface="宋体" charset="-122"/>
              </a:rPr>
              <a:t>shadow mapping </a:t>
            </a:r>
            <a:r>
              <a:rPr lang="zh-CN" altLang="en-US" smtClean="0">
                <a:ea typeface="宋体" charset="-122"/>
              </a:rPr>
              <a:t>算法的基本原理。</a:t>
            </a:r>
          </a:p>
          <a:p>
            <a:r>
              <a:rPr lang="zh-CN" altLang="en-US" smtClean="0">
                <a:ea typeface="宋体" charset="-122"/>
              </a:rPr>
              <a:t>　　</a:t>
            </a:r>
            <a:r>
              <a:rPr lang="en-US" altLang="zh-CN" smtClean="0">
                <a:ea typeface="宋体" charset="-122"/>
              </a:rPr>
              <a:t>Pass1: </a:t>
            </a:r>
            <a:r>
              <a:rPr lang="zh-CN" altLang="en-US" smtClean="0">
                <a:ea typeface="宋体" charset="-122"/>
              </a:rPr>
              <a:t>以光源为视点，或者说在光源坐标系下面对整个场景进行渲染，目的是要</a:t>
            </a:r>
            <a:r>
              <a:rPr lang="zh-CN" altLang="en-US" b="1" smtClean="0">
                <a:ea typeface="宋体" charset="-122"/>
              </a:rPr>
              <a:t>得到一副所有物体相对于光源的 </a:t>
            </a:r>
            <a:r>
              <a:rPr lang="en-US" altLang="zh-CN" b="1" smtClean="0">
                <a:ea typeface="宋体" charset="-122"/>
              </a:rPr>
              <a:t>depth map</a:t>
            </a:r>
            <a:r>
              <a:rPr lang="zh-CN" altLang="en-US" smtClean="0">
                <a:ea typeface="宋体" charset="-122"/>
              </a:rPr>
              <a:t> （也就是我们所说的</a:t>
            </a:r>
            <a:r>
              <a:rPr lang="en-US" altLang="zh-CN" smtClean="0">
                <a:ea typeface="宋体" charset="-122"/>
              </a:rPr>
              <a:t>shadow map</a:t>
            </a:r>
            <a:r>
              <a:rPr lang="zh-CN" altLang="en-US" smtClean="0">
                <a:ea typeface="宋体" charset="-122"/>
              </a:rPr>
              <a:t>），也就是这副图像中每个象素的值代表着场景里面离光源最近的 </a:t>
            </a:r>
            <a:r>
              <a:rPr lang="en-US" altLang="zh-CN" smtClean="0">
                <a:ea typeface="宋体" charset="-122"/>
              </a:rPr>
              <a:t>fragment </a:t>
            </a:r>
            <a:r>
              <a:rPr lang="zh-CN" altLang="en-US" smtClean="0">
                <a:ea typeface="宋体" charset="-122"/>
              </a:rPr>
              <a:t>的深度值。由于这个</a:t>
            </a:r>
            <a:r>
              <a:rPr lang="en-US" altLang="zh-CN" smtClean="0">
                <a:ea typeface="宋体" charset="-122"/>
              </a:rPr>
              <a:t>pass</a:t>
            </a:r>
            <a:r>
              <a:rPr lang="zh-CN" altLang="en-US" smtClean="0">
                <a:ea typeface="宋体" charset="-122"/>
              </a:rPr>
              <a:t>中我们感兴趣的只是象素的深度值，所以可以把所有的光照计算关掉，打开 </a:t>
            </a:r>
            <a:r>
              <a:rPr lang="en-US" altLang="zh-CN" smtClean="0">
                <a:ea typeface="宋体" charset="-122"/>
              </a:rPr>
              <a:t>z-test </a:t>
            </a:r>
            <a:r>
              <a:rPr lang="zh-CN" altLang="en-US" smtClean="0">
                <a:ea typeface="宋体" charset="-122"/>
              </a:rPr>
              <a:t>和 </a:t>
            </a:r>
            <a:r>
              <a:rPr lang="en-US" altLang="zh-CN" smtClean="0">
                <a:ea typeface="宋体" charset="-122"/>
              </a:rPr>
              <a:t>z-write </a:t>
            </a:r>
            <a:r>
              <a:rPr lang="zh-CN" altLang="en-US" smtClean="0">
                <a:ea typeface="宋体" charset="-122"/>
              </a:rPr>
              <a:t>的 </a:t>
            </a:r>
            <a:r>
              <a:rPr lang="en-US" altLang="zh-CN" smtClean="0">
                <a:ea typeface="宋体" charset="-122"/>
              </a:rPr>
              <a:t>render state </a:t>
            </a:r>
            <a:r>
              <a:rPr lang="zh-CN" altLang="en-US" smtClean="0">
                <a:ea typeface="宋体" charset="-122"/>
              </a:rPr>
              <a:t>。</a:t>
            </a:r>
          </a:p>
          <a:p>
            <a:r>
              <a:rPr lang="zh-CN" altLang="en-US" smtClean="0">
                <a:ea typeface="宋体" charset="-122"/>
              </a:rPr>
              <a:t>　　</a:t>
            </a:r>
            <a:r>
              <a:rPr lang="en-US" altLang="zh-CN" smtClean="0">
                <a:ea typeface="宋体" charset="-122"/>
              </a:rPr>
              <a:t>Pass2: </a:t>
            </a:r>
            <a:r>
              <a:rPr lang="zh-CN" altLang="en-US" smtClean="0">
                <a:ea typeface="宋体" charset="-122"/>
              </a:rPr>
              <a:t>将视点恢复到原来的正常位置，渲染整个场景，对每个象素计算它和光源的距离，然后将这个值和 </a:t>
            </a:r>
            <a:r>
              <a:rPr lang="en-US" altLang="zh-CN" smtClean="0">
                <a:ea typeface="宋体" charset="-122"/>
              </a:rPr>
              <a:t>depth map</a:t>
            </a:r>
            <a:r>
              <a:rPr lang="zh-CN" altLang="en-US" smtClean="0">
                <a:ea typeface="宋体" charset="-122"/>
              </a:rPr>
              <a:t>中相应的值比较，以确定这个象素点是否处在阴影当中。然后根据比较的结果，对 </a:t>
            </a:r>
            <a:r>
              <a:rPr lang="en-US" altLang="zh-CN" smtClean="0">
                <a:ea typeface="宋体" charset="-122"/>
              </a:rPr>
              <a:t>shadowed fragment </a:t>
            </a:r>
            <a:r>
              <a:rPr lang="zh-CN" altLang="en-US" smtClean="0">
                <a:ea typeface="宋体" charset="-122"/>
              </a:rPr>
              <a:t>和 </a:t>
            </a:r>
            <a:r>
              <a:rPr lang="en-US" altLang="zh-CN" smtClean="0">
                <a:ea typeface="宋体" charset="-122"/>
              </a:rPr>
              <a:t>lighted fragment </a:t>
            </a:r>
            <a:r>
              <a:rPr lang="zh-CN" altLang="en-US" smtClean="0">
                <a:ea typeface="宋体" charset="-122"/>
              </a:rPr>
              <a:t>分别进行不同的光照计算，这样就可以得到阴影的效果了。 </a:t>
            </a:r>
          </a:p>
          <a:p>
            <a:r>
              <a:rPr lang="zh-CN" altLang="en-US" smtClean="0">
                <a:ea typeface="宋体" charset="-122"/>
              </a:rPr>
              <a:t>　　从上面的分析可以看出来，</a:t>
            </a:r>
            <a:r>
              <a:rPr lang="en-US" altLang="zh-CN" smtClean="0">
                <a:ea typeface="宋体" charset="-122"/>
              </a:rPr>
              <a:t>depth map</a:t>
            </a:r>
            <a:r>
              <a:rPr lang="zh-CN" altLang="en-US" smtClean="0">
                <a:ea typeface="宋体" charset="-122"/>
              </a:rPr>
              <a:t>的渲染只和光源的位置以及场景中物体的位置有关，无论视点怎么运动，</a:t>
            </a:r>
            <a:r>
              <a:rPr lang="zh-CN" altLang="en-US" b="1" smtClean="0">
                <a:ea typeface="宋体" charset="-122"/>
              </a:rPr>
              <a:t>只要光源和物体的相互位置关系不变，</a:t>
            </a:r>
            <a:r>
              <a:rPr lang="en-US" altLang="zh-CN" b="1" smtClean="0">
                <a:ea typeface="宋体" charset="-122"/>
              </a:rPr>
              <a:t>shadow map</a:t>
            </a:r>
            <a:r>
              <a:rPr lang="zh-CN" altLang="en-US" b="1" smtClean="0">
                <a:ea typeface="宋体" charset="-122"/>
              </a:rPr>
              <a:t>就可以被重复使用</a:t>
            </a:r>
            <a:r>
              <a:rPr lang="zh-CN" altLang="en-US" smtClean="0">
                <a:ea typeface="宋体" charset="-122"/>
              </a:rPr>
              <a:t>，因此对于没有动态光源的场景，</a:t>
            </a:r>
            <a:r>
              <a:rPr lang="en-US" altLang="zh-CN" smtClean="0">
                <a:ea typeface="宋体" charset="-122"/>
              </a:rPr>
              <a:t>shadow mapping </a:t>
            </a:r>
            <a:r>
              <a:rPr lang="zh-CN" altLang="en-US" smtClean="0">
                <a:ea typeface="宋体" charset="-122"/>
              </a:rPr>
              <a:t>是很明智的一种选择</a:t>
            </a:r>
          </a:p>
          <a:p>
            <a:pPr eaLnBrk="1" hangingPunct="1"/>
            <a:endParaRPr lang="zh-CN" altLang="en-US" smtClean="0">
              <a:ea typeface="宋体"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97C6D9DF-464F-434C-AF71-4E4763E02B86}" type="slidenum">
              <a:rPr lang="zh-CN" altLang="en-US" smtClean="0">
                <a:latin typeface="Times New Roman" pitchFamily="18" charset="0"/>
              </a:rPr>
              <a:pPr eaLnBrk="1" hangingPunct="1"/>
              <a:t>24</a:t>
            </a:fld>
            <a:endParaRPr lang="en-US" altLang="zh-CN" smtClean="0">
              <a:latin typeface="Times New Roman" pitchFamily="18" charset="0"/>
            </a:endParaRPr>
          </a:p>
        </p:txBody>
      </p:sp>
      <p:sp>
        <p:nvSpPr>
          <p:cNvPr id="49155" name="Rectangle 2"/>
          <p:cNvSpPr>
            <a:spLocks noGrp="1" noRot="1" noChangeAspect="1" noChangeArrowheads="1" noTextEdit="1"/>
          </p:cNvSpPr>
          <p:nvPr>
            <p:ph type="sldImg"/>
          </p:nvPr>
        </p:nvSpPr>
        <p:spPr>
          <a:xfrm>
            <a:off x="381000" y="685800"/>
            <a:ext cx="6096000" cy="3429000"/>
          </a:xfrm>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smtClean="0">
                <a:ea typeface="宋体" charset="-122"/>
              </a:rPr>
              <a:t>ShadowMap</a:t>
            </a:r>
            <a:r>
              <a:rPr lang="en-US" altLang="zh-CN" smtClean="0">
                <a:ea typeface="宋体" charset="-122"/>
              </a:rPr>
              <a:t>】</a:t>
            </a:r>
          </a:p>
          <a:p>
            <a:r>
              <a:rPr lang="zh-CN" altLang="en-US" smtClean="0">
                <a:ea typeface="宋体" charset="-122"/>
              </a:rPr>
              <a:t>　　一个物体之所以会处在阴影当中，是由于在它和光源之间存在着遮蔽物，或者说</a:t>
            </a:r>
            <a:r>
              <a:rPr lang="zh-CN" altLang="en-US" b="1" smtClean="0">
                <a:ea typeface="宋体" charset="-122"/>
              </a:rPr>
              <a:t>遮蔽物离光源的距离比物体要近</a:t>
            </a:r>
            <a:r>
              <a:rPr lang="zh-CN" altLang="en-US" smtClean="0">
                <a:ea typeface="宋体" charset="-122"/>
              </a:rPr>
              <a:t>，这就是 </a:t>
            </a:r>
            <a:r>
              <a:rPr lang="en-US" altLang="zh-CN" smtClean="0">
                <a:ea typeface="宋体" charset="-122"/>
              </a:rPr>
              <a:t>shadow mapping </a:t>
            </a:r>
            <a:r>
              <a:rPr lang="zh-CN" altLang="en-US" smtClean="0">
                <a:ea typeface="宋体" charset="-122"/>
              </a:rPr>
              <a:t>算法的基本原理。</a:t>
            </a:r>
          </a:p>
          <a:p>
            <a:r>
              <a:rPr lang="zh-CN" altLang="en-US" smtClean="0">
                <a:ea typeface="宋体" charset="-122"/>
              </a:rPr>
              <a:t>　　　　从上面的分析可以看出来，</a:t>
            </a:r>
            <a:r>
              <a:rPr lang="en-US" altLang="zh-CN" smtClean="0">
                <a:ea typeface="宋体" charset="-122"/>
              </a:rPr>
              <a:t>depth map</a:t>
            </a:r>
            <a:r>
              <a:rPr lang="zh-CN" altLang="en-US" smtClean="0">
                <a:ea typeface="宋体" charset="-122"/>
              </a:rPr>
              <a:t>的渲染只和光源的位置以及场景中物体的位置有关，无论视点怎么运动，</a:t>
            </a:r>
            <a:r>
              <a:rPr lang="zh-CN" altLang="en-US" b="1" smtClean="0">
                <a:ea typeface="宋体" charset="-122"/>
              </a:rPr>
              <a:t>只要光源和物体的相互位置关系不变，</a:t>
            </a:r>
            <a:r>
              <a:rPr lang="en-US" altLang="zh-CN" b="1" smtClean="0">
                <a:ea typeface="宋体" charset="-122"/>
              </a:rPr>
              <a:t>shadow map</a:t>
            </a:r>
            <a:r>
              <a:rPr lang="zh-CN" altLang="en-US" b="1" smtClean="0">
                <a:ea typeface="宋体" charset="-122"/>
              </a:rPr>
              <a:t>就可以被重复使用</a:t>
            </a:r>
            <a:r>
              <a:rPr lang="zh-CN" altLang="en-US" smtClean="0">
                <a:ea typeface="宋体" charset="-122"/>
              </a:rPr>
              <a:t>，因此对于没有动态光源的场景，</a:t>
            </a:r>
            <a:r>
              <a:rPr lang="en-US" altLang="zh-CN" smtClean="0">
                <a:ea typeface="宋体" charset="-122"/>
              </a:rPr>
              <a:t>shadow mapping </a:t>
            </a:r>
            <a:r>
              <a:rPr lang="zh-CN" altLang="en-US" smtClean="0">
                <a:ea typeface="宋体" charset="-122"/>
              </a:rPr>
              <a:t>是很明智的一种选择</a:t>
            </a:r>
          </a:p>
          <a:p>
            <a:pPr eaLnBrk="1" hangingPunct="1"/>
            <a:endParaRPr lang="zh-CN" altLang="en-US" smtClean="0">
              <a:ea typeface="宋体"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931099AF-80E3-40E8-AEEF-7A20C4A6D929}" type="slidenum">
              <a:rPr lang="zh-CN" altLang="en-US" smtClean="0">
                <a:latin typeface="Times New Roman" pitchFamily="18" charset="0"/>
              </a:rPr>
              <a:pPr eaLnBrk="1" hangingPunct="1"/>
              <a:t>25</a:t>
            </a:fld>
            <a:endParaRPr lang="en-US" altLang="zh-CN" smtClean="0">
              <a:latin typeface="Times New Roman" pitchFamily="18" charset="0"/>
            </a:endParaRPr>
          </a:p>
        </p:txBody>
      </p:sp>
      <p:sp>
        <p:nvSpPr>
          <p:cNvPr id="50179" name="Rectangle 2"/>
          <p:cNvSpPr>
            <a:spLocks noGrp="1" noRot="1" noChangeAspect="1" noChangeArrowheads="1" noTextEdit="1"/>
          </p:cNvSpPr>
          <p:nvPr>
            <p:ph type="sldImg"/>
          </p:nvPr>
        </p:nvSpPr>
        <p:spPr>
          <a:xfrm>
            <a:off x="381000" y="685800"/>
            <a:ext cx="6096000" cy="3429000"/>
          </a:xfrm>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smtClean="0">
                <a:ea typeface="宋体" charset="-122"/>
              </a:rPr>
              <a:t>ShadowMap</a:t>
            </a:r>
            <a:r>
              <a:rPr lang="en-US" altLang="zh-CN" smtClean="0">
                <a:ea typeface="宋体" charset="-122"/>
              </a:rPr>
              <a:t>】</a:t>
            </a:r>
          </a:p>
          <a:p>
            <a:r>
              <a:rPr lang="zh-CN" altLang="en-US" smtClean="0">
                <a:ea typeface="宋体" charset="-122"/>
              </a:rPr>
              <a:t>　　一个物体之所以会处在阴影当中，是由于在它和光源之间存在着遮蔽物，或者说</a:t>
            </a:r>
            <a:r>
              <a:rPr lang="zh-CN" altLang="en-US" b="1" smtClean="0">
                <a:ea typeface="宋体" charset="-122"/>
              </a:rPr>
              <a:t>遮蔽物离光源的距离比物体要近</a:t>
            </a:r>
            <a:r>
              <a:rPr lang="zh-CN" altLang="en-US" smtClean="0">
                <a:ea typeface="宋体" charset="-122"/>
              </a:rPr>
              <a:t>，这就是 </a:t>
            </a:r>
            <a:r>
              <a:rPr lang="en-US" altLang="zh-CN" smtClean="0">
                <a:ea typeface="宋体" charset="-122"/>
              </a:rPr>
              <a:t>shadow mapping </a:t>
            </a:r>
            <a:r>
              <a:rPr lang="zh-CN" altLang="en-US" smtClean="0">
                <a:ea typeface="宋体" charset="-122"/>
              </a:rPr>
              <a:t>算法的基本原理。</a:t>
            </a:r>
          </a:p>
          <a:p>
            <a:r>
              <a:rPr lang="zh-CN" altLang="en-US" smtClean="0">
                <a:ea typeface="宋体" charset="-122"/>
              </a:rPr>
              <a:t>　　　　从上面的分析可以看出来，</a:t>
            </a:r>
            <a:r>
              <a:rPr lang="en-US" altLang="zh-CN" smtClean="0">
                <a:ea typeface="宋体" charset="-122"/>
              </a:rPr>
              <a:t>depth map</a:t>
            </a:r>
            <a:r>
              <a:rPr lang="zh-CN" altLang="en-US" smtClean="0">
                <a:ea typeface="宋体" charset="-122"/>
              </a:rPr>
              <a:t>的渲染只和光源的位置以及场景中物体的位置有关，无论视点怎么运动，</a:t>
            </a:r>
            <a:r>
              <a:rPr lang="zh-CN" altLang="en-US" b="1" smtClean="0">
                <a:ea typeface="宋体" charset="-122"/>
              </a:rPr>
              <a:t>只要光源和物体的相互位置关系不变，</a:t>
            </a:r>
            <a:r>
              <a:rPr lang="en-US" altLang="zh-CN" b="1" smtClean="0">
                <a:ea typeface="宋体" charset="-122"/>
              </a:rPr>
              <a:t>shadow map</a:t>
            </a:r>
            <a:r>
              <a:rPr lang="zh-CN" altLang="en-US" b="1" smtClean="0">
                <a:ea typeface="宋体" charset="-122"/>
              </a:rPr>
              <a:t>就可以被重复使用</a:t>
            </a:r>
            <a:r>
              <a:rPr lang="zh-CN" altLang="en-US" smtClean="0">
                <a:ea typeface="宋体" charset="-122"/>
              </a:rPr>
              <a:t>，因此对于没有动态光源的场景，</a:t>
            </a:r>
            <a:r>
              <a:rPr lang="en-US" altLang="zh-CN" smtClean="0">
                <a:ea typeface="宋体" charset="-122"/>
              </a:rPr>
              <a:t>shadow mapping </a:t>
            </a:r>
            <a:r>
              <a:rPr lang="zh-CN" altLang="en-US" smtClean="0">
                <a:ea typeface="宋体" charset="-122"/>
              </a:rPr>
              <a:t>是很明智的一种选择</a:t>
            </a:r>
          </a:p>
          <a:p>
            <a:pPr eaLnBrk="1" hangingPunct="1"/>
            <a:endParaRPr lang="zh-CN" altLang="en-US" smtClean="0">
              <a:ea typeface="宋体"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B8140A2C-590B-4397-B13A-BF3B3F67C4FF}" type="slidenum">
              <a:rPr lang="zh-CN" altLang="en-US" smtClean="0">
                <a:latin typeface="Times New Roman" pitchFamily="18" charset="0"/>
              </a:rPr>
              <a:pPr eaLnBrk="1" hangingPunct="1"/>
              <a:t>26</a:t>
            </a:fld>
            <a:endParaRPr lang="en-US" altLang="zh-CN" smtClean="0">
              <a:latin typeface="Times New Roman" pitchFamily="18" charset="0"/>
            </a:endParaRPr>
          </a:p>
        </p:txBody>
      </p:sp>
      <p:sp>
        <p:nvSpPr>
          <p:cNvPr id="51203" name="Rectangle 2"/>
          <p:cNvSpPr>
            <a:spLocks noGrp="1" noRot="1" noChangeAspect="1" noChangeArrowheads="1" noTextEdit="1"/>
          </p:cNvSpPr>
          <p:nvPr>
            <p:ph type="sldImg"/>
          </p:nvPr>
        </p:nvSpPr>
        <p:spPr>
          <a:xfrm>
            <a:off x="381000" y="685800"/>
            <a:ext cx="6096000" cy="3429000"/>
          </a:xfrm>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6EC62FE4-6219-4406-9901-CC0B63C38F17}" type="slidenum">
              <a:rPr lang="zh-CN" altLang="en-US" smtClean="0">
                <a:latin typeface="Times New Roman" pitchFamily="18" charset="0"/>
              </a:rPr>
              <a:pPr eaLnBrk="1" hangingPunct="1"/>
              <a:t>27</a:t>
            </a:fld>
            <a:endParaRPr lang="en-US" altLang="zh-CN" smtClean="0">
              <a:latin typeface="Times New Roman" pitchFamily="18" charset="0"/>
            </a:endParaRPr>
          </a:p>
        </p:txBody>
      </p:sp>
      <p:sp>
        <p:nvSpPr>
          <p:cNvPr id="52227" name="Rectangle 2"/>
          <p:cNvSpPr>
            <a:spLocks noGrp="1" noRot="1" noChangeAspect="1" noChangeArrowheads="1" noTextEdit="1"/>
          </p:cNvSpPr>
          <p:nvPr>
            <p:ph type="sldImg"/>
          </p:nvPr>
        </p:nvSpPr>
        <p:spPr>
          <a:xfrm>
            <a:off x="381000" y="685800"/>
            <a:ext cx="6096000" cy="3429000"/>
          </a:xfrm>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计数方法：</a:t>
            </a:r>
          </a:p>
          <a:p>
            <a:pPr eaLnBrk="1" hangingPunct="1"/>
            <a:r>
              <a:rPr lang="zh-CN" altLang="en-US" smtClean="0">
                <a:ea typeface="宋体" charset="-122"/>
              </a:rPr>
              <a:t>视线与物体上点连线与阴影体的正向面（视点的可见面）相交，则计数器加</a:t>
            </a:r>
            <a:r>
              <a:rPr lang="en-US" altLang="zh-CN" smtClean="0">
                <a:ea typeface="宋体" charset="-122"/>
              </a:rPr>
              <a:t>1</a:t>
            </a:r>
            <a:r>
              <a:rPr lang="zh-CN" altLang="en-US" smtClean="0">
                <a:ea typeface="宋体" charset="-122"/>
              </a:rPr>
              <a:t>；</a:t>
            </a:r>
          </a:p>
          <a:p>
            <a:pPr eaLnBrk="1" hangingPunct="1"/>
            <a:r>
              <a:rPr lang="zh-CN" altLang="en-US" smtClean="0">
                <a:ea typeface="宋体" charset="-122"/>
              </a:rPr>
              <a:t>视线与物体上点连线与阴影体的反向面（视点的可见面）相交，则计数器减</a:t>
            </a:r>
            <a:r>
              <a:rPr lang="en-US" altLang="zh-CN" smtClean="0">
                <a:ea typeface="宋体" charset="-122"/>
              </a:rPr>
              <a:t>1</a:t>
            </a:r>
            <a:r>
              <a:rPr lang="zh-CN" altLang="en-US" smtClean="0">
                <a:ea typeface="宋体" charset="-122"/>
              </a:rPr>
              <a:t>；</a:t>
            </a:r>
          </a:p>
          <a:p>
            <a:pPr eaLnBrk="1" hangingPunct="1"/>
            <a:endParaRPr lang="zh-CN" altLang="en-US" smtClean="0">
              <a:ea typeface="宋体" charset="-122"/>
            </a:endParaRPr>
          </a:p>
          <a:p>
            <a:pPr eaLnBrk="1" hangingPunct="1"/>
            <a:r>
              <a:rPr lang="zh-CN" altLang="en-US" smtClean="0">
                <a:ea typeface="宋体" charset="-122"/>
              </a:rPr>
              <a:t>判别方法：</a:t>
            </a:r>
          </a:p>
          <a:p>
            <a:pPr eaLnBrk="1" hangingPunct="1"/>
            <a:r>
              <a:rPr lang="zh-CN" altLang="en-US" smtClean="0">
                <a:ea typeface="宋体" charset="-122"/>
              </a:rPr>
              <a:t>最终计数器中的值大于</a:t>
            </a:r>
            <a:r>
              <a:rPr lang="en-US" altLang="zh-CN" smtClean="0">
                <a:ea typeface="宋体" charset="-122"/>
              </a:rPr>
              <a:t>0</a:t>
            </a:r>
            <a:r>
              <a:rPr lang="zh-CN" altLang="en-US" smtClean="0">
                <a:ea typeface="宋体" charset="-122"/>
              </a:rPr>
              <a:t>，说明该点处于阴影中；若最终计数器中的值小于等于</a:t>
            </a:r>
            <a:r>
              <a:rPr lang="en-US" altLang="zh-CN" smtClean="0">
                <a:ea typeface="宋体" charset="-122"/>
              </a:rPr>
              <a:t>0</a:t>
            </a:r>
            <a:r>
              <a:rPr lang="zh-CN" altLang="en-US" smtClean="0">
                <a:ea typeface="宋体" charset="-122"/>
              </a:rPr>
              <a:t>，说明该点处于阴影之外</a:t>
            </a:r>
          </a:p>
          <a:p>
            <a:pPr eaLnBrk="1" hangingPunct="1"/>
            <a:r>
              <a:rPr lang="zh-CN" altLang="en-US" smtClean="0">
                <a:ea typeface="宋体" charset="-122"/>
              </a:rPr>
              <a:t>有多个遮挡物时，该方法也同样适用</a:t>
            </a:r>
          </a:p>
          <a:p>
            <a:pPr eaLnBrk="1" hangingPunct="1"/>
            <a:endParaRPr lang="zh-CN" altLang="en-US" smtClean="0">
              <a:ea typeface="宋体" charset="-122"/>
            </a:endParaRPr>
          </a:p>
          <a:p>
            <a:pPr eaLnBrk="1" hangingPunct="1"/>
            <a:endParaRPr lang="zh-CN" altLang="en-US" smtClean="0">
              <a:ea typeface="宋体"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25391B44-D6BA-4E9A-9CEC-2F034F0593DD}" type="slidenum">
              <a:rPr lang="zh-CN" altLang="en-US" smtClean="0">
                <a:latin typeface="Times New Roman" pitchFamily="18" charset="0"/>
              </a:rPr>
              <a:pPr eaLnBrk="1" hangingPunct="1"/>
              <a:t>3</a:t>
            </a:fld>
            <a:endParaRPr lang="en-US" altLang="zh-CN" smtClean="0">
              <a:latin typeface="Times New Roman" pitchFamily="18" charset="0"/>
            </a:endParaRPr>
          </a:p>
        </p:txBody>
      </p:sp>
      <p:sp>
        <p:nvSpPr>
          <p:cNvPr id="108547" name="Rectangle 2"/>
          <p:cNvSpPr>
            <a:spLocks noGrp="1" noRot="1" noChangeAspect="1" noChangeArrowheads="1" noTextEdit="1"/>
          </p:cNvSpPr>
          <p:nvPr>
            <p:ph type="sldImg"/>
          </p:nvPr>
        </p:nvSpPr>
        <p:spPr>
          <a:xfrm>
            <a:off x="381000" y="685800"/>
            <a:ext cx="6096000" cy="3429000"/>
          </a:xfrm>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DF73EA21-8398-48FE-9F44-FC9F7841BDBF}" type="slidenum">
              <a:rPr lang="en-US" altLang="zh-CN" smtClean="0">
                <a:latin typeface="Arial" charset="0"/>
              </a:rPr>
              <a:pPr eaLnBrk="1" hangingPunct="1"/>
              <a:t>29</a:t>
            </a:fld>
            <a:endParaRPr lang="en-US" altLang="zh-CN" smtClean="0">
              <a:latin typeface="Arial" charset="0"/>
            </a:endParaRPr>
          </a:p>
        </p:txBody>
      </p:sp>
      <p:sp>
        <p:nvSpPr>
          <p:cNvPr id="149507" name="Rectangle 2"/>
          <p:cNvSpPr>
            <a:spLocks noGrp="1" noRot="1" noChangeAspect="1" noChangeArrowheads="1" noTextEdit="1"/>
          </p:cNvSpPr>
          <p:nvPr>
            <p:ph type="sldImg"/>
          </p:nvPr>
        </p:nvSpPr>
        <p:spPr>
          <a:xfrm>
            <a:off x="381000" y="685800"/>
            <a:ext cx="6096000" cy="3429000"/>
          </a:xfrm>
          <a:ln/>
        </p:spPr>
      </p:sp>
      <p:sp>
        <p:nvSpPr>
          <p:cNvPr id="149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我们并不需要为场景中的每个细节建模并计算显示颜色</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C3E8F550-3048-4366-B47A-5146EC2C9E69}" type="slidenum">
              <a:rPr lang="en-US" altLang="zh-CN" smtClean="0">
                <a:latin typeface="Arial" charset="0"/>
              </a:rPr>
              <a:pPr eaLnBrk="1" hangingPunct="1"/>
              <a:t>30</a:t>
            </a:fld>
            <a:endParaRPr lang="en-US" altLang="zh-CN" smtClean="0">
              <a:latin typeface="Arial" charset="0"/>
            </a:endParaRPr>
          </a:p>
        </p:txBody>
      </p:sp>
      <p:sp>
        <p:nvSpPr>
          <p:cNvPr id="150531" name="Rectangle 2"/>
          <p:cNvSpPr>
            <a:spLocks noGrp="1" noRot="1" noChangeAspect="1" noChangeArrowheads="1" noTextEdit="1"/>
          </p:cNvSpPr>
          <p:nvPr>
            <p:ph type="sldImg"/>
          </p:nvPr>
        </p:nvSpPr>
        <p:spPr>
          <a:xfrm>
            <a:off x="381000" y="685800"/>
            <a:ext cx="6096000" cy="3429000"/>
          </a:xfrm>
          <a:ln/>
        </p:spPr>
      </p:sp>
      <p:sp>
        <p:nvSpPr>
          <p:cNvPr id="150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我们并不需要为场景中的每个细节建模并计算显示颜色</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C9A8581C-FA25-426F-9CBA-4A88D946D3A0}" type="slidenum">
              <a:rPr lang="en-US" altLang="zh-CN" smtClean="0">
                <a:latin typeface="Arial" charset="0"/>
              </a:rPr>
              <a:pPr eaLnBrk="1" hangingPunct="1"/>
              <a:t>31</a:t>
            </a:fld>
            <a:endParaRPr lang="en-US" altLang="zh-CN" smtClean="0">
              <a:latin typeface="Arial" charset="0"/>
            </a:endParaRPr>
          </a:p>
        </p:txBody>
      </p:sp>
      <p:sp>
        <p:nvSpPr>
          <p:cNvPr id="151555" name="Rectangle 2"/>
          <p:cNvSpPr>
            <a:spLocks noGrp="1" noRot="1" noChangeAspect="1" noChangeArrowheads="1" noTextEdit="1"/>
          </p:cNvSpPr>
          <p:nvPr>
            <p:ph type="sldImg"/>
          </p:nvPr>
        </p:nvSpPr>
        <p:spPr>
          <a:xfrm>
            <a:off x="381000" y="685800"/>
            <a:ext cx="6096000" cy="3429000"/>
          </a:xfrm>
          <a:ln/>
        </p:spPr>
      </p:sp>
      <p:sp>
        <p:nvSpPr>
          <p:cNvPr id="151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我们并不需要为场景中的每个细节建模并计算显示颜色</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8D65AE46-793C-41A4-942D-8176E97937D2}" type="slidenum">
              <a:rPr lang="en-US" altLang="zh-CN" smtClean="0">
                <a:latin typeface="Arial" charset="0"/>
              </a:rPr>
              <a:pPr eaLnBrk="1" hangingPunct="1"/>
              <a:t>32</a:t>
            </a:fld>
            <a:endParaRPr lang="en-US" altLang="zh-CN" smtClean="0">
              <a:latin typeface="Arial" charset="0"/>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03696CB9-6FDB-47E3-B99F-31911DCC399D}" type="slidenum">
              <a:rPr lang="en-US" altLang="zh-CN" smtClean="0">
                <a:latin typeface="Arial" charset="0"/>
              </a:rPr>
              <a:pPr eaLnBrk="1" hangingPunct="1"/>
              <a:t>33</a:t>
            </a:fld>
            <a:endParaRPr lang="en-US" altLang="zh-CN" smtClean="0">
              <a:latin typeface="Arial" charset="0"/>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D39942E6-B3CA-4263-8EF1-CA7D8392B594}" type="slidenum">
              <a:rPr lang="en-US" altLang="zh-CN" smtClean="0">
                <a:latin typeface="Arial" charset="0"/>
              </a:rPr>
              <a:pPr eaLnBrk="1" hangingPunct="1"/>
              <a:t>34</a:t>
            </a:fld>
            <a:endParaRPr lang="en-US" altLang="zh-CN" smtClean="0">
              <a:latin typeface="Arial" charset="0"/>
            </a:endParaRPr>
          </a:p>
        </p:txBody>
      </p:sp>
      <p:sp>
        <p:nvSpPr>
          <p:cNvPr id="154627" name="Rectangle 2"/>
          <p:cNvSpPr>
            <a:spLocks noGrp="1" noRot="1" noChangeAspect="1" noChangeArrowheads="1" noTextEdit="1"/>
          </p:cNvSpPr>
          <p:nvPr>
            <p:ph type="sldImg"/>
          </p:nvPr>
        </p:nvSpPr>
        <p:spPr>
          <a:xfrm>
            <a:off x="381000" y="685800"/>
            <a:ext cx="6096000" cy="3429000"/>
          </a:xfrm>
          <a:ln/>
        </p:spPr>
      </p:sp>
      <p:sp>
        <p:nvSpPr>
          <p:cNvPr id="154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27FF4623-D987-4192-B043-BB656970D7A4}" type="slidenum">
              <a:rPr lang="en-US" altLang="zh-CN" smtClean="0">
                <a:latin typeface="Arial" charset="0"/>
              </a:rPr>
              <a:pPr eaLnBrk="1" hangingPunct="1"/>
              <a:t>35</a:t>
            </a:fld>
            <a:endParaRPr lang="en-US" altLang="zh-CN" smtClean="0">
              <a:latin typeface="Arial" charset="0"/>
            </a:endParaRPr>
          </a:p>
        </p:txBody>
      </p:sp>
      <p:sp>
        <p:nvSpPr>
          <p:cNvPr id="155651" name="Rectangle 2"/>
          <p:cNvSpPr>
            <a:spLocks noGrp="1" noRot="1" noChangeAspect="1" noChangeArrowheads="1" noTextEdit="1"/>
          </p:cNvSpPr>
          <p:nvPr>
            <p:ph type="sldImg"/>
          </p:nvPr>
        </p:nvSpPr>
        <p:spPr>
          <a:xfrm>
            <a:off x="381000" y="685800"/>
            <a:ext cx="6096000" cy="3429000"/>
          </a:xfrm>
          <a:ln/>
        </p:spPr>
      </p:sp>
      <p:sp>
        <p:nvSpPr>
          <p:cNvPr id="155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FC053DE9-9EA7-4356-893A-C1C13F8053A6}" type="slidenum">
              <a:rPr lang="zh-CN" altLang="en-US" smtClean="0">
                <a:latin typeface="Arial" charset="0"/>
              </a:rPr>
              <a:pPr eaLnBrk="1" hangingPunct="1"/>
              <a:t>36</a:t>
            </a:fld>
            <a:endParaRPr lang="en-US" altLang="zh-CN" smtClean="0">
              <a:latin typeface="Arial" charset="0"/>
            </a:endParaRPr>
          </a:p>
        </p:txBody>
      </p:sp>
      <p:sp>
        <p:nvSpPr>
          <p:cNvPr id="156675" name="Rectangle 2"/>
          <p:cNvSpPr>
            <a:spLocks noGrp="1" noRot="1" noChangeAspect="1" noChangeArrowheads="1" noTextEdit="1"/>
          </p:cNvSpPr>
          <p:nvPr>
            <p:ph type="sldImg"/>
          </p:nvPr>
        </p:nvSpPr>
        <p:spPr>
          <a:xfrm>
            <a:off x="381000" y="685800"/>
            <a:ext cx="6096000" cy="3429000"/>
          </a:xfrm>
          <a:ln/>
        </p:spPr>
      </p:sp>
      <p:sp>
        <p:nvSpPr>
          <p:cNvPr id="156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砖墙、地形、地毯、动物皮毛、木质纹理等，还有一些物体表面会有图案、饰纹、标记等。</a:t>
            </a:r>
          </a:p>
          <a:p>
            <a:pPr eaLnBrk="1" hangingPunct="1"/>
            <a:r>
              <a:rPr lang="zh-CN" altLang="en-US" smtClean="0">
                <a:ea typeface="宋体" charset="-122"/>
              </a:rPr>
              <a:t>可以用纹理映射的方式将图案“贴“到物体模型表面，称为”纹理映射“</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06AC2882-FF7B-4AF0-A83B-E6513DDA3875}" type="slidenum">
              <a:rPr lang="zh-CN" altLang="en-US" smtClean="0">
                <a:latin typeface="Arial" charset="0"/>
              </a:rPr>
              <a:pPr eaLnBrk="1" hangingPunct="1"/>
              <a:t>37</a:t>
            </a:fld>
            <a:endParaRPr lang="en-US" altLang="zh-CN" smtClean="0">
              <a:latin typeface="Arial" charset="0"/>
            </a:endParaRPr>
          </a:p>
        </p:txBody>
      </p:sp>
      <p:sp>
        <p:nvSpPr>
          <p:cNvPr id="157699" name="Rectangle 2"/>
          <p:cNvSpPr>
            <a:spLocks noGrp="1" noRot="1" noChangeAspect="1" noChangeArrowheads="1" noTextEdit="1"/>
          </p:cNvSpPr>
          <p:nvPr>
            <p:ph type="sldImg"/>
          </p:nvPr>
        </p:nvSpPr>
        <p:spPr>
          <a:xfrm>
            <a:off x="381000" y="685800"/>
            <a:ext cx="6096000" cy="3429000"/>
          </a:xfrm>
          <a:ln/>
        </p:spPr>
      </p:sp>
      <p:sp>
        <p:nvSpPr>
          <p:cNvPr id="157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理论上讲，任何定义在纹理空间上的函数都可以作为纹理函数</a:t>
            </a:r>
          </a:p>
          <a:p>
            <a:pPr eaLnBrk="1" hangingPunct="1"/>
            <a:r>
              <a:rPr lang="zh-CN" altLang="en-US" smtClean="0">
                <a:ea typeface="宋体" charset="-122"/>
              </a:rPr>
              <a:t>但实际应用中采用一些特殊的函数模拟现实生活中的一些纹理</a:t>
            </a:r>
          </a:p>
          <a:p>
            <a:pPr eaLnBrk="1" hangingPunct="1"/>
            <a:endParaRPr lang="zh-CN" altLang="en-US" smtClean="0">
              <a:ea typeface="宋体" charset="-122"/>
            </a:endParaRPr>
          </a:p>
          <a:p>
            <a:pPr eaLnBrk="1" hangingPunct="1"/>
            <a:r>
              <a:rPr lang="en-US" altLang="zh-CN" i="1" smtClean="0">
                <a:ea typeface="宋体" charset="-122"/>
              </a:rPr>
              <a:t>f</a:t>
            </a:r>
            <a:r>
              <a:rPr lang="en-US" altLang="zh-CN" smtClean="0">
                <a:ea typeface="宋体" charset="-122"/>
              </a:rPr>
              <a:t>(</a:t>
            </a:r>
            <a:r>
              <a:rPr lang="en-US" altLang="zh-CN" i="1" smtClean="0">
                <a:ea typeface="宋体" charset="-122"/>
              </a:rPr>
              <a:t>s</a:t>
            </a:r>
            <a:r>
              <a:rPr lang="en-US" altLang="zh-CN" smtClean="0">
                <a:ea typeface="宋体" charset="-122"/>
              </a:rPr>
              <a:t>,</a:t>
            </a:r>
            <a:r>
              <a:rPr lang="en-US" altLang="zh-CN" i="1" smtClean="0">
                <a:ea typeface="宋体" charset="-122"/>
              </a:rPr>
              <a:t>t</a:t>
            </a:r>
            <a:r>
              <a:rPr lang="en-US" altLang="zh-CN" smtClean="0">
                <a:ea typeface="宋体" charset="-122"/>
              </a:rPr>
              <a:t>)</a:t>
            </a:r>
            <a:r>
              <a:rPr lang="zh-CN" altLang="en-US" smtClean="0">
                <a:ea typeface="宋体" charset="-122"/>
              </a:rPr>
              <a:t>模拟粗布纹理</a:t>
            </a:r>
          </a:p>
          <a:p>
            <a:pPr eaLnBrk="1" hangingPunct="1"/>
            <a:endParaRPr lang="zh-CN" altLang="en-US" smtClean="0">
              <a:ea typeface="宋体"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CE79F5D7-418A-47E9-B48A-C8E8ADA9CEEC}" type="slidenum">
              <a:rPr lang="zh-CN" altLang="en-US" smtClean="0">
                <a:latin typeface="Arial" charset="0"/>
              </a:rPr>
              <a:pPr eaLnBrk="1" hangingPunct="1"/>
              <a:t>38</a:t>
            </a:fld>
            <a:endParaRPr lang="en-US" altLang="zh-CN" smtClean="0">
              <a:latin typeface="Arial" charset="0"/>
            </a:endParaRPr>
          </a:p>
        </p:txBody>
      </p:sp>
      <p:sp>
        <p:nvSpPr>
          <p:cNvPr id="158723" name="Rectangle 2"/>
          <p:cNvSpPr>
            <a:spLocks noGrp="1" noRot="1" noChangeAspect="1" noChangeArrowheads="1" noTextEdit="1"/>
          </p:cNvSpPr>
          <p:nvPr>
            <p:ph type="sldImg"/>
          </p:nvPr>
        </p:nvSpPr>
        <p:spPr>
          <a:xfrm>
            <a:off x="381000" y="685800"/>
            <a:ext cx="6096000" cy="3429000"/>
          </a:xfrm>
          <a:ln/>
        </p:spPr>
      </p:sp>
      <p:sp>
        <p:nvSpPr>
          <p:cNvPr id="158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纹理数组是更常用的一种方法</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027A434A-8422-445A-8E1B-F8B4F029F23C}" type="slidenum">
              <a:rPr lang="zh-CN" altLang="en-US" smtClean="0">
                <a:latin typeface="Times New Roman" pitchFamily="18" charset="0"/>
              </a:rPr>
              <a:pPr eaLnBrk="1" hangingPunct="1"/>
              <a:t>11</a:t>
            </a:fld>
            <a:endParaRPr lang="en-US" altLang="zh-CN" smtClean="0">
              <a:latin typeface="Times New Roman" pitchFamily="18" charset="0"/>
            </a:endParaRPr>
          </a:p>
        </p:txBody>
      </p:sp>
      <p:sp>
        <p:nvSpPr>
          <p:cNvPr id="35843" name="Rectangle 2"/>
          <p:cNvSpPr>
            <a:spLocks noGrp="1" noRot="1" noChangeAspect="1" noChangeArrowheads="1" noTextEdit="1"/>
          </p:cNvSpPr>
          <p:nvPr>
            <p:ph type="sldImg"/>
          </p:nvPr>
        </p:nvSpPr>
        <p:spPr>
          <a:xfrm>
            <a:off x="381000" y="685800"/>
            <a:ext cx="6096000" cy="3429000"/>
          </a:xfrm>
          <a:ln/>
        </p:spPr>
      </p:sp>
      <p:sp>
        <p:nvSpPr>
          <p:cNvPr id="35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反射矩阵</a:t>
            </a:r>
            <a:r>
              <a:rPr lang="en-US" altLang="zh-CN" smtClean="0">
                <a:ea typeface="宋体" charset="-122"/>
              </a:rPr>
              <a:t>M</a:t>
            </a:r>
            <a:r>
              <a:rPr lang="zh-CN" altLang="en-US" smtClean="0">
                <a:ea typeface="宋体" charset="-122"/>
              </a:rPr>
              <a:t>是反射平面上的点</a:t>
            </a:r>
            <a:r>
              <a:rPr lang="en-US" altLang="zh-CN" smtClean="0">
                <a:ea typeface="宋体" charset="-122"/>
              </a:rPr>
              <a:t>P</a:t>
            </a:r>
            <a:r>
              <a:rPr lang="zh-CN" altLang="en-US" smtClean="0">
                <a:ea typeface="宋体" charset="-122"/>
              </a:rPr>
              <a:t>和法矢量</a:t>
            </a:r>
            <a:r>
              <a:rPr lang="en-US" altLang="zh-CN" smtClean="0">
                <a:ea typeface="宋体" charset="-122"/>
              </a:rPr>
              <a:t>N</a:t>
            </a:r>
            <a:r>
              <a:rPr lang="zh-CN" altLang="en-US" smtClean="0">
                <a:ea typeface="宋体" charset="-122"/>
              </a:rPr>
              <a:t>的函数，因此如果反射平面的位置或方向发生了变化，必须重新计算反射矩阵</a:t>
            </a:r>
            <a:r>
              <a:rPr lang="en-US" altLang="zh-CN" b="1" smtClean="0">
                <a:ea typeface="宋体" charset="-122"/>
              </a:rPr>
              <a:t>M</a:t>
            </a:r>
          </a:p>
          <a:p>
            <a:pPr eaLnBrk="1" hangingPunct="1"/>
            <a:endParaRPr lang="zh-CN" altLang="en-US" smtClean="0">
              <a:ea typeface="宋体"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7BC9465D-A5C0-411B-9326-347EE6C5E89B}" type="slidenum">
              <a:rPr lang="zh-CN" altLang="en-US" smtClean="0">
                <a:latin typeface="Arial" charset="0"/>
              </a:rPr>
              <a:pPr eaLnBrk="1" hangingPunct="1"/>
              <a:t>39</a:t>
            </a:fld>
            <a:endParaRPr lang="en-US" altLang="zh-CN" smtClean="0">
              <a:latin typeface="Arial" charset="0"/>
            </a:endParaRPr>
          </a:p>
        </p:txBody>
      </p:sp>
      <p:sp>
        <p:nvSpPr>
          <p:cNvPr id="159747" name="Rectangle 2"/>
          <p:cNvSpPr>
            <a:spLocks noGrp="1" noRot="1" noChangeAspect="1" noChangeArrowheads="1" noTextEdit="1"/>
          </p:cNvSpPr>
          <p:nvPr>
            <p:ph type="sldImg"/>
          </p:nvPr>
        </p:nvSpPr>
        <p:spPr>
          <a:xfrm>
            <a:off x="381000" y="685800"/>
            <a:ext cx="6096000" cy="3429000"/>
          </a:xfrm>
          <a:ln/>
        </p:spPr>
      </p:sp>
      <p:sp>
        <p:nvSpPr>
          <p:cNvPr id="159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9C71479F-AC5D-42BF-8B60-F0BB8C784920}" type="slidenum">
              <a:rPr lang="zh-CN" altLang="en-US" smtClean="0">
                <a:latin typeface="Arial" charset="0"/>
              </a:rPr>
              <a:pPr eaLnBrk="1" hangingPunct="1"/>
              <a:t>40</a:t>
            </a:fld>
            <a:endParaRPr lang="en-US" altLang="zh-CN" smtClean="0">
              <a:latin typeface="Arial" charset="0"/>
            </a:endParaRPr>
          </a:p>
        </p:txBody>
      </p:sp>
      <p:sp>
        <p:nvSpPr>
          <p:cNvPr id="160771" name="Rectangle 2"/>
          <p:cNvSpPr>
            <a:spLocks noGrp="1" noRot="1" noChangeAspect="1" noChangeArrowheads="1" noTextEdit="1"/>
          </p:cNvSpPr>
          <p:nvPr>
            <p:ph type="sldImg"/>
          </p:nvPr>
        </p:nvSpPr>
        <p:spPr>
          <a:xfrm>
            <a:off x="381000" y="685800"/>
            <a:ext cx="6096000" cy="3429000"/>
          </a:xfrm>
          <a:ln/>
        </p:spPr>
      </p:sp>
      <p:sp>
        <p:nvSpPr>
          <p:cNvPr id="160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AE9142BA-C2B1-4316-B2B8-F434FB389E1B}" type="slidenum">
              <a:rPr lang="zh-CN" altLang="en-US" smtClean="0">
                <a:latin typeface="Arial" charset="0"/>
              </a:rPr>
              <a:pPr eaLnBrk="1" hangingPunct="1"/>
              <a:t>41</a:t>
            </a:fld>
            <a:endParaRPr lang="en-US" altLang="zh-CN" smtClean="0">
              <a:latin typeface="Arial" charset="0"/>
            </a:endParaRPr>
          </a:p>
        </p:txBody>
      </p:sp>
      <p:sp>
        <p:nvSpPr>
          <p:cNvPr id="161795" name="Rectangle 2"/>
          <p:cNvSpPr>
            <a:spLocks noGrp="1" noRot="1" noChangeAspect="1" noChangeArrowheads="1" noTextEdit="1"/>
          </p:cNvSpPr>
          <p:nvPr>
            <p:ph type="sldImg"/>
          </p:nvPr>
        </p:nvSpPr>
        <p:spPr>
          <a:xfrm>
            <a:off x="381000" y="685800"/>
            <a:ext cx="6096000" cy="3429000"/>
          </a:xfrm>
          <a:ln/>
        </p:spPr>
      </p:sp>
      <p:sp>
        <p:nvSpPr>
          <p:cNvPr id="161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67316A47-8124-4A42-8386-D59C84856EFF}" type="slidenum">
              <a:rPr lang="zh-CN" altLang="en-US" smtClean="0">
                <a:latin typeface="Arial" charset="0"/>
              </a:rPr>
              <a:pPr eaLnBrk="1" hangingPunct="1"/>
              <a:t>42</a:t>
            </a:fld>
            <a:endParaRPr lang="en-US" altLang="zh-CN" smtClean="0">
              <a:latin typeface="Arial" charset="0"/>
            </a:endParaRPr>
          </a:p>
        </p:txBody>
      </p:sp>
      <p:sp>
        <p:nvSpPr>
          <p:cNvPr id="162819" name="Rectangle 2"/>
          <p:cNvSpPr>
            <a:spLocks noGrp="1" noRot="1" noChangeAspect="1" noChangeArrowheads="1" noTextEdit="1"/>
          </p:cNvSpPr>
          <p:nvPr>
            <p:ph type="sldImg"/>
          </p:nvPr>
        </p:nvSpPr>
        <p:spPr>
          <a:xfrm>
            <a:off x="381000" y="685800"/>
            <a:ext cx="6096000" cy="3429000"/>
          </a:xfrm>
          <a:ln/>
        </p:spPr>
      </p:sp>
      <p:sp>
        <p:nvSpPr>
          <p:cNvPr id="162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7D705B42-7C94-4277-9847-5E3CA71F2482}" type="slidenum">
              <a:rPr lang="zh-CN" altLang="en-US" smtClean="0">
                <a:latin typeface="Arial" charset="0"/>
              </a:rPr>
              <a:pPr eaLnBrk="1" hangingPunct="1"/>
              <a:t>43</a:t>
            </a:fld>
            <a:endParaRPr lang="en-US" altLang="zh-CN" smtClean="0">
              <a:latin typeface="Arial" charset="0"/>
            </a:endParaRPr>
          </a:p>
        </p:txBody>
      </p:sp>
      <p:sp>
        <p:nvSpPr>
          <p:cNvPr id="163843" name="Rectangle 2"/>
          <p:cNvSpPr>
            <a:spLocks noGrp="1" noRot="1" noChangeAspect="1" noChangeArrowheads="1" noTextEdit="1"/>
          </p:cNvSpPr>
          <p:nvPr>
            <p:ph type="sldImg"/>
          </p:nvPr>
        </p:nvSpPr>
        <p:spPr>
          <a:xfrm>
            <a:off x="381000" y="685800"/>
            <a:ext cx="6096000" cy="3429000"/>
          </a:xfrm>
          <a:ln/>
        </p:spPr>
      </p:sp>
      <p:sp>
        <p:nvSpPr>
          <p:cNvPr id="163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BDA2F64D-ECD2-480D-92A6-8453D12AFB11}" type="slidenum">
              <a:rPr lang="zh-CN" altLang="en-US" smtClean="0">
                <a:latin typeface="Arial" charset="0"/>
              </a:rPr>
              <a:pPr eaLnBrk="1" hangingPunct="1"/>
              <a:t>44</a:t>
            </a:fld>
            <a:endParaRPr lang="en-US" altLang="zh-CN" smtClean="0">
              <a:latin typeface="Arial" charset="0"/>
            </a:endParaRPr>
          </a:p>
        </p:txBody>
      </p:sp>
      <p:sp>
        <p:nvSpPr>
          <p:cNvPr id="164867" name="Rectangle 2"/>
          <p:cNvSpPr>
            <a:spLocks noGrp="1" noRot="1" noChangeAspect="1" noChangeArrowheads="1" noTextEdit="1"/>
          </p:cNvSpPr>
          <p:nvPr>
            <p:ph type="sldImg"/>
          </p:nvPr>
        </p:nvSpPr>
        <p:spPr>
          <a:xfrm>
            <a:off x="381000" y="685800"/>
            <a:ext cx="6096000" cy="3429000"/>
          </a:xfrm>
          <a:ln/>
        </p:spPr>
      </p:sp>
      <p:sp>
        <p:nvSpPr>
          <p:cNvPr id="164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前两种方法的问题：</a:t>
            </a:r>
          </a:p>
          <a:p>
            <a:pPr eaLnBrk="1" hangingPunct="1"/>
            <a:r>
              <a:rPr lang="zh-CN" altLang="en-US" smtClean="0">
                <a:ea typeface="宋体" charset="-122"/>
              </a:rPr>
              <a:t>  固有</a:t>
            </a:r>
            <a:r>
              <a:rPr lang="en-US" altLang="zh-CN" smtClean="0">
                <a:ea typeface="宋体" charset="-122"/>
              </a:rPr>
              <a:t>(u,v)</a:t>
            </a:r>
            <a:r>
              <a:rPr lang="zh-CN" altLang="en-US" smtClean="0">
                <a:ea typeface="宋体" charset="-122"/>
              </a:rPr>
              <a:t>坐标不够灵活，人为设定又太费事</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D4AD4014-6A01-460E-9257-7F64A330840F}" type="slidenum">
              <a:rPr lang="en-US" altLang="zh-CN" smtClean="0">
                <a:latin typeface="Arial" charset="0"/>
              </a:rPr>
              <a:pPr eaLnBrk="1" hangingPunct="1"/>
              <a:t>45</a:t>
            </a:fld>
            <a:endParaRPr lang="en-US" altLang="zh-CN" smtClean="0">
              <a:latin typeface="Arial" charset="0"/>
            </a:endParaRPr>
          </a:p>
        </p:txBody>
      </p:sp>
      <p:sp>
        <p:nvSpPr>
          <p:cNvPr id="165891" name="Rectangle 2"/>
          <p:cNvSpPr>
            <a:spLocks noGrp="1" noRot="1" noChangeAspect="1" noChangeArrowheads="1" noTextEdit="1"/>
          </p:cNvSpPr>
          <p:nvPr>
            <p:ph type="sldImg"/>
          </p:nvPr>
        </p:nvSpPr>
        <p:spPr>
          <a:xfrm>
            <a:off x="381000" y="685800"/>
            <a:ext cx="6096000" cy="3429000"/>
          </a:xfrm>
          <a:ln/>
        </p:spPr>
      </p:sp>
      <p:sp>
        <p:nvSpPr>
          <p:cNvPr id="165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B7B1B342-A7E9-4C06-AC91-1FD3EE37324B}" type="slidenum">
              <a:rPr lang="en-US" altLang="zh-CN" smtClean="0">
                <a:latin typeface="Arial" charset="0"/>
              </a:rPr>
              <a:pPr eaLnBrk="1" hangingPunct="1"/>
              <a:t>46</a:t>
            </a:fld>
            <a:endParaRPr lang="en-US" altLang="zh-CN" smtClean="0">
              <a:latin typeface="Arial" charset="0"/>
            </a:endParaRPr>
          </a:p>
        </p:txBody>
      </p:sp>
      <p:sp>
        <p:nvSpPr>
          <p:cNvPr id="166915" name="Rectangle 2"/>
          <p:cNvSpPr>
            <a:spLocks noGrp="1" noRot="1" noChangeAspect="1" noChangeArrowheads="1" noTextEdit="1"/>
          </p:cNvSpPr>
          <p:nvPr>
            <p:ph type="sldImg"/>
          </p:nvPr>
        </p:nvSpPr>
        <p:spPr>
          <a:xfrm>
            <a:off x="381000" y="685800"/>
            <a:ext cx="6096000" cy="3429000"/>
          </a:xfrm>
          <a:ln/>
        </p:spPr>
      </p:sp>
      <p:sp>
        <p:nvSpPr>
          <p:cNvPr id="166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AA9D77EC-A3C1-41A9-8851-A0DE2CA6482B}" type="slidenum">
              <a:rPr lang="en-US" altLang="zh-CN" smtClean="0">
                <a:latin typeface="Arial" charset="0"/>
              </a:rPr>
              <a:pPr eaLnBrk="1" hangingPunct="1"/>
              <a:t>47</a:t>
            </a:fld>
            <a:endParaRPr lang="en-US" altLang="zh-CN" smtClean="0">
              <a:latin typeface="Arial" charset="0"/>
            </a:endParaRPr>
          </a:p>
        </p:txBody>
      </p:sp>
      <p:sp>
        <p:nvSpPr>
          <p:cNvPr id="167939" name="Rectangle 2"/>
          <p:cNvSpPr>
            <a:spLocks noGrp="1" noRot="1" noChangeAspect="1" noChangeArrowheads="1" noTextEdit="1"/>
          </p:cNvSpPr>
          <p:nvPr>
            <p:ph type="sldImg"/>
          </p:nvPr>
        </p:nvSpPr>
        <p:spPr>
          <a:xfrm>
            <a:off x="381000" y="685800"/>
            <a:ext cx="6096000" cy="3429000"/>
          </a:xfrm>
          <a:ln/>
        </p:spPr>
      </p:sp>
      <p:sp>
        <p:nvSpPr>
          <p:cNvPr id="167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7BD1F185-E97F-45AF-951D-C0B3BC44EC8E}" type="slidenum">
              <a:rPr lang="en-US" altLang="zh-CN" smtClean="0">
                <a:latin typeface="Arial" charset="0"/>
              </a:rPr>
              <a:pPr eaLnBrk="1" hangingPunct="1"/>
              <a:t>48</a:t>
            </a:fld>
            <a:endParaRPr lang="en-US" altLang="zh-CN" smtClean="0">
              <a:latin typeface="Arial" charset="0"/>
            </a:endParaRPr>
          </a:p>
        </p:txBody>
      </p:sp>
      <p:sp>
        <p:nvSpPr>
          <p:cNvPr id="168963" name="Rectangle 2"/>
          <p:cNvSpPr>
            <a:spLocks noGrp="1" noRot="1" noChangeAspect="1" noChangeArrowheads="1" noTextEdit="1"/>
          </p:cNvSpPr>
          <p:nvPr>
            <p:ph type="sldImg"/>
          </p:nvPr>
        </p:nvSpPr>
        <p:spPr>
          <a:xfrm>
            <a:off x="381000" y="685800"/>
            <a:ext cx="6096000" cy="3429000"/>
          </a:xfrm>
          <a:ln/>
        </p:spPr>
      </p:sp>
      <p:sp>
        <p:nvSpPr>
          <p:cNvPr id="168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CBE0F5FA-BFEA-411A-848A-573BA8BA991C}" type="slidenum">
              <a:rPr lang="zh-CN" altLang="en-US" smtClean="0">
                <a:latin typeface="Times New Roman" pitchFamily="18" charset="0"/>
              </a:rPr>
              <a:pPr eaLnBrk="1" hangingPunct="1"/>
              <a:t>12</a:t>
            </a:fld>
            <a:endParaRPr lang="en-US" altLang="zh-CN" smtClean="0">
              <a:latin typeface="Times New Roman" pitchFamily="18" charset="0"/>
            </a:endParaRPr>
          </a:p>
        </p:txBody>
      </p:sp>
      <p:sp>
        <p:nvSpPr>
          <p:cNvPr id="36867" name="Rectangle 2"/>
          <p:cNvSpPr>
            <a:spLocks noGrp="1" noRot="1" noChangeAspect="1" noChangeArrowheads="1" noTextEdit="1"/>
          </p:cNvSpPr>
          <p:nvPr>
            <p:ph type="sldImg"/>
          </p:nvPr>
        </p:nvSpPr>
        <p:spPr>
          <a:xfrm>
            <a:off x="381000" y="685800"/>
            <a:ext cx="6096000" cy="3429000"/>
          </a:xfrm>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反射矩阵</a:t>
            </a:r>
            <a:r>
              <a:rPr lang="en-US" altLang="zh-CN" smtClean="0">
                <a:ea typeface="宋体" charset="-122"/>
              </a:rPr>
              <a:t>M</a:t>
            </a:r>
            <a:r>
              <a:rPr lang="zh-CN" altLang="en-US" smtClean="0">
                <a:ea typeface="宋体" charset="-122"/>
              </a:rPr>
              <a:t>是反射平面上的点</a:t>
            </a:r>
            <a:r>
              <a:rPr lang="en-US" altLang="zh-CN" smtClean="0">
                <a:ea typeface="宋体" charset="-122"/>
              </a:rPr>
              <a:t>P</a:t>
            </a:r>
            <a:r>
              <a:rPr lang="zh-CN" altLang="en-US" smtClean="0">
                <a:ea typeface="宋体" charset="-122"/>
              </a:rPr>
              <a:t>和法矢量</a:t>
            </a:r>
            <a:r>
              <a:rPr lang="en-US" altLang="zh-CN" smtClean="0">
                <a:ea typeface="宋体" charset="-122"/>
              </a:rPr>
              <a:t>N</a:t>
            </a:r>
            <a:r>
              <a:rPr lang="zh-CN" altLang="en-US" smtClean="0">
                <a:ea typeface="宋体" charset="-122"/>
              </a:rPr>
              <a:t>的函数，因此如果反射平面的位置或方向发生了变化，必须重新计算反射矩阵</a:t>
            </a:r>
            <a:r>
              <a:rPr lang="en-US" altLang="zh-CN" b="1" smtClean="0">
                <a:ea typeface="宋体" charset="-122"/>
              </a:rPr>
              <a:t>M</a:t>
            </a:r>
          </a:p>
          <a:p>
            <a:pPr eaLnBrk="1" hangingPunct="1"/>
            <a:endParaRPr lang="zh-CN" altLang="en-US" smtClean="0">
              <a:ea typeface="宋体" charset="-12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F7D6243-EE13-42DE-BF96-6426BAA0C08D}" type="slidenum">
              <a:rPr lang="en-US" altLang="zh-CN" smtClean="0">
                <a:latin typeface="Arial" charset="0"/>
              </a:rPr>
              <a:pPr eaLnBrk="1" hangingPunct="1"/>
              <a:t>49</a:t>
            </a:fld>
            <a:endParaRPr lang="en-US" altLang="zh-CN" smtClean="0">
              <a:latin typeface="Arial" charset="0"/>
            </a:endParaRPr>
          </a:p>
        </p:txBody>
      </p:sp>
      <p:sp>
        <p:nvSpPr>
          <p:cNvPr id="169987" name="Rectangle 2"/>
          <p:cNvSpPr>
            <a:spLocks noGrp="1" noRot="1" noChangeAspect="1" noChangeArrowheads="1" noTextEdit="1"/>
          </p:cNvSpPr>
          <p:nvPr>
            <p:ph type="sldImg"/>
          </p:nvPr>
        </p:nvSpPr>
        <p:spPr>
          <a:xfrm>
            <a:off x="381000" y="685800"/>
            <a:ext cx="6096000" cy="3429000"/>
          </a:xfrm>
          <a:ln/>
        </p:spPr>
      </p:sp>
      <p:sp>
        <p:nvSpPr>
          <p:cNvPr id="169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50000"/>
              </a:spcBef>
              <a:buFontTx/>
              <a:buChar char="•"/>
            </a:pPr>
            <a:r>
              <a:rPr lang="en-US" altLang="zh-CN" b="1" smtClean="0">
                <a:ea typeface="宋体" charset="-122"/>
              </a:rPr>
              <a:t>Reflected Ray</a:t>
            </a:r>
            <a:r>
              <a:rPr lang="zh-CN" altLang="en-US" smtClean="0">
                <a:ea typeface="宋体" charset="-122"/>
              </a:rPr>
              <a:t>就是后面要讲到的环境映射的投影方式，根据观察点的位置，光线折射找到物体表面顶点</a:t>
            </a:r>
            <a:r>
              <a:rPr lang="en-US" altLang="zh-CN" smtClean="0">
                <a:ea typeface="宋体" charset="-122"/>
              </a:rPr>
              <a:t>(x,y,z)</a:t>
            </a:r>
            <a:r>
              <a:rPr lang="zh-CN" altLang="en-US" smtClean="0">
                <a:ea typeface="宋体" charset="-122"/>
              </a:rPr>
              <a:t>对应的</a:t>
            </a:r>
            <a:r>
              <a:rPr lang="en-US" altLang="zh-CN" smtClean="0">
                <a:ea typeface="宋体" charset="-122"/>
              </a:rPr>
              <a:t>Intermediate Surface</a:t>
            </a:r>
            <a:r>
              <a:rPr lang="zh-CN" altLang="en-US" smtClean="0">
                <a:ea typeface="宋体" charset="-122"/>
              </a:rPr>
              <a:t>中间曲面上的点</a:t>
            </a:r>
            <a:r>
              <a:rPr lang="en-US" altLang="zh-CN" smtClean="0">
                <a:ea typeface="宋体" charset="-122"/>
              </a:rPr>
              <a:t>(x’,y’,z’)</a:t>
            </a:r>
          </a:p>
          <a:p>
            <a:pPr eaLnBrk="1" hangingPunct="1">
              <a:spcBef>
                <a:spcPct val="50000"/>
              </a:spcBef>
              <a:buFontTx/>
              <a:buChar char="•"/>
            </a:pPr>
            <a:r>
              <a:rPr lang="en-US" altLang="zh-CN" b="1" smtClean="0">
                <a:ea typeface="宋体" charset="-122"/>
              </a:rPr>
              <a:t>Object Normal</a:t>
            </a:r>
            <a:r>
              <a:rPr lang="zh-CN" altLang="en-US" smtClean="0">
                <a:ea typeface="宋体" charset="-122"/>
              </a:rPr>
              <a:t>是根据顶点法矢量计算与</a:t>
            </a:r>
            <a:r>
              <a:rPr lang="en-US" altLang="zh-CN" smtClean="0">
                <a:ea typeface="宋体" charset="-122"/>
              </a:rPr>
              <a:t>Intermediate Surface</a:t>
            </a:r>
            <a:r>
              <a:rPr lang="zh-CN" altLang="en-US" smtClean="0">
                <a:ea typeface="宋体" charset="-122"/>
              </a:rPr>
              <a:t>的交点得到</a:t>
            </a:r>
            <a:r>
              <a:rPr lang="en-US" altLang="zh-CN" smtClean="0">
                <a:ea typeface="宋体" charset="-122"/>
              </a:rPr>
              <a:t>(x’,y’,z’)</a:t>
            </a:r>
          </a:p>
          <a:p>
            <a:pPr eaLnBrk="1" hangingPunct="1">
              <a:spcBef>
                <a:spcPct val="50000"/>
              </a:spcBef>
              <a:buFontTx/>
              <a:buChar char="•"/>
            </a:pPr>
            <a:r>
              <a:rPr lang="en-US" altLang="zh-CN" b="1" smtClean="0">
                <a:ea typeface="宋体" charset="-122"/>
              </a:rPr>
              <a:t>Object Centroid</a:t>
            </a:r>
            <a:r>
              <a:rPr lang="zh-CN" altLang="en-US" smtClean="0">
                <a:ea typeface="宋体" charset="-122"/>
              </a:rPr>
              <a:t>是根据物体质心到表面顶点的方向矢量计算与</a:t>
            </a:r>
            <a:r>
              <a:rPr lang="en-US" altLang="zh-CN" smtClean="0">
                <a:ea typeface="宋体" charset="-122"/>
              </a:rPr>
              <a:t>Intermediate Surface</a:t>
            </a:r>
            <a:r>
              <a:rPr lang="zh-CN" altLang="en-US" smtClean="0">
                <a:ea typeface="宋体" charset="-122"/>
              </a:rPr>
              <a:t>的交点得到</a:t>
            </a:r>
            <a:r>
              <a:rPr lang="en-US" altLang="zh-CN" smtClean="0">
                <a:ea typeface="宋体" charset="-122"/>
              </a:rPr>
              <a:t>(x’,y’,z’)</a:t>
            </a:r>
          </a:p>
          <a:p>
            <a:pPr eaLnBrk="1" hangingPunct="1">
              <a:spcBef>
                <a:spcPct val="50000"/>
              </a:spcBef>
              <a:buFontTx/>
              <a:buChar char="•"/>
            </a:pPr>
            <a:r>
              <a:rPr lang="en-US" altLang="zh-CN" b="1" smtClean="0">
                <a:ea typeface="宋体" charset="-122"/>
              </a:rPr>
              <a:t>Intermediate Surface Normal Forward</a:t>
            </a:r>
            <a:r>
              <a:rPr lang="zh-CN" altLang="en-US" smtClean="0">
                <a:ea typeface="宋体" charset="-122"/>
              </a:rPr>
              <a:t>是根据</a:t>
            </a:r>
            <a:r>
              <a:rPr lang="en-US" altLang="zh-CN" smtClean="0">
                <a:ea typeface="宋体" charset="-122"/>
              </a:rPr>
              <a:t>Intermediate Surface</a:t>
            </a:r>
            <a:r>
              <a:rPr lang="zh-CN" altLang="en-US" smtClean="0">
                <a:ea typeface="宋体" charset="-122"/>
              </a:rPr>
              <a:t>点</a:t>
            </a:r>
            <a:r>
              <a:rPr lang="en-US" altLang="zh-CN" smtClean="0">
                <a:ea typeface="宋体" charset="-122"/>
              </a:rPr>
              <a:t>(x’,y’,z’)</a:t>
            </a:r>
            <a:r>
              <a:rPr lang="zh-CN" altLang="en-US" smtClean="0">
                <a:ea typeface="宋体" charset="-122"/>
              </a:rPr>
              <a:t>的内法矢计算与物体表面的交点</a:t>
            </a:r>
            <a:r>
              <a:rPr lang="en-US" altLang="zh-CN" smtClean="0">
                <a:ea typeface="宋体" charset="-122"/>
              </a:rPr>
              <a:t>(x,y,z)</a:t>
            </a:r>
          </a:p>
          <a:p>
            <a:pPr eaLnBrk="1" hangingPunct="1">
              <a:spcBef>
                <a:spcPct val="50000"/>
              </a:spcBef>
              <a:buFontTx/>
              <a:buChar char="•"/>
            </a:pPr>
            <a:endParaRPr lang="en-US" altLang="zh-CN" smtClean="0">
              <a:ea typeface="宋体" charset="-122"/>
            </a:endParaRPr>
          </a:p>
          <a:p>
            <a:pPr eaLnBrk="1" hangingPunct="1">
              <a:spcBef>
                <a:spcPct val="50000"/>
              </a:spcBef>
            </a:pPr>
            <a:endParaRPr lang="en-US" altLang="zh-CN" smtClean="0">
              <a:ea typeface="宋体" charset="-12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C542A61-3385-4466-9B3D-785E1A130D47}" type="slidenum">
              <a:rPr lang="zh-CN" altLang="en-US" smtClean="0">
                <a:latin typeface="Arial" charset="0"/>
              </a:rPr>
              <a:pPr eaLnBrk="1" hangingPunct="1"/>
              <a:t>50</a:t>
            </a:fld>
            <a:endParaRPr lang="en-US" altLang="zh-CN" smtClean="0">
              <a:latin typeface="Arial" charset="0"/>
            </a:endParaRPr>
          </a:p>
        </p:txBody>
      </p:sp>
      <p:sp>
        <p:nvSpPr>
          <p:cNvPr id="171011" name="Rectangle 2"/>
          <p:cNvSpPr>
            <a:spLocks noGrp="1" noRot="1" noChangeAspect="1" noChangeArrowheads="1" noTextEdit="1"/>
          </p:cNvSpPr>
          <p:nvPr>
            <p:ph type="sldImg"/>
          </p:nvPr>
        </p:nvSpPr>
        <p:spPr>
          <a:xfrm>
            <a:off x="381000" y="685800"/>
            <a:ext cx="6096000" cy="3429000"/>
          </a:xfrm>
          <a:ln/>
        </p:spPr>
      </p:sp>
      <p:sp>
        <p:nvSpPr>
          <p:cNvPr id="171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F276D045-553A-49B1-9C1A-A2C188793AD1}" type="slidenum">
              <a:rPr lang="zh-CN" altLang="en-US" smtClean="0">
                <a:latin typeface="Arial" charset="0"/>
              </a:rPr>
              <a:pPr eaLnBrk="1" hangingPunct="1"/>
              <a:t>51</a:t>
            </a:fld>
            <a:endParaRPr lang="en-US" altLang="zh-CN" smtClean="0">
              <a:latin typeface="Arial" charset="0"/>
            </a:endParaRPr>
          </a:p>
        </p:txBody>
      </p:sp>
      <p:sp>
        <p:nvSpPr>
          <p:cNvPr id="172035" name="Rectangle 2"/>
          <p:cNvSpPr>
            <a:spLocks noGrp="1" noRot="1" noChangeAspect="1" noChangeArrowheads="1" noTextEdit="1"/>
          </p:cNvSpPr>
          <p:nvPr>
            <p:ph type="sldImg"/>
          </p:nvPr>
        </p:nvSpPr>
        <p:spPr>
          <a:xfrm>
            <a:off x="381000" y="685800"/>
            <a:ext cx="6096000" cy="3429000"/>
          </a:xfrm>
          <a:ln/>
        </p:spPr>
      </p:sp>
      <p:sp>
        <p:nvSpPr>
          <p:cNvPr id="172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球体关键点</a:t>
            </a:r>
            <a:r>
              <a:rPr lang="en-US" altLang="zh-CN" smtClean="0">
                <a:ea typeface="宋体" charset="-122"/>
              </a:rPr>
              <a:t>S</a:t>
            </a:r>
            <a:r>
              <a:rPr lang="zh-CN" altLang="en-US" smtClean="0">
                <a:ea typeface="宋体" charset="-122"/>
              </a:rPr>
              <a:t>、</a:t>
            </a:r>
            <a:r>
              <a:rPr lang="en-US" altLang="zh-CN" smtClean="0">
                <a:ea typeface="宋体" charset="-122"/>
              </a:rPr>
              <a:t>N</a:t>
            </a:r>
            <a:r>
              <a:rPr lang="zh-CN" altLang="en-US" smtClean="0">
                <a:ea typeface="宋体" charset="-122"/>
              </a:rPr>
              <a:t>、</a:t>
            </a:r>
            <a:r>
              <a:rPr lang="en-US" altLang="zh-CN" smtClean="0">
                <a:ea typeface="宋体" charset="-122"/>
              </a:rPr>
              <a:t>M</a:t>
            </a:r>
            <a:r>
              <a:rPr lang="zh-CN" altLang="en-US" smtClean="0">
                <a:ea typeface="宋体" charset="-122"/>
              </a:rPr>
              <a:t>、</a:t>
            </a:r>
            <a:r>
              <a:rPr lang="en-US" altLang="zh-CN" smtClean="0">
                <a:ea typeface="宋体" charset="-122"/>
              </a:rPr>
              <a:t>O</a:t>
            </a:r>
            <a:r>
              <a:rPr lang="zh-CN" altLang="en-US" smtClean="0">
                <a:ea typeface="宋体" charset="-122"/>
              </a:rPr>
              <a:t>、</a:t>
            </a:r>
            <a:r>
              <a:rPr lang="en-US" altLang="zh-CN" smtClean="0">
                <a:ea typeface="宋体" charset="-122"/>
              </a:rPr>
              <a:t>P</a:t>
            </a:r>
            <a:r>
              <a:rPr lang="zh-CN" altLang="en-US" smtClean="0">
                <a:ea typeface="宋体" charset="-122"/>
              </a:rPr>
              <a:t>、</a:t>
            </a:r>
            <a:r>
              <a:rPr lang="en-US" altLang="zh-CN" smtClean="0">
                <a:ea typeface="宋体" charset="-122"/>
              </a:rPr>
              <a:t>Q</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21943577-14BB-4020-ADB0-7E708B2340F0}" type="slidenum">
              <a:rPr lang="zh-CN" altLang="en-US" smtClean="0">
                <a:latin typeface="Arial" charset="0"/>
              </a:rPr>
              <a:pPr eaLnBrk="1" hangingPunct="1"/>
              <a:t>52</a:t>
            </a:fld>
            <a:endParaRPr lang="en-US" altLang="zh-CN" smtClean="0">
              <a:latin typeface="Arial" charset="0"/>
            </a:endParaRPr>
          </a:p>
        </p:txBody>
      </p:sp>
      <p:sp>
        <p:nvSpPr>
          <p:cNvPr id="173059" name="Rectangle 2"/>
          <p:cNvSpPr>
            <a:spLocks noGrp="1" noRot="1" noChangeAspect="1" noChangeArrowheads="1" noTextEdit="1"/>
          </p:cNvSpPr>
          <p:nvPr>
            <p:ph type="sldImg"/>
          </p:nvPr>
        </p:nvSpPr>
        <p:spPr>
          <a:xfrm>
            <a:off x="381000" y="685800"/>
            <a:ext cx="6096000" cy="3429000"/>
          </a:xfrm>
          <a:ln/>
        </p:spPr>
      </p:sp>
      <p:sp>
        <p:nvSpPr>
          <p:cNvPr id="173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球体关键点</a:t>
            </a:r>
            <a:r>
              <a:rPr lang="en-US" altLang="zh-CN" smtClean="0">
                <a:ea typeface="宋体" charset="-122"/>
              </a:rPr>
              <a:t>S</a:t>
            </a:r>
            <a:r>
              <a:rPr lang="zh-CN" altLang="en-US" smtClean="0">
                <a:ea typeface="宋体" charset="-122"/>
              </a:rPr>
              <a:t>、</a:t>
            </a:r>
            <a:r>
              <a:rPr lang="en-US" altLang="zh-CN" smtClean="0">
                <a:ea typeface="宋体" charset="-122"/>
              </a:rPr>
              <a:t>N</a:t>
            </a:r>
            <a:r>
              <a:rPr lang="zh-CN" altLang="en-US" smtClean="0">
                <a:ea typeface="宋体" charset="-122"/>
              </a:rPr>
              <a:t>、</a:t>
            </a:r>
            <a:r>
              <a:rPr lang="en-US" altLang="zh-CN" smtClean="0">
                <a:ea typeface="宋体" charset="-122"/>
              </a:rPr>
              <a:t>M</a:t>
            </a:r>
            <a:r>
              <a:rPr lang="zh-CN" altLang="en-US" smtClean="0">
                <a:ea typeface="宋体" charset="-122"/>
              </a:rPr>
              <a:t>、</a:t>
            </a:r>
            <a:r>
              <a:rPr lang="en-US" altLang="zh-CN" smtClean="0">
                <a:ea typeface="宋体" charset="-122"/>
              </a:rPr>
              <a:t>O</a:t>
            </a:r>
            <a:r>
              <a:rPr lang="zh-CN" altLang="en-US" smtClean="0">
                <a:ea typeface="宋体" charset="-122"/>
              </a:rPr>
              <a:t>、</a:t>
            </a:r>
            <a:r>
              <a:rPr lang="en-US" altLang="zh-CN" smtClean="0">
                <a:ea typeface="宋体" charset="-122"/>
              </a:rPr>
              <a:t>P</a:t>
            </a:r>
            <a:r>
              <a:rPr lang="zh-CN" altLang="en-US" smtClean="0">
                <a:ea typeface="宋体" charset="-122"/>
              </a:rPr>
              <a:t>、</a:t>
            </a:r>
            <a:r>
              <a:rPr lang="en-US" altLang="zh-CN" smtClean="0">
                <a:ea typeface="宋体" charset="-122"/>
              </a:rPr>
              <a:t>Q</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EEF6BB82-693A-4A09-A497-EAD1CC320D2F}" type="slidenum">
              <a:rPr lang="zh-CN" altLang="en-US" smtClean="0">
                <a:latin typeface="Arial" charset="0"/>
              </a:rPr>
              <a:pPr eaLnBrk="1" hangingPunct="1"/>
              <a:t>53</a:t>
            </a:fld>
            <a:endParaRPr lang="en-US" altLang="zh-CN" smtClean="0">
              <a:latin typeface="Arial" charset="0"/>
            </a:endParaRPr>
          </a:p>
        </p:txBody>
      </p:sp>
      <p:sp>
        <p:nvSpPr>
          <p:cNvPr id="174083" name="Rectangle 2"/>
          <p:cNvSpPr>
            <a:spLocks noGrp="1" noRot="1" noChangeAspect="1" noChangeArrowheads="1" noTextEdit="1"/>
          </p:cNvSpPr>
          <p:nvPr>
            <p:ph type="sldImg"/>
          </p:nvPr>
        </p:nvSpPr>
        <p:spPr>
          <a:xfrm>
            <a:off x="381000" y="685800"/>
            <a:ext cx="6096000" cy="3429000"/>
          </a:xfrm>
          <a:ln/>
        </p:spPr>
      </p:sp>
      <p:sp>
        <p:nvSpPr>
          <p:cNvPr id="174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球体关键点</a:t>
            </a:r>
            <a:r>
              <a:rPr lang="en-US" altLang="zh-CN" smtClean="0">
                <a:ea typeface="宋体" charset="-122"/>
              </a:rPr>
              <a:t>S</a:t>
            </a:r>
            <a:r>
              <a:rPr lang="zh-CN" altLang="en-US" smtClean="0">
                <a:ea typeface="宋体" charset="-122"/>
              </a:rPr>
              <a:t>、</a:t>
            </a:r>
            <a:r>
              <a:rPr lang="en-US" altLang="zh-CN" smtClean="0">
                <a:ea typeface="宋体" charset="-122"/>
              </a:rPr>
              <a:t>N</a:t>
            </a:r>
            <a:r>
              <a:rPr lang="zh-CN" altLang="en-US" smtClean="0">
                <a:ea typeface="宋体" charset="-122"/>
              </a:rPr>
              <a:t>、</a:t>
            </a:r>
            <a:r>
              <a:rPr lang="en-US" altLang="zh-CN" smtClean="0">
                <a:ea typeface="宋体" charset="-122"/>
              </a:rPr>
              <a:t>M</a:t>
            </a:r>
            <a:r>
              <a:rPr lang="zh-CN" altLang="en-US" smtClean="0">
                <a:ea typeface="宋体" charset="-122"/>
              </a:rPr>
              <a:t>、</a:t>
            </a:r>
            <a:r>
              <a:rPr lang="en-US" altLang="zh-CN" smtClean="0">
                <a:ea typeface="宋体" charset="-122"/>
              </a:rPr>
              <a:t>O</a:t>
            </a:r>
            <a:r>
              <a:rPr lang="zh-CN" altLang="en-US" smtClean="0">
                <a:ea typeface="宋体" charset="-122"/>
              </a:rPr>
              <a:t>、</a:t>
            </a:r>
            <a:r>
              <a:rPr lang="en-US" altLang="zh-CN" smtClean="0">
                <a:ea typeface="宋体" charset="-122"/>
              </a:rPr>
              <a:t>P</a:t>
            </a:r>
            <a:r>
              <a:rPr lang="zh-CN" altLang="en-US" smtClean="0">
                <a:ea typeface="宋体" charset="-122"/>
              </a:rPr>
              <a:t>、</a:t>
            </a:r>
            <a:r>
              <a:rPr lang="en-US" altLang="zh-CN" smtClean="0">
                <a:ea typeface="宋体" charset="-122"/>
              </a:rPr>
              <a:t>Q</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a:xfrm>
            <a:off x="381000" y="685800"/>
            <a:ext cx="6096000" cy="3429000"/>
          </a:xfrm>
          <a:ln/>
        </p:spPr>
      </p:sp>
      <p:sp>
        <p:nvSpPr>
          <p:cNvPr id="1751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zh-CN" altLang="zh-CN" smtClean="0">
              <a:ea typeface="宋体" charset="-122"/>
            </a:endParaRPr>
          </a:p>
        </p:txBody>
      </p:sp>
      <p:sp>
        <p:nvSpPr>
          <p:cNvPr id="175108"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B9FF4183-CFA7-409B-831A-81DDDD8F1510}" type="slidenum">
              <a:rPr lang="en-US" altLang="zh-CN" smtClean="0">
                <a:latin typeface="Times New Roman" pitchFamily="18" charset="0"/>
              </a:rPr>
              <a:pPr eaLnBrk="1" hangingPunct="1"/>
              <a:t>54</a:t>
            </a:fld>
            <a:endParaRPr lang="en-US" altLang="zh-CN" smtClean="0">
              <a:latin typeface="Times New Roman"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0ACE5F53-5448-4A7B-8912-9E5E368B424A}" type="slidenum">
              <a:rPr lang="zh-CN" altLang="en-US" smtClean="0">
                <a:latin typeface="Arial" charset="0"/>
              </a:rPr>
              <a:pPr eaLnBrk="1" hangingPunct="1"/>
              <a:t>57</a:t>
            </a:fld>
            <a:endParaRPr lang="en-US" altLang="zh-CN" smtClean="0">
              <a:latin typeface="Arial" charset="0"/>
            </a:endParaRPr>
          </a:p>
        </p:txBody>
      </p:sp>
      <p:sp>
        <p:nvSpPr>
          <p:cNvPr id="176131" name="Rectangle 2"/>
          <p:cNvSpPr>
            <a:spLocks noGrp="1" noRot="1" noChangeAspect="1" noChangeArrowheads="1" noTextEdit="1"/>
          </p:cNvSpPr>
          <p:nvPr>
            <p:ph type="sldImg"/>
          </p:nvPr>
        </p:nvSpPr>
        <p:spPr>
          <a:xfrm>
            <a:off x="381000" y="685800"/>
            <a:ext cx="6096000" cy="3429000"/>
          </a:xfrm>
          <a:ln/>
        </p:spPr>
      </p:sp>
      <p:sp>
        <p:nvSpPr>
          <p:cNvPr id="176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环境映射的封闭空间可以是球体，更经常使用立方体或圆柱体形状的封闭空间。</a:t>
            </a:r>
          </a:p>
          <a:p>
            <a:pPr eaLnBrk="1" hangingPunct="1"/>
            <a:endParaRPr lang="zh-CN" altLang="en-US" smtClean="0">
              <a:ea typeface="宋体"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522C9156-F7BC-40AB-9DC3-70E2236B8BB3}" type="slidenum">
              <a:rPr lang="zh-CN" altLang="en-US" smtClean="0">
                <a:latin typeface="Arial" charset="0"/>
              </a:rPr>
              <a:pPr eaLnBrk="1" hangingPunct="1"/>
              <a:t>59</a:t>
            </a:fld>
            <a:endParaRPr lang="en-US" altLang="zh-CN" smtClean="0">
              <a:latin typeface="Arial" charset="0"/>
            </a:endParaRPr>
          </a:p>
        </p:txBody>
      </p:sp>
      <p:sp>
        <p:nvSpPr>
          <p:cNvPr id="177155" name="Rectangle 2"/>
          <p:cNvSpPr>
            <a:spLocks noGrp="1" noRot="1" noChangeAspect="1" noChangeArrowheads="1" noTextEdit="1"/>
          </p:cNvSpPr>
          <p:nvPr>
            <p:ph type="sldImg"/>
          </p:nvPr>
        </p:nvSpPr>
        <p:spPr>
          <a:xfrm>
            <a:off x="381000" y="685800"/>
            <a:ext cx="6096000" cy="3429000"/>
          </a:xfrm>
          <a:ln/>
        </p:spPr>
      </p:sp>
      <p:sp>
        <p:nvSpPr>
          <p:cNvPr id="177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b="1" smtClean="0">
                <a:ea typeface="宋体" charset="-122"/>
              </a:rPr>
              <a:t> 环境映射</a:t>
            </a:r>
            <a:r>
              <a:rPr lang="zh-CN" altLang="en-US" smtClean="0">
                <a:ea typeface="宋体" charset="-122"/>
              </a:rPr>
              <a:t>	</a:t>
            </a:r>
          </a:p>
          <a:p>
            <a:pPr eaLnBrk="1" hangingPunct="1"/>
            <a:r>
              <a:rPr lang="zh-CN" altLang="en-US" smtClean="0">
                <a:ea typeface="宋体" charset="-122"/>
              </a:rPr>
              <a:t>   在电影数码设计过程中，在制作一些宏大场景的时候，需要采用环境映射的办法，把天空、海面、数目等景色都采用摄影的方法获取到，然后将动态的信息与该场景进行有机的叠加。采用环境映射技术可以制作出真实感极强、场面恢弘的场景。如果大家有用过“极品飞车”的游戏，会感觉不同风格赛道周围和天空的景色让人感觉非常真实，这就是因为制作方在制作的时候也使用的是“环境映射”技术。 </a:t>
            </a:r>
          </a:p>
          <a:p>
            <a:pPr eaLnBrk="1" hangingPunct="1"/>
            <a:r>
              <a:rPr lang="zh-CN" altLang="en-US" b="1" smtClean="0">
                <a:ea typeface="宋体" charset="-122"/>
              </a:rPr>
              <a:t>高动态范围图</a:t>
            </a:r>
            <a:r>
              <a:rPr lang="en-US" altLang="zh-CN" b="1" smtClean="0">
                <a:ea typeface="宋体" charset="-122"/>
              </a:rPr>
              <a:t>High Dynamic Range Images </a:t>
            </a:r>
          </a:p>
          <a:p>
            <a:pPr eaLnBrk="1" hangingPunct="1"/>
            <a:r>
              <a:rPr lang="zh-CN" altLang="en-US" smtClean="0">
                <a:ea typeface="宋体" charset="-122"/>
              </a:rPr>
              <a:t>	精度意味着更高的细节等级。如果这个情形出现在彩色图像上，那么精度就意味着有足够的色彩用了描述图片里的每一部分。因此，精度将直接关系到图片的质量。随着图像复杂程度的不断提升，用位来表示颜色显得越来越不妥当。更复杂的图像导致现有的精度等级不足以处理足够的位数，也因此在这样的计算过程中经常出现尾数舍位的“错误”（舍位误差）。</a:t>
            </a:r>
          </a:p>
          <a:p>
            <a:pPr eaLnBrk="1" hangingPunct="1"/>
            <a:r>
              <a:rPr lang="zh-CN" altLang="en-US" smtClean="0">
                <a:ea typeface="宋体" charset="-122"/>
              </a:rPr>
              <a:t>    溢出和下溢是两种常见的精度误差情形。其出现的原因就是因为精度导致的运算位数并不足够，我们来看下面这个情况。现在我们有个</a:t>
            </a:r>
            <a:r>
              <a:rPr lang="en-US" altLang="zh-CN" smtClean="0">
                <a:ea typeface="宋体" charset="-122"/>
              </a:rPr>
              <a:t>8</a:t>
            </a:r>
            <a:r>
              <a:rPr lang="zh-CN" altLang="en-US" smtClean="0">
                <a:ea typeface="宋体" charset="-122"/>
              </a:rPr>
              <a:t>位的数（其能表现的值为</a:t>
            </a:r>
            <a:r>
              <a:rPr lang="en-US" altLang="zh-CN" smtClean="0">
                <a:ea typeface="宋体" charset="-122"/>
              </a:rPr>
              <a:t>0-255</a:t>
            </a:r>
            <a:r>
              <a:rPr lang="zh-CN" altLang="en-US" smtClean="0">
                <a:ea typeface="宋体" charset="-122"/>
              </a:rPr>
              <a:t>），假设其值为</a:t>
            </a:r>
            <a:r>
              <a:rPr lang="en-US" altLang="zh-CN" smtClean="0">
                <a:ea typeface="宋体" charset="-122"/>
              </a:rPr>
              <a:t>130</a:t>
            </a:r>
            <a:r>
              <a:rPr lang="zh-CN" altLang="en-US" smtClean="0">
                <a:ea typeface="宋体" charset="-122"/>
              </a:rPr>
              <a:t>，并且要和另一个值同样为</a:t>
            </a:r>
            <a:r>
              <a:rPr lang="en-US" altLang="zh-CN" smtClean="0">
                <a:ea typeface="宋体" charset="-122"/>
              </a:rPr>
              <a:t>130</a:t>
            </a:r>
            <a:r>
              <a:rPr lang="zh-CN" altLang="en-US" smtClean="0">
                <a:ea typeface="宋体" charset="-122"/>
              </a:rPr>
              <a:t>的数相加，那么所得到的值为</a:t>
            </a:r>
            <a:r>
              <a:rPr lang="en-US" altLang="zh-CN" smtClean="0">
                <a:ea typeface="宋体" charset="-122"/>
              </a:rPr>
              <a:t>260</a:t>
            </a:r>
            <a:r>
              <a:rPr lang="zh-CN" altLang="en-US" smtClean="0">
                <a:ea typeface="宋体" charset="-122"/>
              </a:rPr>
              <a:t>。但这时候，由于原来的数所在的内存空间其精度为</a:t>
            </a:r>
            <a:r>
              <a:rPr lang="en-US" altLang="zh-CN" smtClean="0">
                <a:ea typeface="宋体" charset="-122"/>
              </a:rPr>
              <a:t>8</a:t>
            </a:r>
            <a:r>
              <a:rPr lang="zh-CN" altLang="en-US" smtClean="0">
                <a:ea typeface="宋体" charset="-122"/>
              </a:rPr>
              <a:t>位，因此我们值得近似的得到一个“错误”的值，长久以来，这一现象非常普遍，但如果这一情形出现在表示图像的颜色上，那么稍微的偏差即将影响最后像素的颜色取值，而连带的图像就不能呈现出非常高的精度。</a:t>
            </a:r>
          </a:p>
          <a:p>
            <a:pPr eaLnBrk="1" hangingPunct="1"/>
            <a:r>
              <a:rPr lang="zh-CN" altLang="en-US" smtClean="0">
                <a:ea typeface="宋体" charset="-122"/>
              </a:rPr>
              <a:t>    高动态范围技术的主要目的就是通过更高的精度来表示细节，这样就能够让计算机表示的动态范围不再仅仅局限于</a:t>
            </a:r>
            <a:r>
              <a:rPr lang="en-US" altLang="zh-CN" smtClean="0">
                <a:ea typeface="宋体" charset="-122"/>
              </a:rPr>
              <a:t>255</a:t>
            </a:r>
            <a:r>
              <a:rPr lang="zh-CN" altLang="en-US" smtClean="0">
                <a:ea typeface="宋体" charset="-122"/>
              </a:rPr>
              <a:t>级，更高的数字精度将彻底避免以上各种溢出和下溢的情形出现。而产生的图象也更加接近人眼能够分辨的范围。</a:t>
            </a:r>
          </a:p>
          <a:p>
            <a:pPr eaLnBrk="1" hangingPunct="1"/>
            <a:r>
              <a:rPr lang="zh-CN" altLang="en-US" smtClean="0">
                <a:ea typeface="宋体" charset="-122"/>
              </a:rPr>
              <a:t/>
            </a:r>
            <a:br>
              <a:rPr lang="zh-CN" altLang="en-US" smtClean="0">
                <a:ea typeface="宋体" charset="-122"/>
              </a:rPr>
            </a:br>
            <a:endParaRPr lang="zh-CN" altLang="en-US" smtClean="0">
              <a:ea typeface="宋体"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7837B310-D045-4A19-AF98-AF80B8ED3524}" type="slidenum">
              <a:rPr lang="zh-CN" altLang="en-US" smtClean="0">
                <a:latin typeface="Arial" charset="0"/>
              </a:rPr>
              <a:pPr eaLnBrk="1" hangingPunct="1"/>
              <a:t>60</a:t>
            </a:fld>
            <a:endParaRPr lang="en-US" altLang="zh-CN" smtClean="0">
              <a:latin typeface="Arial" charset="0"/>
            </a:endParaRPr>
          </a:p>
        </p:txBody>
      </p:sp>
      <p:sp>
        <p:nvSpPr>
          <p:cNvPr id="178179" name="Rectangle 2"/>
          <p:cNvSpPr>
            <a:spLocks noGrp="1" noRot="1" noChangeAspect="1" noChangeArrowheads="1" noTextEdit="1"/>
          </p:cNvSpPr>
          <p:nvPr>
            <p:ph type="sldImg"/>
          </p:nvPr>
        </p:nvSpPr>
        <p:spPr>
          <a:ln/>
        </p:spPr>
      </p:sp>
      <p:sp>
        <p:nvSpPr>
          <p:cNvPr id="178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    在电影制作中会有一些难以营造的场面，比如影片</a:t>
            </a:r>
            <a:r>
              <a:rPr lang="en-US" altLang="zh-CN" smtClean="0">
                <a:ea typeface="宋体" charset="-122"/>
              </a:rPr>
              <a:t>《</a:t>
            </a:r>
            <a:r>
              <a:rPr lang="zh-CN" altLang="en-US" smtClean="0">
                <a:ea typeface="宋体" charset="-122"/>
              </a:rPr>
              <a:t>特洛伊</a:t>
            </a:r>
            <a:r>
              <a:rPr lang="en-US" altLang="zh-CN" smtClean="0">
                <a:ea typeface="宋体" charset="-122"/>
              </a:rPr>
              <a:t>》</a:t>
            </a:r>
            <a:r>
              <a:rPr lang="zh-CN" altLang="en-US" smtClean="0">
                <a:ea typeface="宋体" charset="-122"/>
              </a:rPr>
              <a:t>中有个场景是在墨西哥、马耳它的海滩和外部公海拍摄的，海面上有许多战舰向岛的方向驶来，岛上有很多人、马匹和建筑物。</a:t>
            </a:r>
          </a:p>
          <a:p>
            <a:pPr eaLnBrk="1" hangingPunct="1"/>
            <a:r>
              <a:rPr lang="zh-CN" altLang="en-US" smtClean="0">
                <a:ea typeface="宋体" charset="-122"/>
              </a:rPr>
              <a:t>    问题在于对于每一个</a:t>
            </a:r>
            <a:r>
              <a:rPr lang="en-US" altLang="zh-CN" smtClean="0">
                <a:ea typeface="宋体" charset="-122"/>
              </a:rPr>
              <a:t>hdr</a:t>
            </a:r>
            <a:r>
              <a:rPr lang="zh-CN" altLang="en-US" smtClean="0">
                <a:ea typeface="宋体" charset="-122"/>
              </a:rPr>
              <a:t>图像，需要在不同位置拍摄一系列的照片，并需要叠加在一起。这种方法不仅在拍摄时非常复杂，并且得到的图片有诸多缺陷：</a:t>
            </a:r>
            <a:r>
              <a:rPr lang="en-US" altLang="zh-CN" smtClean="0">
                <a:ea typeface="宋体" charset="-122"/>
              </a:rPr>
              <a:t>1</a:t>
            </a:r>
            <a:r>
              <a:rPr lang="zh-CN" altLang="en-US" smtClean="0">
                <a:ea typeface="宋体" charset="-122"/>
              </a:rPr>
              <a:t>、由于是通过反射原理，最终在图像中会有一个铬球，</a:t>
            </a:r>
            <a:r>
              <a:rPr lang="en-US" altLang="zh-CN" smtClean="0">
                <a:ea typeface="宋体" charset="-122"/>
              </a:rPr>
              <a:t>2</a:t>
            </a:r>
            <a:r>
              <a:rPr lang="zh-CN" altLang="en-US" smtClean="0">
                <a:ea typeface="宋体" charset="-122"/>
              </a:rPr>
              <a:t>、拍摄的得到的场景并不完整，需要几张各个角度的图片叠加，才能得到一个完整的场景图片，因此每一张都需要做很多处理。</a:t>
            </a:r>
          </a:p>
          <a:p>
            <a:pPr eaLnBrk="1" hangingPunct="1"/>
            <a:r>
              <a:rPr lang="zh-CN" altLang="en-US" smtClean="0">
                <a:ea typeface="宋体" charset="-122"/>
              </a:rPr>
              <a:t>    在</a:t>
            </a:r>
            <a:r>
              <a:rPr lang="en-US" altLang="zh-CN" smtClean="0">
                <a:ea typeface="宋体" charset="-122"/>
              </a:rPr>
              <a:t>《</a:t>
            </a:r>
            <a:r>
              <a:rPr lang="zh-CN" altLang="en-US" smtClean="0">
                <a:ea typeface="宋体" charset="-122"/>
              </a:rPr>
              <a:t>特洛伊</a:t>
            </a:r>
            <a:r>
              <a:rPr lang="en-US" altLang="zh-CN" smtClean="0">
                <a:ea typeface="宋体" charset="-122"/>
              </a:rPr>
              <a:t>》</a:t>
            </a:r>
            <a:r>
              <a:rPr lang="zh-CN" altLang="en-US" smtClean="0">
                <a:ea typeface="宋体" charset="-122"/>
              </a:rPr>
              <a:t>的场景特效制作中，制作人员经过研究后发现了一个更好的方法，使用上海杰图软件公司开发的造景师软件能很方便的得到环境图和</a:t>
            </a:r>
            <a:r>
              <a:rPr lang="en-US" altLang="zh-CN" smtClean="0">
                <a:ea typeface="宋体" charset="-122"/>
              </a:rPr>
              <a:t>HDR</a:t>
            </a:r>
            <a:r>
              <a:rPr lang="zh-CN" altLang="en-US" smtClean="0">
                <a:ea typeface="宋体" charset="-122"/>
              </a:rPr>
              <a:t>图片，拍摄使用造景师配套的</a:t>
            </a:r>
            <a:r>
              <a:rPr lang="en-US" altLang="zh-CN" smtClean="0">
                <a:ea typeface="宋体" charset="-122"/>
              </a:rPr>
              <a:t>Canon 1DS</a:t>
            </a:r>
            <a:r>
              <a:rPr lang="zh-CN" altLang="en-US" smtClean="0">
                <a:ea typeface="宋体" charset="-122"/>
              </a:rPr>
              <a:t>数码单反相机外加一个</a:t>
            </a:r>
            <a:r>
              <a:rPr lang="en-US" altLang="zh-CN" smtClean="0">
                <a:ea typeface="宋体" charset="-122"/>
              </a:rPr>
              <a:t>Sigma 8mm</a:t>
            </a:r>
            <a:r>
              <a:rPr lang="zh-CN" altLang="en-US" smtClean="0">
                <a:ea typeface="宋体" charset="-122"/>
              </a:rPr>
              <a:t>鱼眼镜头，就可以拍摄出几乎没有人工痕迹的完整图像。 </a:t>
            </a:r>
          </a:p>
          <a:p>
            <a:pPr eaLnBrk="1" hangingPunct="1"/>
            <a:r>
              <a:rPr lang="en-US" altLang="zh-CN" smtClean="0">
                <a:ea typeface="宋体" charset="-122"/>
              </a:rPr>
              <a:t>    Canon</a:t>
            </a:r>
            <a:r>
              <a:rPr lang="zh-CN" altLang="en-US" smtClean="0">
                <a:ea typeface="宋体" charset="-122"/>
              </a:rPr>
              <a:t>相机还可以手工编程，让其只需按一次快门，就可以自动在不同的光圈下拍摄出</a:t>
            </a:r>
            <a:r>
              <a:rPr lang="en-US" altLang="zh-CN" smtClean="0">
                <a:ea typeface="宋体" charset="-122"/>
              </a:rPr>
              <a:t>5</a:t>
            </a:r>
            <a:r>
              <a:rPr lang="zh-CN" altLang="en-US" smtClean="0">
                <a:ea typeface="宋体" charset="-122"/>
              </a:rPr>
              <a:t>幅图像（可以用于合成</a:t>
            </a:r>
            <a:r>
              <a:rPr lang="en-US" altLang="zh-CN" smtClean="0">
                <a:ea typeface="宋体" charset="-122"/>
              </a:rPr>
              <a:t>hdr</a:t>
            </a:r>
            <a:r>
              <a:rPr lang="zh-CN" altLang="en-US" smtClean="0">
                <a:ea typeface="宋体" charset="-122"/>
              </a:rPr>
              <a:t>图像）。再将硬件接在通过一个全景云台架在三角架上，这样可以通过左右旋转拍摄出左右半球的图像。</a:t>
            </a:r>
            <a:br>
              <a:rPr lang="zh-CN" altLang="en-US" smtClean="0">
                <a:ea typeface="宋体" charset="-122"/>
              </a:rPr>
            </a:br>
            <a:endParaRPr lang="zh-CN" altLang="en-US" smtClean="0">
              <a:ea typeface="宋体" charset="-122"/>
            </a:endParaRPr>
          </a:p>
          <a:p>
            <a:pPr eaLnBrk="1" hangingPunct="1"/>
            <a:r>
              <a:rPr lang="zh-CN" altLang="en-US" smtClean="0">
                <a:ea typeface="宋体" charset="-122"/>
              </a:rPr>
              <a:t>    然后就是将所有</a:t>
            </a:r>
            <a:r>
              <a:rPr lang="en-US" altLang="zh-CN" smtClean="0">
                <a:ea typeface="宋体" charset="-122"/>
              </a:rPr>
              <a:t>HDR</a:t>
            </a:r>
            <a:r>
              <a:rPr lang="zh-CN" altLang="en-US" smtClean="0">
                <a:ea typeface="宋体" charset="-122"/>
              </a:rPr>
              <a:t>图像（环境图）组合成背景幕布。如果有必要的话，可以在此基础上加入基于图像的光照效果和标准的计算机图形光照效果，在</a:t>
            </a:r>
            <a:r>
              <a:rPr lang="en-US" altLang="zh-CN" smtClean="0">
                <a:ea typeface="宋体" charset="-122"/>
              </a:rPr>
              <a:t>3DMax</a:t>
            </a:r>
            <a:r>
              <a:rPr lang="zh-CN" altLang="en-US" smtClean="0">
                <a:ea typeface="宋体" charset="-122"/>
              </a:rPr>
              <a:t>、</a:t>
            </a:r>
            <a:r>
              <a:rPr lang="en-US" altLang="zh-CN" smtClean="0">
                <a:ea typeface="宋体" charset="-122"/>
              </a:rPr>
              <a:t>Maya</a:t>
            </a:r>
            <a:r>
              <a:rPr lang="zh-CN" altLang="en-US" smtClean="0">
                <a:ea typeface="宋体" charset="-122"/>
              </a:rPr>
              <a:t>、</a:t>
            </a:r>
            <a:r>
              <a:rPr lang="en-US" altLang="zh-CN" smtClean="0">
                <a:ea typeface="宋体" charset="-122"/>
              </a:rPr>
              <a:t>Cinema4D</a:t>
            </a:r>
            <a:r>
              <a:rPr lang="zh-CN" altLang="en-US" smtClean="0">
                <a:ea typeface="宋体" charset="-122"/>
              </a:rPr>
              <a:t>中根据需要导入</a:t>
            </a:r>
            <a:r>
              <a:rPr lang="en-US" altLang="zh-CN" smtClean="0">
                <a:ea typeface="宋体" charset="-122"/>
              </a:rPr>
              <a:t>1:6</a:t>
            </a:r>
            <a:r>
              <a:rPr lang="zh-CN" altLang="en-US" smtClean="0">
                <a:ea typeface="宋体" charset="-122"/>
              </a:rPr>
              <a:t>的立方体背景图或者是</a:t>
            </a:r>
            <a:r>
              <a:rPr lang="en-US" altLang="zh-CN" smtClean="0">
                <a:ea typeface="宋体" charset="-122"/>
              </a:rPr>
              <a:t>1:2</a:t>
            </a:r>
            <a:r>
              <a:rPr lang="zh-CN" altLang="en-US" smtClean="0">
                <a:ea typeface="宋体" charset="-122"/>
              </a:rPr>
              <a:t>的球形全景图作为环境背景图并在背景中加入动态的元素 </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53CF712E-7151-458E-B0A4-8E65338AD9CB}" type="slidenum">
              <a:rPr lang="zh-CN" altLang="en-US" smtClean="0">
                <a:latin typeface="Arial" charset="0"/>
              </a:rPr>
              <a:pPr eaLnBrk="1" hangingPunct="1"/>
              <a:t>62</a:t>
            </a:fld>
            <a:endParaRPr lang="en-US" altLang="zh-CN" smtClean="0">
              <a:latin typeface="Arial" charset="0"/>
            </a:endParaRPr>
          </a:p>
        </p:txBody>
      </p:sp>
      <p:sp>
        <p:nvSpPr>
          <p:cNvPr id="179203" name="Rectangle 2"/>
          <p:cNvSpPr>
            <a:spLocks noGrp="1" noRot="1" noChangeAspect="1" noChangeArrowheads="1" noTextEdit="1"/>
          </p:cNvSpPr>
          <p:nvPr>
            <p:ph type="sldImg"/>
          </p:nvPr>
        </p:nvSpPr>
        <p:spPr>
          <a:xfrm>
            <a:off x="381000" y="685800"/>
            <a:ext cx="6096000" cy="3429000"/>
          </a:xfrm>
          <a:ln/>
        </p:spPr>
      </p:sp>
      <p:sp>
        <p:nvSpPr>
          <p:cNvPr id="179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D58DC01D-A188-4AA1-A015-1808CAF29769}" type="slidenum">
              <a:rPr lang="zh-CN" altLang="en-US" smtClean="0">
                <a:latin typeface="Times New Roman" pitchFamily="18" charset="0"/>
              </a:rPr>
              <a:pPr eaLnBrk="1" hangingPunct="1"/>
              <a:t>13</a:t>
            </a:fld>
            <a:endParaRPr lang="en-US" altLang="zh-CN" smtClean="0">
              <a:latin typeface="Times New Roman" pitchFamily="18" charset="0"/>
            </a:endParaRPr>
          </a:p>
        </p:txBody>
      </p:sp>
      <p:sp>
        <p:nvSpPr>
          <p:cNvPr id="37891" name="Rectangle 2"/>
          <p:cNvSpPr>
            <a:spLocks noGrp="1" noRot="1" noChangeAspect="1" noChangeArrowheads="1" noTextEdit="1"/>
          </p:cNvSpPr>
          <p:nvPr>
            <p:ph type="sldImg"/>
          </p:nvPr>
        </p:nvSpPr>
        <p:spPr>
          <a:xfrm>
            <a:off x="381000" y="685800"/>
            <a:ext cx="6096000" cy="3429000"/>
          </a:xfrm>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b="1" smtClean="0">
              <a:ea typeface="宋体" charset="-122"/>
            </a:endParaRPr>
          </a:p>
          <a:p>
            <a:pPr eaLnBrk="1" hangingPunct="1"/>
            <a:endParaRPr lang="zh-CN" altLang="en-US" smtClean="0">
              <a:ea typeface="宋体" charset="-12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DE73992E-9B85-4115-B053-D2E3434410F1}" type="slidenum">
              <a:rPr lang="zh-CN" altLang="en-US" smtClean="0">
                <a:latin typeface="Arial" charset="0"/>
              </a:rPr>
              <a:pPr eaLnBrk="1" hangingPunct="1"/>
              <a:t>63</a:t>
            </a:fld>
            <a:endParaRPr lang="en-US" altLang="zh-CN" smtClean="0">
              <a:latin typeface="Arial" charset="0"/>
            </a:endParaRPr>
          </a:p>
        </p:txBody>
      </p:sp>
      <p:sp>
        <p:nvSpPr>
          <p:cNvPr id="180227" name="Rectangle 2"/>
          <p:cNvSpPr>
            <a:spLocks noGrp="1" noRot="1" noChangeAspect="1" noChangeArrowheads="1" noTextEdit="1"/>
          </p:cNvSpPr>
          <p:nvPr>
            <p:ph type="sldImg"/>
          </p:nvPr>
        </p:nvSpPr>
        <p:spPr>
          <a:xfrm>
            <a:off x="381000" y="685800"/>
            <a:ext cx="6096000" cy="3429000"/>
          </a:xfrm>
          <a:ln/>
        </p:spPr>
      </p:sp>
      <p:sp>
        <p:nvSpPr>
          <p:cNvPr id="180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ea typeface="宋体" charset="-122"/>
              </a:rPr>
              <a:t>P</a:t>
            </a:r>
            <a:r>
              <a:rPr lang="en-US" altLang="zh-CN" baseline="-25000" smtClean="0">
                <a:ea typeface="宋体" charset="-122"/>
              </a:rPr>
              <a:t>u</a:t>
            </a:r>
            <a:r>
              <a:rPr lang="zh-CN" altLang="en-US" smtClean="0">
                <a:ea typeface="宋体" charset="-122"/>
              </a:rPr>
              <a:t>、</a:t>
            </a:r>
            <a:r>
              <a:rPr lang="en-US" altLang="zh-CN" smtClean="0">
                <a:ea typeface="宋体" charset="-122"/>
              </a:rPr>
              <a:t>P</a:t>
            </a:r>
            <a:r>
              <a:rPr lang="en-US" altLang="zh-CN" baseline="-25000" smtClean="0">
                <a:ea typeface="宋体" charset="-122"/>
              </a:rPr>
              <a:t>v</a:t>
            </a:r>
            <a:r>
              <a:rPr lang="zh-CN" altLang="en-US" smtClean="0">
                <a:ea typeface="宋体" charset="-122"/>
              </a:rPr>
              <a:t>分别为</a:t>
            </a:r>
            <a:r>
              <a:rPr lang="en-US" altLang="zh-CN" smtClean="0">
                <a:ea typeface="宋体" charset="-122"/>
              </a:rPr>
              <a:t>P(</a:t>
            </a:r>
            <a:r>
              <a:rPr lang="en-US" altLang="zh-CN" i="1" smtClean="0">
                <a:ea typeface="宋体" charset="-122"/>
              </a:rPr>
              <a:t>u</a:t>
            </a:r>
            <a:r>
              <a:rPr lang="en-US" altLang="zh-CN" smtClean="0">
                <a:ea typeface="宋体" charset="-122"/>
              </a:rPr>
              <a:t>,</a:t>
            </a:r>
            <a:r>
              <a:rPr lang="en-US" altLang="zh-CN" i="1" smtClean="0">
                <a:ea typeface="宋体" charset="-122"/>
              </a:rPr>
              <a:t>v</a:t>
            </a:r>
            <a:r>
              <a:rPr lang="en-US" altLang="zh-CN" smtClean="0">
                <a:ea typeface="宋体" charset="-122"/>
              </a:rPr>
              <a:t>)</a:t>
            </a:r>
            <a:r>
              <a:rPr lang="zh-CN" altLang="en-US" smtClean="0">
                <a:ea typeface="宋体" charset="-122"/>
              </a:rPr>
              <a:t>处的</a:t>
            </a:r>
            <a:r>
              <a:rPr lang="en-US" altLang="zh-CN" i="1" smtClean="0">
                <a:ea typeface="宋体" charset="-122"/>
              </a:rPr>
              <a:t>u</a:t>
            </a:r>
            <a:r>
              <a:rPr lang="zh-CN" altLang="en-US" smtClean="0">
                <a:ea typeface="宋体" charset="-122"/>
              </a:rPr>
              <a:t>向切矢和</a:t>
            </a:r>
            <a:r>
              <a:rPr lang="en-US" altLang="zh-CN" i="1" smtClean="0">
                <a:ea typeface="宋体" charset="-122"/>
              </a:rPr>
              <a:t>v</a:t>
            </a:r>
            <a:r>
              <a:rPr lang="zh-CN" altLang="en-US" smtClean="0">
                <a:ea typeface="宋体" charset="-122"/>
              </a:rPr>
              <a:t>向切矢</a:t>
            </a:r>
          </a:p>
          <a:p>
            <a:pPr eaLnBrk="1" hangingPunct="1"/>
            <a:r>
              <a:rPr lang="zh-CN" altLang="en-US" smtClean="0">
                <a:ea typeface="宋体" charset="-122"/>
              </a:rPr>
              <a:t>因为扰动函数的值</a:t>
            </a:r>
            <a:r>
              <a:rPr lang="en-US" altLang="zh-CN" smtClean="0">
                <a:ea typeface="宋体" charset="-122"/>
              </a:rPr>
              <a:t>b</a:t>
            </a:r>
            <a:r>
              <a:rPr lang="zh-CN" altLang="en-US" smtClean="0">
                <a:ea typeface="宋体" charset="-122"/>
              </a:rPr>
              <a:t>很小，所以</a:t>
            </a:r>
            <a:r>
              <a:rPr lang="en-US" altLang="zh-CN" smtClean="0">
                <a:ea typeface="宋体" charset="-122"/>
              </a:rPr>
              <a:t>b</a:t>
            </a:r>
            <a:r>
              <a:rPr lang="en-US" altLang="zh-CN" b="1" smtClean="0">
                <a:ea typeface="宋体" charset="-122"/>
              </a:rPr>
              <a:t>n</a:t>
            </a:r>
            <a:r>
              <a:rPr lang="en-US" altLang="zh-CN" baseline="-25000" smtClean="0">
                <a:ea typeface="宋体" charset="-122"/>
              </a:rPr>
              <a:t>u</a:t>
            </a:r>
            <a:r>
              <a:rPr lang="zh-CN" altLang="en-US" smtClean="0">
                <a:ea typeface="宋体" charset="-122"/>
              </a:rPr>
              <a:t>项可忽略不计</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4F38B191-31F5-4A15-BF82-FD2259B2494B}" type="slidenum">
              <a:rPr lang="zh-CN" altLang="en-US" smtClean="0">
                <a:latin typeface="Arial" charset="0"/>
              </a:rPr>
              <a:pPr eaLnBrk="1" hangingPunct="1"/>
              <a:t>64</a:t>
            </a:fld>
            <a:endParaRPr lang="en-US" altLang="zh-CN" smtClean="0">
              <a:latin typeface="Arial" charset="0"/>
            </a:endParaRPr>
          </a:p>
        </p:txBody>
      </p:sp>
      <p:sp>
        <p:nvSpPr>
          <p:cNvPr id="181251" name="Rectangle 2"/>
          <p:cNvSpPr>
            <a:spLocks noGrp="1" noRot="1" noChangeAspect="1" noChangeArrowheads="1" noTextEdit="1"/>
          </p:cNvSpPr>
          <p:nvPr>
            <p:ph type="sldImg"/>
          </p:nvPr>
        </p:nvSpPr>
        <p:spPr>
          <a:xfrm>
            <a:off x="381000" y="685800"/>
            <a:ext cx="6096000" cy="3429000"/>
          </a:xfrm>
          <a:ln/>
        </p:spPr>
      </p:sp>
      <p:sp>
        <p:nvSpPr>
          <p:cNvPr id="181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ea typeface="宋体" charset="-122"/>
              </a:rPr>
              <a:t>P</a:t>
            </a:r>
            <a:r>
              <a:rPr lang="en-US" altLang="zh-CN" baseline="-25000" smtClean="0">
                <a:ea typeface="宋体" charset="-122"/>
              </a:rPr>
              <a:t>u</a:t>
            </a:r>
            <a:r>
              <a:rPr lang="zh-CN" altLang="en-US" smtClean="0">
                <a:ea typeface="宋体" charset="-122"/>
              </a:rPr>
              <a:t>、</a:t>
            </a:r>
            <a:r>
              <a:rPr lang="en-US" altLang="zh-CN" smtClean="0">
                <a:ea typeface="宋体" charset="-122"/>
              </a:rPr>
              <a:t>P</a:t>
            </a:r>
            <a:r>
              <a:rPr lang="en-US" altLang="zh-CN" baseline="-25000" smtClean="0">
                <a:ea typeface="宋体" charset="-122"/>
              </a:rPr>
              <a:t>v</a:t>
            </a:r>
            <a:r>
              <a:rPr lang="zh-CN" altLang="en-US" smtClean="0">
                <a:ea typeface="宋体" charset="-122"/>
              </a:rPr>
              <a:t>分别为</a:t>
            </a:r>
            <a:r>
              <a:rPr lang="en-US" altLang="zh-CN" smtClean="0">
                <a:ea typeface="宋体" charset="-122"/>
              </a:rPr>
              <a:t>P(</a:t>
            </a:r>
            <a:r>
              <a:rPr lang="en-US" altLang="zh-CN" i="1" smtClean="0">
                <a:ea typeface="宋体" charset="-122"/>
              </a:rPr>
              <a:t>u</a:t>
            </a:r>
            <a:r>
              <a:rPr lang="en-US" altLang="zh-CN" smtClean="0">
                <a:ea typeface="宋体" charset="-122"/>
              </a:rPr>
              <a:t>,</a:t>
            </a:r>
            <a:r>
              <a:rPr lang="en-US" altLang="zh-CN" i="1" smtClean="0">
                <a:ea typeface="宋体" charset="-122"/>
              </a:rPr>
              <a:t>v</a:t>
            </a:r>
            <a:r>
              <a:rPr lang="en-US" altLang="zh-CN" smtClean="0">
                <a:ea typeface="宋体" charset="-122"/>
              </a:rPr>
              <a:t>)</a:t>
            </a:r>
            <a:r>
              <a:rPr lang="zh-CN" altLang="en-US" smtClean="0">
                <a:ea typeface="宋体" charset="-122"/>
              </a:rPr>
              <a:t>处的</a:t>
            </a:r>
            <a:r>
              <a:rPr lang="en-US" altLang="zh-CN" i="1" smtClean="0">
                <a:ea typeface="宋体" charset="-122"/>
              </a:rPr>
              <a:t>u</a:t>
            </a:r>
            <a:r>
              <a:rPr lang="zh-CN" altLang="en-US" smtClean="0">
                <a:ea typeface="宋体" charset="-122"/>
              </a:rPr>
              <a:t>向切矢和</a:t>
            </a:r>
            <a:r>
              <a:rPr lang="en-US" altLang="zh-CN" i="1" smtClean="0">
                <a:ea typeface="宋体" charset="-122"/>
              </a:rPr>
              <a:t>v</a:t>
            </a:r>
            <a:r>
              <a:rPr lang="zh-CN" altLang="en-US" smtClean="0">
                <a:ea typeface="宋体" charset="-122"/>
              </a:rPr>
              <a:t>向切矢</a:t>
            </a:r>
          </a:p>
          <a:p>
            <a:pPr eaLnBrk="1" hangingPunct="1"/>
            <a:r>
              <a:rPr lang="zh-CN" altLang="en-US" smtClean="0">
                <a:ea typeface="宋体" charset="-122"/>
              </a:rPr>
              <a:t>因为扰动函数的值</a:t>
            </a:r>
            <a:r>
              <a:rPr lang="en-US" altLang="zh-CN" smtClean="0">
                <a:ea typeface="宋体" charset="-122"/>
              </a:rPr>
              <a:t>b</a:t>
            </a:r>
            <a:r>
              <a:rPr lang="zh-CN" altLang="en-US" smtClean="0">
                <a:ea typeface="宋体" charset="-122"/>
              </a:rPr>
              <a:t>很小，所以</a:t>
            </a:r>
            <a:r>
              <a:rPr lang="en-US" altLang="zh-CN" smtClean="0">
                <a:ea typeface="宋体" charset="-122"/>
              </a:rPr>
              <a:t>b</a:t>
            </a:r>
            <a:r>
              <a:rPr lang="en-US" altLang="zh-CN" b="1" smtClean="0">
                <a:ea typeface="宋体" charset="-122"/>
              </a:rPr>
              <a:t>n</a:t>
            </a:r>
            <a:r>
              <a:rPr lang="en-US" altLang="zh-CN" baseline="-25000" smtClean="0">
                <a:ea typeface="宋体" charset="-122"/>
              </a:rPr>
              <a:t>u</a:t>
            </a:r>
            <a:r>
              <a:rPr lang="zh-CN" altLang="en-US" smtClean="0">
                <a:ea typeface="宋体" charset="-122"/>
              </a:rPr>
              <a:t>项可忽略不计</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45A2E951-209C-46B6-B1A7-8A1E0FF1FBD2}" type="slidenum">
              <a:rPr lang="zh-CN" altLang="en-US" smtClean="0">
                <a:latin typeface="Arial" charset="0"/>
              </a:rPr>
              <a:pPr eaLnBrk="1" hangingPunct="1"/>
              <a:t>65</a:t>
            </a:fld>
            <a:endParaRPr lang="en-US" altLang="zh-CN" smtClean="0">
              <a:latin typeface="Arial" charset="0"/>
            </a:endParaRPr>
          </a:p>
        </p:txBody>
      </p:sp>
      <p:sp>
        <p:nvSpPr>
          <p:cNvPr id="182275" name="Rectangle 2"/>
          <p:cNvSpPr>
            <a:spLocks noGrp="1" noRot="1" noChangeAspect="1" noChangeArrowheads="1" noTextEdit="1"/>
          </p:cNvSpPr>
          <p:nvPr>
            <p:ph type="sldImg"/>
          </p:nvPr>
        </p:nvSpPr>
        <p:spPr>
          <a:xfrm>
            <a:off x="381000" y="685800"/>
            <a:ext cx="6096000" cy="3429000"/>
          </a:xfrm>
          <a:ln/>
        </p:spPr>
      </p:sp>
      <p:sp>
        <p:nvSpPr>
          <p:cNvPr id="182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ea typeface="宋体" charset="-122"/>
              </a:rPr>
              <a:t>P</a:t>
            </a:r>
            <a:r>
              <a:rPr lang="en-US" altLang="zh-CN" baseline="-25000" smtClean="0">
                <a:ea typeface="宋体" charset="-122"/>
              </a:rPr>
              <a:t>u</a:t>
            </a:r>
            <a:r>
              <a:rPr lang="zh-CN" altLang="en-US" smtClean="0">
                <a:ea typeface="宋体" charset="-122"/>
              </a:rPr>
              <a:t>、</a:t>
            </a:r>
            <a:r>
              <a:rPr lang="en-US" altLang="zh-CN" smtClean="0">
                <a:ea typeface="宋体" charset="-122"/>
              </a:rPr>
              <a:t>P</a:t>
            </a:r>
            <a:r>
              <a:rPr lang="en-US" altLang="zh-CN" baseline="-25000" smtClean="0">
                <a:ea typeface="宋体" charset="-122"/>
              </a:rPr>
              <a:t>v</a:t>
            </a:r>
            <a:r>
              <a:rPr lang="zh-CN" altLang="en-US" smtClean="0">
                <a:ea typeface="宋体" charset="-122"/>
              </a:rPr>
              <a:t>分别为</a:t>
            </a:r>
            <a:r>
              <a:rPr lang="en-US" altLang="zh-CN" smtClean="0">
                <a:ea typeface="宋体" charset="-122"/>
              </a:rPr>
              <a:t>P(</a:t>
            </a:r>
            <a:r>
              <a:rPr lang="en-US" altLang="zh-CN" i="1" smtClean="0">
                <a:ea typeface="宋体" charset="-122"/>
              </a:rPr>
              <a:t>u</a:t>
            </a:r>
            <a:r>
              <a:rPr lang="en-US" altLang="zh-CN" smtClean="0">
                <a:ea typeface="宋体" charset="-122"/>
              </a:rPr>
              <a:t>,</a:t>
            </a:r>
            <a:r>
              <a:rPr lang="en-US" altLang="zh-CN" i="1" smtClean="0">
                <a:ea typeface="宋体" charset="-122"/>
              </a:rPr>
              <a:t>v</a:t>
            </a:r>
            <a:r>
              <a:rPr lang="en-US" altLang="zh-CN" smtClean="0">
                <a:ea typeface="宋体" charset="-122"/>
              </a:rPr>
              <a:t>)</a:t>
            </a:r>
            <a:r>
              <a:rPr lang="zh-CN" altLang="en-US" smtClean="0">
                <a:ea typeface="宋体" charset="-122"/>
              </a:rPr>
              <a:t>处的</a:t>
            </a:r>
            <a:r>
              <a:rPr lang="en-US" altLang="zh-CN" i="1" smtClean="0">
                <a:ea typeface="宋体" charset="-122"/>
              </a:rPr>
              <a:t>u</a:t>
            </a:r>
            <a:r>
              <a:rPr lang="zh-CN" altLang="en-US" smtClean="0">
                <a:ea typeface="宋体" charset="-122"/>
              </a:rPr>
              <a:t>向切矢和</a:t>
            </a:r>
            <a:r>
              <a:rPr lang="en-US" altLang="zh-CN" i="1" smtClean="0">
                <a:ea typeface="宋体" charset="-122"/>
              </a:rPr>
              <a:t>v</a:t>
            </a:r>
            <a:r>
              <a:rPr lang="zh-CN" altLang="en-US" smtClean="0">
                <a:ea typeface="宋体" charset="-122"/>
              </a:rPr>
              <a:t>向切矢</a:t>
            </a:r>
          </a:p>
          <a:p>
            <a:pPr eaLnBrk="1" hangingPunct="1"/>
            <a:r>
              <a:rPr lang="zh-CN" altLang="en-US" smtClean="0">
                <a:ea typeface="宋体" charset="-122"/>
              </a:rPr>
              <a:t>因为扰动函数的值</a:t>
            </a:r>
            <a:r>
              <a:rPr lang="en-US" altLang="zh-CN" smtClean="0">
                <a:ea typeface="宋体" charset="-122"/>
              </a:rPr>
              <a:t>b</a:t>
            </a:r>
            <a:r>
              <a:rPr lang="zh-CN" altLang="en-US" smtClean="0">
                <a:ea typeface="宋体" charset="-122"/>
              </a:rPr>
              <a:t>很小，所以</a:t>
            </a:r>
            <a:r>
              <a:rPr lang="en-US" altLang="zh-CN" smtClean="0">
                <a:ea typeface="宋体" charset="-122"/>
              </a:rPr>
              <a:t>b</a:t>
            </a:r>
            <a:r>
              <a:rPr lang="en-US" altLang="zh-CN" b="1" smtClean="0">
                <a:ea typeface="宋体" charset="-122"/>
              </a:rPr>
              <a:t>n</a:t>
            </a:r>
            <a:r>
              <a:rPr lang="en-US" altLang="zh-CN" baseline="-25000" smtClean="0">
                <a:ea typeface="宋体" charset="-122"/>
              </a:rPr>
              <a:t>u</a:t>
            </a:r>
            <a:r>
              <a:rPr lang="zh-CN" altLang="en-US" smtClean="0">
                <a:ea typeface="宋体" charset="-122"/>
              </a:rPr>
              <a:t>项可忽略不计</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DDAF8615-84AD-4704-82FE-8E337AB10F98}" type="slidenum">
              <a:rPr lang="zh-CN" altLang="en-US" smtClean="0">
                <a:latin typeface="Arial" charset="0"/>
              </a:rPr>
              <a:pPr eaLnBrk="1" hangingPunct="1"/>
              <a:t>66</a:t>
            </a:fld>
            <a:endParaRPr lang="en-US" altLang="zh-CN" smtClean="0">
              <a:latin typeface="Arial" charset="0"/>
            </a:endParaRPr>
          </a:p>
        </p:txBody>
      </p:sp>
      <p:sp>
        <p:nvSpPr>
          <p:cNvPr id="183299" name="Rectangle 2"/>
          <p:cNvSpPr>
            <a:spLocks noGrp="1" noRot="1" noChangeAspect="1" noChangeArrowheads="1" noTextEdit="1"/>
          </p:cNvSpPr>
          <p:nvPr>
            <p:ph type="sldImg"/>
          </p:nvPr>
        </p:nvSpPr>
        <p:spPr>
          <a:xfrm>
            <a:off x="381000" y="685800"/>
            <a:ext cx="6096000" cy="3429000"/>
          </a:xfrm>
          <a:ln/>
        </p:spPr>
      </p:sp>
      <p:sp>
        <p:nvSpPr>
          <p:cNvPr id="183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ea typeface="宋体" charset="-122"/>
              </a:rPr>
              <a:t>P</a:t>
            </a:r>
            <a:r>
              <a:rPr lang="en-US" altLang="zh-CN" baseline="-25000" smtClean="0">
                <a:ea typeface="宋体" charset="-122"/>
              </a:rPr>
              <a:t>u</a:t>
            </a:r>
            <a:r>
              <a:rPr lang="zh-CN" altLang="en-US" smtClean="0">
                <a:ea typeface="宋体" charset="-122"/>
              </a:rPr>
              <a:t>、</a:t>
            </a:r>
            <a:r>
              <a:rPr lang="en-US" altLang="zh-CN" smtClean="0">
                <a:ea typeface="宋体" charset="-122"/>
              </a:rPr>
              <a:t>P</a:t>
            </a:r>
            <a:r>
              <a:rPr lang="en-US" altLang="zh-CN" baseline="-25000" smtClean="0">
                <a:ea typeface="宋体" charset="-122"/>
              </a:rPr>
              <a:t>v</a:t>
            </a:r>
            <a:r>
              <a:rPr lang="zh-CN" altLang="en-US" smtClean="0">
                <a:ea typeface="宋体" charset="-122"/>
              </a:rPr>
              <a:t>分别为</a:t>
            </a:r>
            <a:r>
              <a:rPr lang="en-US" altLang="zh-CN" smtClean="0">
                <a:ea typeface="宋体" charset="-122"/>
              </a:rPr>
              <a:t>P(</a:t>
            </a:r>
            <a:r>
              <a:rPr lang="en-US" altLang="zh-CN" i="1" smtClean="0">
                <a:ea typeface="宋体" charset="-122"/>
              </a:rPr>
              <a:t>u</a:t>
            </a:r>
            <a:r>
              <a:rPr lang="en-US" altLang="zh-CN" smtClean="0">
                <a:ea typeface="宋体" charset="-122"/>
              </a:rPr>
              <a:t>,</a:t>
            </a:r>
            <a:r>
              <a:rPr lang="en-US" altLang="zh-CN" i="1" smtClean="0">
                <a:ea typeface="宋体" charset="-122"/>
              </a:rPr>
              <a:t>v</a:t>
            </a:r>
            <a:r>
              <a:rPr lang="en-US" altLang="zh-CN" smtClean="0">
                <a:ea typeface="宋体" charset="-122"/>
              </a:rPr>
              <a:t>)</a:t>
            </a:r>
            <a:r>
              <a:rPr lang="zh-CN" altLang="en-US" smtClean="0">
                <a:ea typeface="宋体" charset="-122"/>
              </a:rPr>
              <a:t>处的</a:t>
            </a:r>
            <a:r>
              <a:rPr lang="en-US" altLang="zh-CN" i="1" smtClean="0">
                <a:ea typeface="宋体" charset="-122"/>
              </a:rPr>
              <a:t>u</a:t>
            </a:r>
            <a:r>
              <a:rPr lang="zh-CN" altLang="en-US" smtClean="0">
                <a:ea typeface="宋体" charset="-122"/>
              </a:rPr>
              <a:t>向切矢和</a:t>
            </a:r>
            <a:r>
              <a:rPr lang="en-US" altLang="zh-CN" i="1" smtClean="0">
                <a:ea typeface="宋体" charset="-122"/>
              </a:rPr>
              <a:t>v</a:t>
            </a:r>
            <a:r>
              <a:rPr lang="zh-CN" altLang="en-US" smtClean="0">
                <a:ea typeface="宋体" charset="-122"/>
              </a:rPr>
              <a:t>向切矢</a:t>
            </a:r>
          </a:p>
          <a:p>
            <a:pPr eaLnBrk="1" hangingPunct="1"/>
            <a:r>
              <a:rPr lang="zh-CN" altLang="en-US" smtClean="0">
                <a:ea typeface="宋体" charset="-122"/>
              </a:rPr>
              <a:t>因为扰动函数的值</a:t>
            </a:r>
            <a:r>
              <a:rPr lang="en-US" altLang="zh-CN" smtClean="0">
                <a:ea typeface="宋体" charset="-122"/>
              </a:rPr>
              <a:t>b</a:t>
            </a:r>
            <a:r>
              <a:rPr lang="zh-CN" altLang="en-US" smtClean="0">
                <a:ea typeface="宋体" charset="-122"/>
              </a:rPr>
              <a:t>很小，所以</a:t>
            </a:r>
            <a:r>
              <a:rPr lang="en-US" altLang="zh-CN" smtClean="0">
                <a:ea typeface="宋体" charset="-122"/>
              </a:rPr>
              <a:t>b</a:t>
            </a:r>
            <a:r>
              <a:rPr lang="en-US" altLang="zh-CN" b="1" smtClean="0">
                <a:ea typeface="宋体" charset="-122"/>
              </a:rPr>
              <a:t>n</a:t>
            </a:r>
            <a:r>
              <a:rPr lang="en-US" altLang="zh-CN" baseline="-25000" smtClean="0">
                <a:ea typeface="宋体" charset="-122"/>
              </a:rPr>
              <a:t>u</a:t>
            </a:r>
            <a:r>
              <a:rPr lang="zh-CN" altLang="en-US" smtClean="0">
                <a:ea typeface="宋体" charset="-122"/>
              </a:rPr>
              <a:t>项可忽略不计</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25BAEBD5-015F-4759-A723-EB90159DA8F6}" type="slidenum">
              <a:rPr lang="zh-CN" altLang="en-US" smtClean="0">
                <a:latin typeface="Arial" charset="0"/>
              </a:rPr>
              <a:pPr eaLnBrk="1" hangingPunct="1"/>
              <a:t>67</a:t>
            </a:fld>
            <a:endParaRPr lang="en-US" altLang="zh-CN" smtClean="0">
              <a:latin typeface="Arial" charset="0"/>
            </a:endParaRPr>
          </a:p>
        </p:txBody>
      </p:sp>
      <p:sp>
        <p:nvSpPr>
          <p:cNvPr id="184323" name="Rectangle 2"/>
          <p:cNvSpPr>
            <a:spLocks noGrp="1" noRot="1" noChangeAspect="1" noChangeArrowheads="1" noTextEdit="1"/>
          </p:cNvSpPr>
          <p:nvPr>
            <p:ph type="sldImg"/>
          </p:nvPr>
        </p:nvSpPr>
        <p:spPr>
          <a:xfrm>
            <a:off x="381000" y="685800"/>
            <a:ext cx="6096000" cy="3429000"/>
          </a:xfrm>
          <a:ln/>
        </p:spPr>
      </p:sp>
      <p:sp>
        <p:nvSpPr>
          <p:cNvPr id="184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ea typeface="宋体" charset="-122"/>
              </a:rPr>
              <a:t>P</a:t>
            </a:r>
            <a:r>
              <a:rPr lang="en-US" altLang="zh-CN" baseline="-25000" smtClean="0">
                <a:ea typeface="宋体" charset="-122"/>
              </a:rPr>
              <a:t>u</a:t>
            </a:r>
            <a:r>
              <a:rPr lang="zh-CN" altLang="en-US" smtClean="0">
                <a:ea typeface="宋体" charset="-122"/>
              </a:rPr>
              <a:t>、</a:t>
            </a:r>
            <a:r>
              <a:rPr lang="en-US" altLang="zh-CN" smtClean="0">
                <a:ea typeface="宋体" charset="-122"/>
              </a:rPr>
              <a:t>P</a:t>
            </a:r>
            <a:r>
              <a:rPr lang="en-US" altLang="zh-CN" baseline="-25000" smtClean="0">
                <a:ea typeface="宋体" charset="-122"/>
              </a:rPr>
              <a:t>v</a:t>
            </a:r>
            <a:r>
              <a:rPr lang="zh-CN" altLang="en-US" smtClean="0">
                <a:ea typeface="宋体" charset="-122"/>
              </a:rPr>
              <a:t>分别为</a:t>
            </a:r>
            <a:r>
              <a:rPr lang="en-US" altLang="zh-CN" smtClean="0">
                <a:ea typeface="宋体" charset="-122"/>
              </a:rPr>
              <a:t>P(</a:t>
            </a:r>
            <a:r>
              <a:rPr lang="en-US" altLang="zh-CN" i="1" smtClean="0">
                <a:ea typeface="宋体" charset="-122"/>
              </a:rPr>
              <a:t>u</a:t>
            </a:r>
            <a:r>
              <a:rPr lang="en-US" altLang="zh-CN" smtClean="0">
                <a:ea typeface="宋体" charset="-122"/>
              </a:rPr>
              <a:t>,</a:t>
            </a:r>
            <a:r>
              <a:rPr lang="en-US" altLang="zh-CN" i="1" smtClean="0">
                <a:ea typeface="宋体" charset="-122"/>
              </a:rPr>
              <a:t>v</a:t>
            </a:r>
            <a:r>
              <a:rPr lang="en-US" altLang="zh-CN" smtClean="0">
                <a:ea typeface="宋体" charset="-122"/>
              </a:rPr>
              <a:t>)</a:t>
            </a:r>
            <a:r>
              <a:rPr lang="zh-CN" altLang="en-US" smtClean="0">
                <a:ea typeface="宋体" charset="-122"/>
              </a:rPr>
              <a:t>处的</a:t>
            </a:r>
            <a:r>
              <a:rPr lang="en-US" altLang="zh-CN" i="1" smtClean="0">
                <a:ea typeface="宋体" charset="-122"/>
              </a:rPr>
              <a:t>u</a:t>
            </a:r>
            <a:r>
              <a:rPr lang="zh-CN" altLang="en-US" smtClean="0">
                <a:ea typeface="宋体" charset="-122"/>
              </a:rPr>
              <a:t>向切矢和</a:t>
            </a:r>
            <a:r>
              <a:rPr lang="en-US" altLang="zh-CN" i="1" smtClean="0">
                <a:ea typeface="宋体" charset="-122"/>
              </a:rPr>
              <a:t>v</a:t>
            </a:r>
            <a:r>
              <a:rPr lang="zh-CN" altLang="en-US" smtClean="0">
                <a:ea typeface="宋体" charset="-122"/>
              </a:rPr>
              <a:t>向切矢</a:t>
            </a:r>
          </a:p>
          <a:p>
            <a:pPr eaLnBrk="1" hangingPunct="1"/>
            <a:r>
              <a:rPr lang="zh-CN" altLang="en-US" smtClean="0">
                <a:ea typeface="宋体" charset="-122"/>
              </a:rPr>
              <a:t>因为扰动函数的值</a:t>
            </a:r>
            <a:r>
              <a:rPr lang="en-US" altLang="zh-CN" smtClean="0">
                <a:ea typeface="宋体" charset="-122"/>
              </a:rPr>
              <a:t>b</a:t>
            </a:r>
            <a:r>
              <a:rPr lang="zh-CN" altLang="en-US" smtClean="0">
                <a:ea typeface="宋体" charset="-122"/>
              </a:rPr>
              <a:t>很小，所以</a:t>
            </a:r>
            <a:r>
              <a:rPr lang="en-US" altLang="zh-CN" smtClean="0">
                <a:ea typeface="宋体" charset="-122"/>
              </a:rPr>
              <a:t>b</a:t>
            </a:r>
            <a:r>
              <a:rPr lang="en-US" altLang="zh-CN" b="1" smtClean="0">
                <a:ea typeface="宋体" charset="-122"/>
              </a:rPr>
              <a:t>n</a:t>
            </a:r>
            <a:r>
              <a:rPr lang="en-US" altLang="zh-CN" baseline="-25000" smtClean="0">
                <a:ea typeface="宋体" charset="-122"/>
              </a:rPr>
              <a:t>u</a:t>
            </a:r>
            <a:r>
              <a:rPr lang="zh-CN" altLang="en-US" smtClean="0">
                <a:ea typeface="宋体" charset="-122"/>
              </a:rPr>
              <a:t>项可忽略不计</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5EC1C1CE-6906-432B-9450-9474EE9C5866}" type="slidenum">
              <a:rPr lang="zh-CN" altLang="en-US" smtClean="0">
                <a:latin typeface="Arial" charset="0"/>
              </a:rPr>
              <a:pPr eaLnBrk="1" hangingPunct="1"/>
              <a:t>69</a:t>
            </a:fld>
            <a:endParaRPr lang="en-US" altLang="zh-CN" smtClean="0">
              <a:latin typeface="Arial" charset="0"/>
            </a:endParaRPr>
          </a:p>
        </p:txBody>
      </p:sp>
      <p:sp>
        <p:nvSpPr>
          <p:cNvPr id="185347" name="Rectangle 2"/>
          <p:cNvSpPr>
            <a:spLocks noGrp="1" noRot="1" noChangeAspect="1" noChangeArrowheads="1" noTextEdit="1"/>
          </p:cNvSpPr>
          <p:nvPr>
            <p:ph type="sldImg"/>
          </p:nvPr>
        </p:nvSpPr>
        <p:spPr>
          <a:xfrm>
            <a:off x="381000" y="685800"/>
            <a:ext cx="6096000" cy="3429000"/>
          </a:xfrm>
          <a:ln/>
        </p:spPr>
      </p:sp>
      <p:sp>
        <p:nvSpPr>
          <p:cNvPr id="185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ea typeface="宋体" charset="-122"/>
              </a:rPr>
              <a:t>P</a:t>
            </a:r>
            <a:r>
              <a:rPr lang="en-US" altLang="zh-CN" baseline="-25000" smtClean="0">
                <a:ea typeface="宋体" charset="-122"/>
              </a:rPr>
              <a:t>u</a:t>
            </a:r>
            <a:r>
              <a:rPr lang="zh-CN" altLang="en-US" smtClean="0">
                <a:ea typeface="宋体" charset="-122"/>
              </a:rPr>
              <a:t>、</a:t>
            </a:r>
            <a:r>
              <a:rPr lang="en-US" altLang="zh-CN" smtClean="0">
                <a:ea typeface="宋体" charset="-122"/>
              </a:rPr>
              <a:t>P</a:t>
            </a:r>
            <a:r>
              <a:rPr lang="en-US" altLang="zh-CN" baseline="-25000" smtClean="0">
                <a:ea typeface="宋体" charset="-122"/>
              </a:rPr>
              <a:t>v</a:t>
            </a:r>
            <a:r>
              <a:rPr lang="zh-CN" altLang="en-US" smtClean="0">
                <a:ea typeface="宋体" charset="-122"/>
              </a:rPr>
              <a:t>分别为</a:t>
            </a:r>
            <a:r>
              <a:rPr lang="en-US" altLang="zh-CN" smtClean="0">
                <a:ea typeface="宋体" charset="-122"/>
              </a:rPr>
              <a:t>P(</a:t>
            </a:r>
            <a:r>
              <a:rPr lang="en-US" altLang="zh-CN" i="1" smtClean="0">
                <a:ea typeface="宋体" charset="-122"/>
              </a:rPr>
              <a:t>u</a:t>
            </a:r>
            <a:r>
              <a:rPr lang="en-US" altLang="zh-CN" smtClean="0">
                <a:ea typeface="宋体" charset="-122"/>
              </a:rPr>
              <a:t>,</a:t>
            </a:r>
            <a:r>
              <a:rPr lang="en-US" altLang="zh-CN" i="1" smtClean="0">
                <a:ea typeface="宋体" charset="-122"/>
              </a:rPr>
              <a:t>v</a:t>
            </a:r>
            <a:r>
              <a:rPr lang="en-US" altLang="zh-CN" smtClean="0">
                <a:ea typeface="宋体" charset="-122"/>
              </a:rPr>
              <a:t>)</a:t>
            </a:r>
            <a:r>
              <a:rPr lang="zh-CN" altLang="en-US" smtClean="0">
                <a:ea typeface="宋体" charset="-122"/>
              </a:rPr>
              <a:t>处的</a:t>
            </a:r>
            <a:r>
              <a:rPr lang="en-US" altLang="zh-CN" i="1" smtClean="0">
                <a:ea typeface="宋体" charset="-122"/>
              </a:rPr>
              <a:t>u</a:t>
            </a:r>
            <a:r>
              <a:rPr lang="zh-CN" altLang="en-US" smtClean="0">
                <a:ea typeface="宋体" charset="-122"/>
              </a:rPr>
              <a:t>向切矢和</a:t>
            </a:r>
            <a:r>
              <a:rPr lang="en-US" altLang="zh-CN" i="1" smtClean="0">
                <a:ea typeface="宋体" charset="-122"/>
              </a:rPr>
              <a:t>v</a:t>
            </a:r>
            <a:r>
              <a:rPr lang="zh-CN" altLang="en-US" smtClean="0">
                <a:ea typeface="宋体" charset="-122"/>
              </a:rPr>
              <a:t>向切矢</a:t>
            </a:r>
          </a:p>
          <a:p>
            <a:pPr eaLnBrk="1" hangingPunct="1"/>
            <a:r>
              <a:rPr lang="zh-CN" altLang="en-US" smtClean="0">
                <a:ea typeface="宋体" charset="-122"/>
              </a:rPr>
              <a:t>因为扰动函数的值</a:t>
            </a:r>
            <a:r>
              <a:rPr lang="en-US" altLang="zh-CN" smtClean="0">
                <a:ea typeface="宋体" charset="-122"/>
              </a:rPr>
              <a:t>b</a:t>
            </a:r>
            <a:r>
              <a:rPr lang="zh-CN" altLang="en-US" smtClean="0">
                <a:ea typeface="宋体" charset="-122"/>
              </a:rPr>
              <a:t>很小，所以</a:t>
            </a:r>
            <a:r>
              <a:rPr lang="en-US" altLang="zh-CN" smtClean="0">
                <a:ea typeface="宋体" charset="-122"/>
              </a:rPr>
              <a:t>b</a:t>
            </a:r>
            <a:r>
              <a:rPr lang="en-US" altLang="zh-CN" b="1" smtClean="0">
                <a:ea typeface="宋体" charset="-122"/>
              </a:rPr>
              <a:t>n</a:t>
            </a:r>
            <a:r>
              <a:rPr lang="en-US" altLang="zh-CN" baseline="-25000" smtClean="0">
                <a:ea typeface="宋体" charset="-122"/>
              </a:rPr>
              <a:t>u</a:t>
            </a:r>
            <a:r>
              <a:rPr lang="zh-CN" altLang="en-US" smtClean="0">
                <a:ea typeface="宋体" charset="-122"/>
              </a:rPr>
              <a:t>项可忽略不计</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89401354-F07A-4E5A-8639-C058F0E662FB}" type="slidenum">
              <a:rPr lang="en-US" altLang="zh-CN" smtClean="0">
                <a:latin typeface="Arial" charset="0"/>
              </a:rPr>
              <a:pPr eaLnBrk="1" hangingPunct="1"/>
              <a:t>70</a:t>
            </a:fld>
            <a:endParaRPr lang="en-US" altLang="zh-CN" smtClean="0">
              <a:latin typeface="Arial" charset="0"/>
            </a:endParaRPr>
          </a:p>
        </p:txBody>
      </p:sp>
      <p:sp>
        <p:nvSpPr>
          <p:cNvPr id="186371" name="Rectangle 2"/>
          <p:cNvSpPr>
            <a:spLocks noGrp="1" noRot="1" noChangeAspect="1" noChangeArrowheads="1" noTextEdit="1"/>
          </p:cNvSpPr>
          <p:nvPr>
            <p:ph type="sldImg"/>
          </p:nvPr>
        </p:nvSpPr>
        <p:spPr>
          <a:xfrm>
            <a:off x="381000" y="685800"/>
            <a:ext cx="6096000" cy="3429000"/>
          </a:xfrm>
          <a:ln/>
        </p:spPr>
      </p:sp>
      <p:sp>
        <p:nvSpPr>
          <p:cNvPr id="186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虚拟位移贴图技术是一种效果非常好的准</a:t>
            </a:r>
            <a:r>
              <a:rPr lang="en-US" altLang="zh-CN" smtClean="0">
                <a:ea typeface="宋体" charset="-122"/>
              </a:rPr>
              <a:t>3D</a:t>
            </a:r>
            <a:r>
              <a:rPr lang="zh-CN" altLang="en-US" smtClean="0">
                <a:ea typeface="宋体" charset="-122"/>
              </a:rPr>
              <a:t>技术。这项技术类似于法线贴图（</a:t>
            </a:r>
            <a:r>
              <a:rPr lang="en-US" altLang="zh-CN" smtClean="0">
                <a:ea typeface="宋体" charset="-122"/>
              </a:rPr>
              <a:t>Normal Mapping</a:t>
            </a:r>
            <a:r>
              <a:rPr lang="zh-CN" altLang="en-US" smtClean="0">
                <a:ea typeface="宋体" charset="-122"/>
              </a:rPr>
              <a:t>），并没有像位移贴图（</a:t>
            </a:r>
            <a:r>
              <a:rPr lang="en-US" altLang="zh-CN" smtClean="0">
                <a:ea typeface="宋体" charset="-122"/>
              </a:rPr>
              <a:t>Displacement Mapping</a:t>
            </a:r>
            <a:r>
              <a:rPr lang="zh-CN" altLang="en-US" smtClean="0">
                <a:ea typeface="宋体" charset="-122"/>
              </a:rPr>
              <a:t>）那样实现真正的</a:t>
            </a:r>
            <a:r>
              <a:rPr lang="en-US" altLang="zh-CN" smtClean="0">
                <a:ea typeface="宋体" charset="-122"/>
              </a:rPr>
              <a:t>3D</a:t>
            </a:r>
            <a:r>
              <a:rPr lang="zh-CN" altLang="en-US" smtClean="0">
                <a:ea typeface="宋体" charset="-122"/>
              </a:rPr>
              <a:t>效果。主要依靠后期的</a:t>
            </a:r>
            <a:r>
              <a:rPr lang="en-US" altLang="zh-CN" smtClean="0">
                <a:ea typeface="宋体" charset="-122"/>
              </a:rPr>
              <a:t>PixelShader</a:t>
            </a:r>
            <a:r>
              <a:rPr lang="zh-CN" altLang="en-US" smtClean="0">
                <a:ea typeface="宋体" charset="-122"/>
              </a:rPr>
              <a:t>来将贴图进行一些局部形变，再配合阴影效果来实现</a:t>
            </a:r>
            <a:r>
              <a:rPr lang="en-US" altLang="zh-CN" smtClean="0">
                <a:ea typeface="宋体" charset="-122"/>
              </a:rPr>
              <a:t>3D</a:t>
            </a:r>
            <a:r>
              <a:rPr lang="zh-CN" altLang="en-US" smtClean="0">
                <a:ea typeface="宋体" charset="-122"/>
              </a:rPr>
              <a:t>效果。这种技术比起传统的凹凸贴图以及法线贴图有更好的效果，但是又不会像位移贴图那样消耗过多的几何处理能力，所以这种技术可以说是一种结合位移贴图技术和法线贴图的优点的技术。</a:t>
            </a:r>
          </a:p>
          <a:p>
            <a:pPr eaLnBrk="1" hangingPunct="1"/>
            <a:r>
              <a:rPr lang="zh-CN" altLang="en-US" smtClean="0">
                <a:ea typeface="宋体" charset="-122"/>
              </a:rPr>
              <a:t>    </a:t>
            </a:r>
            <a:r>
              <a:rPr lang="en-US" altLang="zh-CN" smtClean="0">
                <a:ea typeface="宋体" charset="-122"/>
              </a:rPr>
              <a:t>X700</a:t>
            </a:r>
            <a:r>
              <a:rPr lang="zh-CN" altLang="en-US" smtClean="0">
                <a:ea typeface="宋体" charset="-122"/>
              </a:rPr>
              <a:t>支持的</a:t>
            </a:r>
            <a:r>
              <a:rPr lang="en-US" altLang="zh-CN" smtClean="0">
                <a:ea typeface="宋体" charset="-122"/>
              </a:rPr>
              <a:t>SmartShader HD</a:t>
            </a:r>
            <a:r>
              <a:rPr lang="zh-CN" altLang="en-US" smtClean="0">
                <a:ea typeface="宋体" charset="-122"/>
              </a:rPr>
              <a:t>技术，在虚拟位移贴图上能够实现比较好的效率，从而在消耗资源很小的情况下得到了非常好的效果。</a:t>
            </a:r>
          </a:p>
          <a:p>
            <a:pPr eaLnBrk="1" hangingPunct="1"/>
            <a:r>
              <a:rPr lang="zh-CN" altLang="en-US" smtClean="0">
                <a:ea typeface="宋体" charset="-122"/>
              </a:rPr>
              <a:t/>
            </a:r>
            <a:br>
              <a:rPr lang="zh-CN" altLang="en-US" smtClean="0">
                <a:ea typeface="宋体" charset="-122"/>
              </a:rPr>
            </a:br>
            <a:endParaRPr lang="zh-CN" altLang="en-US" smtClean="0">
              <a:ea typeface="宋体" charset="-122"/>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29F3E561-9D69-4BD9-BB48-C8FAF3C85CBF}" type="slidenum">
              <a:rPr lang="en-US" altLang="zh-CN" smtClean="0">
                <a:latin typeface="Arial" charset="0"/>
              </a:rPr>
              <a:pPr eaLnBrk="1" hangingPunct="1"/>
              <a:t>71</a:t>
            </a:fld>
            <a:endParaRPr lang="en-US" altLang="zh-CN" smtClean="0">
              <a:latin typeface="Arial" charset="0"/>
            </a:endParaRPr>
          </a:p>
        </p:txBody>
      </p:sp>
      <p:sp>
        <p:nvSpPr>
          <p:cNvPr id="187395" name="Rectangle 2"/>
          <p:cNvSpPr>
            <a:spLocks noGrp="1" noRot="1" noChangeAspect="1" noChangeArrowheads="1" noTextEdit="1"/>
          </p:cNvSpPr>
          <p:nvPr>
            <p:ph type="sldImg"/>
          </p:nvPr>
        </p:nvSpPr>
        <p:spPr>
          <a:xfrm>
            <a:off x="381000" y="685800"/>
            <a:ext cx="6096000" cy="3429000"/>
          </a:xfrm>
          <a:ln/>
        </p:spPr>
      </p:sp>
      <p:sp>
        <p:nvSpPr>
          <p:cNvPr id="187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ea typeface="宋体" charset="-122"/>
              </a:rPr>
              <a:t/>
            </a:r>
            <a:br>
              <a:rPr lang="en-US" altLang="zh-CN" smtClean="0">
                <a:ea typeface="宋体" charset="-122"/>
              </a:rPr>
            </a:br>
            <a:endParaRPr lang="en-US" altLang="zh-CN" smtClean="0">
              <a:ea typeface="宋体" charset="-122"/>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A291AD0B-4881-4E11-9AA2-7CAE0CF99E37}" type="slidenum">
              <a:rPr lang="en-US" altLang="zh-CN" smtClean="0">
                <a:latin typeface="Arial" charset="0"/>
              </a:rPr>
              <a:pPr eaLnBrk="1" hangingPunct="1"/>
              <a:t>72</a:t>
            </a:fld>
            <a:endParaRPr lang="en-US" altLang="zh-CN" smtClean="0">
              <a:latin typeface="Arial" charset="0"/>
            </a:endParaRPr>
          </a:p>
        </p:txBody>
      </p:sp>
      <p:sp>
        <p:nvSpPr>
          <p:cNvPr id="188419" name="Rectangle 2"/>
          <p:cNvSpPr>
            <a:spLocks noGrp="1" noRot="1" noChangeAspect="1" noChangeArrowheads="1" noTextEdit="1"/>
          </p:cNvSpPr>
          <p:nvPr>
            <p:ph type="sldImg"/>
          </p:nvPr>
        </p:nvSpPr>
        <p:spPr>
          <a:xfrm>
            <a:off x="381000" y="685800"/>
            <a:ext cx="6096000" cy="3429000"/>
          </a:xfrm>
          <a:ln/>
        </p:spPr>
      </p:sp>
      <p:sp>
        <p:nvSpPr>
          <p:cNvPr id="188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ea typeface="宋体" charset="-122"/>
              </a:rPr>
              <a:t/>
            </a:r>
            <a:br>
              <a:rPr lang="en-US" altLang="zh-CN" smtClean="0">
                <a:ea typeface="宋体" charset="-122"/>
              </a:rPr>
            </a:br>
            <a:endParaRPr lang="en-US" altLang="zh-CN" smtClean="0">
              <a:ea typeface="宋体" charset="-122"/>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08073E3C-2BE7-49E1-A159-B7167AA73BD5}" type="slidenum">
              <a:rPr lang="en-US" altLang="zh-CN" smtClean="0">
                <a:latin typeface="Arial" charset="0"/>
              </a:rPr>
              <a:pPr eaLnBrk="1" hangingPunct="1"/>
              <a:t>73</a:t>
            </a:fld>
            <a:endParaRPr lang="en-US" altLang="zh-CN" smtClean="0">
              <a:latin typeface="Arial" charset="0"/>
            </a:endParaRPr>
          </a:p>
        </p:txBody>
      </p:sp>
      <p:sp>
        <p:nvSpPr>
          <p:cNvPr id="189443" name="Rectangle 2"/>
          <p:cNvSpPr>
            <a:spLocks noGrp="1" noRot="1" noChangeAspect="1" noChangeArrowheads="1" noTextEdit="1"/>
          </p:cNvSpPr>
          <p:nvPr>
            <p:ph type="sldImg"/>
          </p:nvPr>
        </p:nvSpPr>
        <p:spPr>
          <a:xfrm>
            <a:off x="381000" y="685800"/>
            <a:ext cx="6096000" cy="3429000"/>
          </a:xfrm>
          <a:ln/>
        </p:spPr>
      </p:sp>
      <p:sp>
        <p:nvSpPr>
          <p:cNvPr id="189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ea typeface="宋体" charset="-122"/>
              </a:rPr>
              <a:t/>
            </a:r>
            <a:br>
              <a:rPr lang="en-US" altLang="zh-CN" smtClean="0">
                <a:ea typeface="宋体" charset="-122"/>
              </a:rPr>
            </a:br>
            <a:endParaRPr lang="en-US" altLang="zh-CN" smtClean="0">
              <a:ea typeface="宋体"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B0CE261C-D0D0-49FF-AA34-FC8E14D3C16D}" type="slidenum">
              <a:rPr lang="zh-CN" altLang="en-US" smtClean="0">
                <a:latin typeface="Times New Roman" pitchFamily="18" charset="0"/>
              </a:rPr>
              <a:pPr eaLnBrk="1" hangingPunct="1"/>
              <a:t>14</a:t>
            </a:fld>
            <a:endParaRPr lang="en-US" altLang="zh-CN" smtClean="0">
              <a:latin typeface="Times New Roman" pitchFamily="18" charset="0"/>
            </a:endParaRPr>
          </a:p>
        </p:txBody>
      </p:sp>
      <p:sp>
        <p:nvSpPr>
          <p:cNvPr id="38915" name="Rectangle 2"/>
          <p:cNvSpPr>
            <a:spLocks noGrp="1" noRot="1" noChangeAspect="1" noChangeArrowheads="1" noTextEdit="1"/>
          </p:cNvSpPr>
          <p:nvPr>
            <p:ph type="sldImg"/>
          </p:nvPr>
        </p:nvSpPr>
        <p:spPr>
          <a:xfrm>
            <a:off x="381000" y="685800"/>
            <a:ext cx="6096000" cy="3429000"/>
          </a:xfrm>
          <a:ln/>
        </p:spPr>
      </p:sp>
      <p:sp>
        <p:nvSpPr>
          <p:cNvPr id="38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地板上的兰色方砖是不不反光的材质，但是用统一反射变换，就产生了错误，在不反光的区域也有倒影，可采用模板缓存</a:t>
            </a:r>
          </a:p>
          <a:p>
            <a:pPr eaLnBrk="1" hangingPunct="1"/>
            <a:r>
              <a:rPr lang="zh-CN" altLang="en-US" smtClean="0">
                <a:ea typeface="宋体" charset="-122"/>
              </a:rPr>
              <a:t>模板缓存：把绘制操作限制在屏幕上的某个区域，如同在屏幕上覆盖了一个有图案的模板，然后将颜色喷涂到模板上。这样，模板上的图案被保留在屏幕上，图案以外的区域则没有喷涂图象</a:t>
            </a:r>
          </a:p>
          <a:p>
            <a:pPr eaLnBrk="1" hangingPunct="1"/>
            <a:endParaRPr lang="zh-CN" altLang="en-US" smtClean="0">
              <a:ea typeface="宋体" charset="-122"/>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52941010-05AB-4ADF-922D-7B2666F7E248}" type="slidenum">
              <a:rPr lang="en-US" altLang="zh-CN" smtClean="0">
                <a:latin typeface="Arial" charset="0"/>
              </a:rPr>
              <a:pPr eaLnBrk="1" hangingPunct="1"/>
              <a:t>74</a:t>
            </a:fld>
            <a:endParaRPr lang="en-US" altLang="zh-CN" smtClean="0">
              <a:latin typeface="Arial" charset="0"/>
            </a:endParaRPr>
          </a:p>
        </p:txBody>
      </p:sp>
      <p:sp>
        <p:nvSpPr>
          <p:cNvPr id="190467" name="Rectangle 2"/>
          <p:cNvSpPr>
            <a:spLocks noGrp="1" noRot="1" noChangeAspect="1" noChangeArrowheads="1" noTextEdit="1"/>
          </p:cNvSpPr>
          <p:nvPr>
            <p:ph type="sldImg"/>
          </p:nvPr>
        </p:nvSpPr>
        <p:spPr>
          <a:xfrm>
            <a:off x="381000" y="685800"/>
            <a:ext cx="6096000" cy="3429000"/>
          </a:xfrm>
          <a:ln/>
        </p:spPr>
      </p:sp>
      <p:sp>
        <p:nvSpPr>
          <p:cNvPr id="190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
            </a:r>
            <a:br>
              <a:rPr lang="zh-CN" altLang="en-US" smtClean="0">
                <a:ea typeface="宋体" charset="-122"/>
              </a:rPr>
            </a:br>
            <a:endParaRPr lang="zh-CN" altLang="en-US" smtClean="0">
              <a:ea typeface="宋体" charset="-122"/>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D3B5D675-20A3-4625-B278-91B686A1A034}" type="slidenum">
              <a:rPr lang="en-US" altLang="zh-CN" smtClean="0">
                <a:latin typeface="Arial" charset="0"/>
              </a:rPr>
              <a:pPr eaLnBrk="1" hangingPunct="1"/>
              <a:t>75</a:t>
            </a:fld>
            <a:endParaRPr lang="en-US" altLang="zh-CN" smtClean="0">
              <a:latin typeface="Arial" charset="0"/>
            </a:endParaRPr>
          </a:p>
        </p:txBody>
      </p:sp>
      <p:sp>
        <p:nvSpPr>
          <p:cNvPr id="191491" name="Rectangle 2"/>
          <p:cNvSpPr>
            <a:spLocks noGrp="1" noRot="1" noChangeAspect="1" noChangeArrowheads="1" noTextEdit="1"/>
          </p:cNvSpPr>
          <p:nvPr>
            <p:ph type="sldImg"/>
          </p:nvPr>
        </p:nvSpPr>
        <p:spPr>
          <a:xfrm>
            <a:off x="381000" y="685800"/>
            <a:ext cx="6096000" cy="3429000"/>
          </a:xfrm>
          <a:ln/>
        </p:spPr>
      </p:sp>
      <p:sp>
        <p:nvSpPr>
          <p:cNvPr id="191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
            </a:r>
            <a:br>
              <a:rPr lang="zh-CN" altLang="en-US" smtClean="0">
                <a:ea typeface="宋体" charset="-122"/>
              </a:rPr>
            </a:br>
            <a:endParaRPr lang="zh-CN" altLang="en-US" smtClean="0">
              <a:ea typeface="宋体" charset="-122"/>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BA03D500-C9D7-4246-90F7-93557E2AE1B8}" type="slidenum">
              <a:rPr lang="en-US" altLang="zh-CN" smtClean="0">
                <a:latin typeface="Arial" charset="0"/>
              </a:rPr>
              <a:pPr eaLnBrk="1" hangingPunct="1"/>
              <a:t>76</a:t>
            </a:fld>
            <a:endParaRPr lang="en-US" altLang="zh-CN" smtClean="0">
              <a:latin typeface="Arial" charset="0"/>
            </a:endParaRPr>
          </a:p>
        </p:txBody>
      </p:sp>
      <p:sp>
        <p:nvSpPr>
          <p:cNvPr id="192515" name="Rectangle 2"/>
          <p:cNvSpPr>
            <a:spLocks noGrp="1" noRot="1" noChangeAspect="1" noChangeArrowheads="1" noTextEdit="1"/>
          </p:cNvSpPr>
          <p:nvPr>
            <p:ph type="sldImg"/>
          </p:nvPr>
        </p:nvSpPr>
        <p:spPr>
          <a:xfrm>
            <a:off x="381000" y="685800"/>
            <a:ext cx="6096000" cy="3429000"/>
          </a:xfrm>
          <a:ln/>
        </p:spPr>
      </p:sp>
      <p:sp>
        <p:nvSpPr>
          <p:cNvPr id="192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
            </a:r>
            <a:br>
              <a:rPr lang="zh-CN" altLang="en-US" smtClean="0">
                <a:ea typeface="宋体" charset="-122"/>
              </a:rPr>
            </a:br>
            <a:endParaRPr lang="zh-CN" altLang="en-US" smtClean="0">
              <a:ea typeface="宋体" charset="-122"/>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F4F28D85-CF12-41C6-AD72-426C5AACB585}" type="slidenum">
              <a:rPr lang="en-US" altLang="zh-CN" smtClean="0">
                <a:latin typeface="Arial" charset="0"/>
              </a:rPr>
              <a:pPr eaLnBrk="1" hangingPunct="1"/>
              <a:t>77</a:t>
            </a:fld>
            <a:endParaRPr lang="en-US" altLang="zh-CN" smtClean="0">
              <a:latin typeface="Arial" charset="0"/>
            </a:endParaRPr>
          </a:p>
        </p:txBody>
      </p:sp>
      <p:sp>
        <p:nvSpPr>
          <p:cNvPr id="193539" name="Rectangle 2"/>
          <p:cNvSpPr>
            <a:spLocks noGrp="1" noRot="1" noChangeAspect="1" noChangeArrowheads="1" noTextEdit="1"/>
          </p:cNvSpPr>
          <p:nvPr>
            <p:ph type="sldImg"/>
          </p:nvPr>
        </p:nvSpPr>
        <p:spPr>
          <a:xfrm>
            <a:off x="381000" y="685800"/>
            <a:ext cx="6096000" cy="3429000"/>
          </a:xfrm>
          <a:ln/>
        </p:spPr>
      </p:sp>
      <p:sp>
        <p:nvSpPr>
          <p:cNvPr id="193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
            </a:r>
            <a:br>
              <a:rPr lang="zh-CN" altLang="en-US" smtClean="0">
                <a:ea typeface="宋体" charset="-122"/>
              </a:rPr>
            </a:br>
            <a:r>
              <a:rPr lang="zh-CN" altLang="en-US" smtClean="0">
                <a:ea typeface="宋体" charset="-122"/>
              </a:rPr>
              <a:t>我们可以把</a:t>
            </a:r>
            <a:r>
              <a:rPr lang="en-US" altLang="zh-CN" smtClean="0">
                <a:ea typeface="宋体" charset="-122"/>
              </a:rPr>
              <a:t>Normal Map</a:t>
            </a:r>
            <a:r>
              <a:rPr lang="zh-CN" altLang="en-US" smtClean="0">
                <a:ea typeface="宋体" charset="-122"/>
              </a:rPr>
              <a:t>想象成与原表面垂直的点，所有点组成一个不同的表面。</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4AFB147-6F9A-445C-948A-FFA15F9E1F02}" type="slidenum">
              <a:rPr lang="en-US" altLang="zh-CN" smtClean="0">
                <a:latin typeface="Arial" charset="0"/>
              </a:rPr>
              <a:pPr eaLnBrk="1" hangingPunct="1"/>
              <a:t>78</a:t>
            </a:fld>
            <a:endParaRPr lang="en-US" altLang="zh-CN" smtClean="0">
              <a:latin typeface="Arial" charset="0"/>
            </a:endParaRPr>
          </a:p>
        </p:txBody>
      </p:sp>
      <p:sp>
        <p:nvSpPr>
          <p:cNvPr id="194563" name="Rectangle 2"/>
          <p:cNvSpPr>
            <a:spLocks noGrp="1" noRot="1" noChangeAspect="1" noChangeArrowheads="1" noTextEdit="1"/>
          </p:cNvSpPr>
          <p:nvPr>
            <p:ph type="sldImg"/>
          </p:nvPr>
        </p:nvSpPr>
        <p:spPr>
          <a:xfrm>
            <a:off x="381000" y="685800"/>
            <a:ext cx="6096000" cy="3429000"/>
          </a:xfrm>
          <a:ln/>
        </p:spPr>
      </p:sp>
      <p:sp>
        <p:nvSpPr>
          <p:cNvPr id="194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
            </a:r>
            <a:br>
              <a:rPr lang="zh-CN" altLang="en-US" smtClean="0">
                <a:ea typeface="宋体" charset="-122"/>
              </a:rPr>
            </a:br>
            <a:endParaRPr lang="zh-CN" altLang="en-US" smtClean="0">
              <a:ea typeface="宋体" charset="-122"/>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DAAB15AD-072A-47AA-88BB-581AC2A4A963}" type="slidenum">
              <a:rPr lang="en-US" altLang="zh-CN" smtClean="0">
                <a:latin typeface="Arial" charset="0"/>
              </a:rPr>
              <a:pPr eaLnBrk="1" hangingPunct="1"/>
              <a:t>79</a:t>
            </a:fld>
            <a:endParaRPr lang="en-US" altLang="zh-CN" smtClean="0">
              <a:latin typeface="Arial" charset="0"/>
            </a:endParaRPr>
          </a:p>
        </p:txBody>
      </p:sp>
      <p:sp>
        <p:nvSpPr>
          <p:cNvPr id="195587" name="Rectangle 2"/>
          <p:cNvSpPr>
            <a:spLocks noGrp="1" noRot="1" noChangeAspect="1" noChangeArrowheads="1" noTextEdit="1"/>
          </p:cNvSpPr>
          <p:nvPr>
            <p:ph type="sldImg"/>
          </p:nvPr>
        </p:nvSpPr>
        <p:spPr>
          <a:xfrm>
            <a:off x="381000" y="685800"/>
            <a:ext cx="6096000" cy="3429000"/>
          </a:xfrm>
          <a:ln/>
        </p:spPr>
      </p:sp>
      <p:sp>
        <p:nvSpPr>
          <p:cNvPr id="195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ea typeface="宋体" charset="-122"/>
              </a:rPr>
              <a:t/>
            </a:r>
            <a:br>
              <a:rPr lang="en-US" altLang="zh-CN" smtClean="0">
                <a:ea typeface="宋体" charset="-122"/>
              </a:rPr>
            </a:br>
            <a:endParaRPr lang="en-US" altLang="zh-CN" smtClean="0">
              <a:ea typeface="宋体" charset="-122"/>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E7FB5BF3-F6AE-44C4-8BB7-2EC7DCEE1A27}" type="slidenum">
              <a:rPr lang="en-US" altLang="zh-CN" smtClean="0">
                <a:latin typeface="Arial" charset="0"/>
              </a:rPr>
              <a:pPr eaLnBrk="1" hangingPunct="1"/>
              <a:t>80</a:t>
            </a:fld>
            <a:endParaRPr lang="en-US" altLang="zh-CN" smtClean="0">
              <a:latin typeface="Arial" charset="0"/>
            </a:endParaRPr>
          </a:p>
        </p:txBody>
      </p:sp>
      <p:sp>
        <p:nvSpPr>
          <p:cNvPr id="196611" name="Rectangle 2"/>
          <p:cNvSpPr>
            <a:spLocks noGrp="1" noRot="1" noChangeAspect="1" noChangeArrowheads="1" noTextEdit="1"/>
          </p:cNvSpPr>
          <p:nvPr>
            <p:ph type="sldImg"/>
          </p:nvPr>
        </p:nvSpPr>
        <p:spPr>
          <a:xfrm>
            <a:off x="381000" y="685800"/>
            <a:ext cx="6096000" cy="3429000"/>
          </a:xfrm>
          <a:ln/>
        </p:spPr>
      </p:sp>
      <p:sp>
        <p:nvSpPr>
          <p:cNvPr id="196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A70CF73A-9000-41B4-B653-D1D5C2DE3EAC}" type="slidenum">
              <a:rPr lang="en-US" altLang="zh-CN" smtClean="0">
                <a:latin typeface="Arial" charset="0"/>
              </a:rPr>
              <a:pPr eaLnBrk="1" hangingPunct="1"/>
              <a:t>81</a:t>
            </a:fld>
            <a:endParaRPr lang="en-US" altLang="zh-CN" smtClean="0">
              <a:latin typeface="Arial" charset="0"/>
            </a:endParaRPr>
          </a:p>
        </p:txBody>
      </p:sp>
      <p:sp>
        <p:nvSpPr>
          <p:cNvPr id="197635" name="Rectangle 2"/>
          <p:cNvSpPr>
            <a:spLocks noGrp="1" noRot="1" noChangeAspect="1" noChangeArrowheads="1" noTextEdit="1"/>
          </p:cNvSpPr>
          <p:nvPr>
            <p:ph type="sldImg"/>
          </p:nvPr>
        </p:nvSpPr>
        <p:spPr>
          <a:xfrm>
            <a:off x="381000" y="685800"/>
            <a:ext cx="6096000" cy="3429000"/>
          </a:xfrm>
          <a:ln/>
        </p:spPr>
      </p:sp>
      <p:sp>
        <p:nvSpPr>
          <p:cNvPr id="197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2" eaLnBrk="1" hangingPunct="1"/>
            <a:r>
              <a:rPr lang="zh-CN" altLang="en-US" smtClean="0">
                <a:ea typeface="宋体" charset="-122"/>
              </a:rPr>
              <a:t>因此只能用在对遮挡关系不敏感的场合，比如场景等，</a:t>
            </a:r>
          </a:p>
          <a:p>
            <a:pPr lvl="2" eaLnBrk="1" hangingPunct="1"/>
            <a:r>
              <a:rPr lang="zh-CN" altLang="en-US" smtClean="0">
                <a:ea typeface="宋体" charset="-122"/>
              </a:rPr>
              <a:t>用</a:t>
            </a:r>
            <a:r>
              <a:rPr lang="en-US" altLang="zh-CN" smtClean="0">
                <a:ea typeface="宋体" charset="-122"/>
              </a:rPr>
              <a:t>NormalMap</a:t>
            </a:r>
            <a:r>
              <a:rPr lang="zh-CN" altLang="en-US" smtClean="0">
                <a:ea typeface="宋体" charset="-122"/>
              </a:rPr>
              <a:t>的人物不太经得起特写，放大了，角度接近水平时出现绘制问题</a:t>
            </a:r>
          </a:p>
          <a:p>
            <a:pPr eaLnBrk="1" hangingPunct="1"/>
            <a:endParaRPr lang="en-US" altLang="zh-CN" smtClean="0">
              <a:ea typeface="宋体" charset="-122"/>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D450B3A7-3CAE-4023-AC81-3DAA18515A0D}" type="slidenum">
              <a:rPr lang="en-US" altLang="zh-CN" smtClean="0">
                <a:latin typeface="Arial" charset="0"/>
              </a:rPr>
              <a:pPr eaLnBrk="1" hangingPunct="1"/>
              <a:t>82</a:t>
            </a:fld>
            <a:endParaRPr lang="en-US" altLang="zh-CN" smtClean="0">
              <a:latin typeface="Arial" charset="0"/>
            </a:endParaRPr>
          </a:p>
        </p:txBody>
      </p:sp>
      <p:sp>
        <p:nvSpPr>
          <p:cNvPr id="198659" name="Rectangle 2"/>
          <p:cNvSpPr>
            <a:spLocks noGrp="1" noRot="1" noChangeAspect="1" noChangeArrowheads="1" noTextEdit="1"/>
          </p:cNvSpPr>
          <p:nvPr>
            <p:ph type="sldImg"/>
          </p:nvPr>
        </p:nvSpPr>
        <p:spPr>
          <a:xfrm>
            <a:off x="381000" y="685800"/>
            <a:ext cx="6096000" cy="3429000"/>
          </a:xfrm>
          <a:ln/>
        </p:spPr>
      </p:sp>
      <p:sp>
        <p:nvSpPr>
          <p:cNvPr id="198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
            </a:r>
            <a:br>
              <a:rPr lang="zh-CN" altLang="en-US" smtClean="0">
                <a:ea typeface="宋体" charset="-122"/>
              </a:rPr>
            </a:br>
            <a:endParaRPr lang="zh-CN" altLang="en-US" smtClean="0">
              <a:ea typeface="宋体" charset="-122"/>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A0A0B9CE-AD87-4B80-9607-7F914BAF0BC7}" type="slidenum">
              <a:rPr lang="en-US" altLang="zh-CN" smtClean="0">
                <a:latin typeface="Arial" charset="0"/>
              </a:rPr>
              <a:pPr eaLnBrk="1" hangingPunct="1"/>
              <a:t>83</a:t>
            </a:fld>
            <a:endParaRPr lang="en-US" altLang="zh-CN" smtClean="0">
              <a:latin typeface="Arial" charset="0"/>
            </a:endParaRPr>
          </a:p>
        </p:txBody>
      </p:sp>
      <p:sp>
        <p:nvSpPr>
          <p:cNvPr id="199683" name="Rectangle 2"/>
          <p:cNvSpPr>
            <a:spLocks noGrp="1" noRot="1" noChangeAspect="1" noChangeArrowheads="1" noTextEdit="1"/>
          </p:cNvSpPr>
          <p:nvPr>
            <p:ph type="sldImg"/>
          </p:nvPr>
        </p:nvSpPr>
        <p:spPr>
          <a:xfrm>
            <a:off x="381000" y="685800"/>
            <a:ext cx="6096000" cy="3429000"/>
          </a:xfrm>
          <a:ln/>
        </p:spPr>
      </p:sp>
      <p:sp>
        <p:nvSpPr>
          <p:cNvPr id="199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
            </a:r>
            <a:br>
              <a:rPr lang="zh-CN" altLang="en-US" smtClean="0">
                <a:ea typeface="宋体" charset="-122"/>
              </a:rPr>
            </a:br>
            <a:endParaRPr lang="zh-CN" altLang="en-US" smtClean="0">
              <a:ea typeface="宋体"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4F448BF9-514E-4ED3-B905-945C936BAAEC}" type="slidenum">
              <a:rPr lang="zh-CN" altLang="en-US" smtClean="0">
                <a:latin typeface="Times New Roman" pitchFamily="18" charset="0"/>
              </a:rPr>
              <a:pPr eaLnBrk="1" hangingPunct="1"/>
              <a:t>15</a:t>
            </a:fld>
            <a:endParaRPr lang="en-US" altLang="zh-CN" smtClean="0">
              <a:latin typeface="Times New Roman" pitchFamily="18" charset="0"/>
            </a:endParaRPr>
          </a:p>
        </p:txBody>
      </p:sp>
      <p:sp>
        <p:nvSpPr>
          <p:cNvPr id="39939" name="Rectangle 2"/>
          <p:cNvSpPr>
            <a:spLocks noGrp="1" noRot="1" noChangeAspect="1" noChangeArrowheads="1" noTextEdit="1"/>
          </p:cNvSpPr>
          <p:nvPr>
            <p:ph type="sldImg"/>
          </p:nvPr>
        </p:nvSpPr>
        <p:spPr>
          <a:xfrm>
            <a:off x="381000" y="685800"/>
            <a:ext cx="6096000" cy="3429000"/>
          </a:xfrm>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b="1" smtClean="0">
              <a:ea typeface="宋体" charset="-122"/>
            </a:endParaRPr>
          </a:p>
          <a:p>
            <a:pPr eaLnBrk="1" hangingPunct="1"/>
            <a:endParaRPr lang="zh-CN" altLang="en-US" smtClean="0">
              <a:ea typeface="宋体" charset="-122"/>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6C4ADAE9-0A01-4E51-BCD2-EF55370C9F7C}" type="slidenum">
              <a:rPr lang="en-US" altLang="zh-CN" smtClean="0">
                <a:latin typeface="Arial" charset="0"/>
              </a:rPr>
              <a:pPr eaLnBrk="1" hangingPunct="1"/>
              <a:t>84</a:t>
            </a:fld>
            <a:endParaRPr lang="en-US" altLang="zh-CN" smtClean="0">
              <a:latin typeface="Arial" charset="0"/>
            </a:endParaRPr>
          </a:p>
        </p:txBody>
      </p:sp>
      <p:sp>
        <p:nvSpPr>
          <p:cNvPr id="200707" name="Rectangle 2"/>
          <p:cNvSpPr>
            <a:spLocks noGrp="1" noRot="1" noChangeAspect="1" noChangeArrowheads="1" noTextEdit="1"/>
          </p:cNvSpPr>
          <p:nvPr>
            <p:ph type="sldImg"/>
          </p:nvPr>
        </p:nvSpPr>
        <p:spPr>
          <a:xfrm>
            <a:off x="381000" y="685800"/>
            <a:ext cx="6096000" cy="3429000"/>
          </a:xfrm>
          <a:ln/>
        </p:spPr>
      </p:sp>
      <p:sp>
        <p:nvSpPr>
          <p:cNvPr id="200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
            </a:r>
            <a:br>
              <a:rPr lang="zh-CN" altLang="en-US" smtClean="0">
                <a:ea typeface="宋体" charset="-122"/>
              </a:rPr>
            </a:br>
            <a:r>
              <a:rPr lang="zh-CN" altLang="en-US" smtClean="0">
                <a:ea typeface="宋体" charset="-122"/>
              </a:rPr>
              <a:t>如图所示，高度为</a:t>
            </a:r>
            <a:r>
              <a:rPr lang="en-US" altLang="zh-CN" smtClean="0">
                <a:ea typeface="宋体" charset="-122"/>
              </a:rPr>
              <a:t>0.0</a:t>
            </a:r>
            <a:r>
              <a:rPr lang="zh-CN" altLang="en-US" smtClean="0">
                <a:ea typeface="宋体" charset="-122"/>
              </a:rPr>
              <a:t>的平面是渲染时的实际面片，棕色的线则代表了原始几何体的实际高度。这里我们一共需要三张纹理：法线纹理，高度纹理以及颜色纹理。</a:t>
            </a:r>
            <a:r>
              <a:rPr lang="en-US" altLang="zh-CN" smtClean="0">
                <a:ea typeface="宋体" charset="-122"/>
              </a:rPr>
              <a:t>A</a:t>
            </a:r>
            <a:r>
              <a:rPr lang="zh-CN" altLang="en-US" smtClean="0">
                <a:ea typeface="宋体" charset="-122"/>
              </a:rPr>
              <a:t>点是我们在面片上看到的点，</a:t>
            </a:r>
            <a:r>
              <a:rPr lang="en-US" altLang="zh-CN" smtClean="0">
                <a:ea typeface="宋体" charset="-122"/>
              </a:rPr>
              <a:t>B</a:t>
            </a:r>
            <a:r>
              <a:rPr lang="zh-CN" altLang="en-US" smtClean="0">
                <a:ea typeface="宋体" charset="-122"/>
              </a:rPr>
              <a:t>点则是该几何体（如果是几何体而非一个面片的话）应该被我们所观察到的点，很明显</a:t>
            </a:r>
            <a:r>
              <a:rPr lang="en-US" altLang="zh-CN" smtClean="0">
                <a:ea typeface="宋体" charset="-122"/>
              </a:rPr>
              <a:t>A</a:t>
            </a:r>
            <a:r>
              <a:rPr lang="zh-CN" altLang="en-US" smtClean="0">
                <a:ea typeface="宋体" charset="-122"/>
              </a:rPr>
              <a:t>点和</a:t>
            </a:r>
            <a:r>
              <a:rPr lang="en-US" altLang="zh-CN" smtClean="0">
                <a:ea typeface="宋体" charset="-122"/>
              </a:rPr>
              <a:t>B</a:t>
            </a:r>
            <a:r>
              <a:rPr lang="zh-CN" altLang="en-US" smtClean="0">
                <a:ea typeface="宋体" charset="-122"/>
              </a:rPr>
              <a:t>点对应的纹理坐标是不同的，为了模拟实际的几何体表面，我们需要估计</a:t>
            </a:r>
            <a:r>
              <a:rPr lang="en-US" altLang="zh-CN" smtClean="0">
                <a:ea typeface="宋体" charset="-122"/>
              </a:rPr>
              <a:t>A B</a:t>
            </a:r>
            <a:r>
              <a:rPr lang="zh-CN" altLang="en-US" smtClean="0">
                <a:ea typeface="宋体" charset="-122"/>
              </a:rPr>
              <a:t>之间纹理坐标的偏移，这里又是一个“</a:t>
            </a:r>
            <a:r>
              <a:rPr lang="en-US" altLang="zh-CN" smtClean="0">
                <a:ea typeface="宋体" charset="-122"/>
              </a:rPr>
              <a:t>hack”</a:t>
            </a:r>
            <a:r>
              <a:rPr lang="zh-CN" altLang="en-US" smtClean="0">
                <a:ea typeface="宋体" charset="-122"/>
              </a:rPr>
              <a:t>，这里我们粗暴的将偏移量通过如下公式计算：</a:t>
            </a:r>
            <a:endParaRPr lang="en-US" altLang="zh-CN" smtClean="0">
              <a:ea typeface="宋体" charset="-122"/>
            </a:endParaRPr>
          </a:p>
          <a:p>
            <a:pPr eaLnBrk="1" hangingPunct="1"/>
            <a:r>
              <a:rPr lang="en-US" altLang="zh-CN" smtClean="0">
                <a:ea typeface="宋体" charset="-122"/>
              </a:rPr>
              <a:t>Xoffset =viewDir.x/viewDir.z∗H(A)∗factor </a:t>
            </a:r>
          </a:p>
          <a:p>
            <a:pPr eaLnBrk="1" hangingPunct="1"/>
            <a:r>
              <a:rPr lang="en-US" altLang="zh-CN" smtClean="0">
                <a:ea typeface="宋体" charset="-122"/>
              </a:rPr>
              <a:t>Yoffset=viewDir.y/viewDir.z∗H(A)∗factor</a:t>
            </a:r>
          </a:p>
          <a:p>
            <a:pPr eaLnBrk="1" hangingPunct="1"/>
            <a:r>
              <a:rPr lang="zh-CN" altLang="en-US" smtClean="0">
                <a:ea typeface="宋体" charset="-122"/>
              </a:rPr>
              <a:t>其中的</a:t>
            </a:r>
            <a:r>
              <a:rPr lang="en-US" altLang="zh-CN" smtClean="0">
                <a:ea typeface="宋体" charset="-122"/>
              </a:rPr>
              <a:t>viewDir</a:t>
            </a:r>
            <a:r>
              <a:rPr lang="zh-CN" altLang="en-US" smtClean="0">
                <a:ea typeface="宋体" charset="-122"/>
              </a:rPr>
              <a:t>是归一化之后的视线向量，</a:t>
            </a:r>
            <a:r>
              <a:rPr lang="en-US" altLang="zh-CN" smtClean="0">
                <a:ea typeface="宋体" charset="-122"/>
              </a:rPr>
              <a:t>H(A) </a:t>
            </a:r>
            <a:r>
              <a:rPr lang="zh-CN" altLang="en-US" smtClean="0">
                <a:ea typeface="宋体" charset="-122"/>
              </a:rPr>
              <a:t>代表</a:t>
            </a:r>
            <a:r>
              <a:rPr lang="en-US" altLang="zh-CN" smtClean="0">
                <a:ea typeface="宋体" charset="-122"/>
              </a:rPr>
              <a:t>A</a:t>
            </a:r>
            <a:r>
              <a:rPr lang="zh-CN" altLang="en-US" smtClean="0">
                <a:ea typeface="宋体" charset="-122"/>
              </a:rPr>
              <a:t>点的高度。该公式虽然不精确，但是总体上符合视觉的规律。可以看出，当视线与平面的夹角越大，</a:t>
            </a:r>
            <a:r>
              <a:rPr lang="en-US" altLang="zh-CN" smtClean="0">
                <a:ea typeface="宋体" charset="-122"/>
              </a:rPr>
              <a:t>viewDir.x/viewDir.z </a:t>
            </a:r>
            <a:r>
              <a:rPr lang="zh-CN" altLang="en-US" smtClean="0">
                <a:ea typeface="宋体" charset="-122"/>
              </a:rPr>
              <a:t>的比值也就越大，这样计算出来的偏移量也就越大，足以糊弄我们的眼睛。但是这样模拟出来的偏移量太大，需要调校一下</a:t>
            </a:r>
            <a:r>
              <a:rPr lang="en-US" altLang="zh-CN" smtClean="0">
                <a:ea typeface="宋体" charset="-122"/>
              </a:rPr>
              <a:t>factor </a:t>
            </a:r>
            <a:r>
              <a:rPr lang="zh-CN" altLang="en-US" smtClean="0">
                <a:ea typeface="宋体" charset="-122"/>
              </a:rPr>
              <a:t>这个参数，一般设置为</a:t>
            </a:r>
            <a:r>
              <a:rPr lang="en-US" altLang="zh-CN" smtClean="0">
                <a:ea typeface="宋体" charset="-122"/>
              </a:rPr>
              <a:t>0.1</a:t>
            </a:r>
            <a:r>
              <a:rPr lang="zh-CN" altLang="en-US" smtClean="0">
                <a:ea typeface="宋体" charset="-122"/>
              </a:rPr>
              <a:t>，使视觉效果达到最好。</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C1C5D642-C04B-4A2A-90B9-6611B956F87B}" type="slidenum">
              <a:rPr lang="en-US" altLang="zh-CN" smtClean="0">
                <a:latin typeface="Arial" charset="0"/>
              </a:rPr>
              <a:pPr eaLnBrk="1" hangingPunct="1"/>
              <a:t>85</a:t>
            </a:fld>
            <a:endParaRPr lang="en-US" altLang="zh-CN" smtClean="0">
              <a:latin typeface="Arial" charset="0"/>
            </a:endParaRPr>
          </a:p>
        </p:txBody>
      </p:sp>
      <p:sp>
        <p:nvSpPr>
          <p:cNvPr id="201731" name="Rectangle 2"/>
          <p:cNvSpPr>
            <a:spLocks noGrp="1" noRot="1" noChangeAspect="1" noChangeArrowheads="1" noTextEdit="1"/>
          </p:cNvSpPr>
          <p:nvPr>
            <p:ph type="sldImg"/>
          </p:nvPr>
        </p:nvSpPr>
        <p:spPr>
          <a:xfrm>
            <a:off x="381000" y="685800"/>
            <a:ext cx="6096000" cy="3429000"/>
          </a:xfrm>
          <a:ln/>
        </p:spPr>
      </p:sp>
      <p:sp>
        <p:nvSpPr>
          <p:cNvPr id="201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
            </a:r>
            <a:br>
              <a:rPr lang="zh-CN" altLang="en-US" smtClean="0">
                <a:ea typeface="宋体" charset="-122"/>
              </a:rPr>
            </a:br>
            <a:endParaRPr lang="zh-CN" altLang="en-US" smtClean="0">
              <a:ea typeface="宋体" charset="-122"/>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03B0613F-2B6C-4817-BD2D-248019287194}" type="slidenum">
              <a:rPr lang="en-US" altLang="zh-CN" smtClean="0">
                <a:latin typeface="Arial" charset="0"/>
              </a:rPr>
              <a:pPr eaLnBrk="1" hangingPunct="1"/>
              <a:t>86</a:t>
            </a:fld>
            <a:endParaRPr lang="en-US" altLang="zh-CN" smtClean="0">
              <a:latin typeface="Arial" charset="0"/>
            </a:endParaRPr>
          </a:p>
        </p:txBody>
      </p:sp>
      <p:sp>
        <p:nvSpPr>
          <p:cNvPr id="202755" name="Rectangle 2"/>
          <p:cNvSpPr>
            <a:spLocks noGrp="1" noRot="1" noChangeAspect="1" noChangeArrowheads="1" noTextEdit="1"/>
          </p:cNvSpPr>
          <p:nvPr>
            <p:ph type="sldImg"/>
          </p:nvPr>
        </p:nvSpPr>
        <p:spPr>
          <a:xfrm>
            <a:off x="381000" y="685800"/>
            <a:ext cx="6096000" cy="3429000"/>
          </a:xfrm>
          <a:ln/>
        </p:spPr>
      </p:sp>
      <p:sp>
        <p:nvSpPr>
          <p:cNvPr id="202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但是上述估计实在过于粗糙，当视线接近水平时，纹理会有很多地方发生扭曲。为了更精确的得出偏移量，又有了</a:t>
            </a:r>
            <a:r>
              <a:rPr lang="en-US" altLang="zh-CN" smtClean="0">
                <a:ea typeface="宋体" charset="-122"/>
              </a:rPr>
              <a:t>steep parallax mapping</a:t>
            </a:r>
            <a:r>
              <a:rPr lang="zh-CN" altLang="en-US" smtClean="0">
                <a:ea typeface="宋体" charset="-122"/>
              </a:rPr>
              <a:t>的方法</a:t>
            </a:r>
            <a:br>
              <a:rPr lang="zh-CN" altLang="en-US" smtClean="0">
                <a:ea typeface="宋体" charset="-122"/>
              </a:rPr>
            </a:br>
            <a:r>
              <a:rPr lang="zh-CN" altLang="en-US" smtClean="0">
                <a:ea typeface="宋体" charset="-122"/>
              </a:rPr>
              <a:t>将深度纹理分层，每层的间隔相同，然后用一种类似于</a:t>
            </a:r>
            <a:r>
              <a:rPr lang="en-US" altLang="zh-CN" smtClean="0">
                <a:ea typeface="宋体" charset="-122"/>
              </a:rPr>
              <a:t>raymarch</a:t>
            </a:r>
            <a:r>
              <a:rPr lang="zh-CN" altLang="en-US" smtClean="0">
                <a:ea typeface="宋体" charset="-122"/>
              </a:rPr>
              <a:t>的算法，沿着视线方向往下探，每次高度下降一层，当视线与某一层的交点的高度值小于该处深度贴图中的高度时停止。图中所示，</a:t>
            </a:r>
            <a:r>
              <a:rPr lang="en-US" altLang="zh-CN" smtClean="0">
                <a:ea typeface="宋体" charset="-122"/>
              </a:rPr>
              <a:t>T2</a:t>
            </a:r>
            <a:r>
              <a:rPr lang="zh-CN" altLang="en-US" smtClean="0">
                <a:ea typeface="宋体" charset="-122"/>
              </a:rPr>
              <a:t>处的实际高度比该层的高度</a:t>
            </a:r>
            <a:r>
              <a:rPr lang="en-US" altLang="zh-CN" smtClean="0">
                <a:ea typeface="宋体" charset="-122"/>
              </a:rPr>
              <a:t>0.4</a:t>
            </a:r>
            <a:r>
              <a:rPr lang="zh-CN" altLang="en-US" smtClean="0">
                <a:ea typeface="宋体" charset="-122"/>
              </a:rPr>
              <a:t>要高，继续往下，到了</a:t>
            </a:r>
            <a:r>
              <a:rPr lang="en-US" altLang="zh-CN" smtClean="0">
                <a:ea typeface="宋体" charset="-122"/>
              </a:rPr>
              <a:t>T3</a:t>
            </a:r>
            <a:r>
              <a:rPr lang="zh-CN" altLang="en-US" smtClean="0">
                <a:ea typeface="宋体" charset="-122"/>
              </a:rPr>
              <a:t>时反过来了，因此我们就选取</a:t>
            </a:r>
            <a:r>
              <a:rPr lang="en-US" altLang="zh-CN" smtClean="0">
                <a:ea typeface="宋体" charset="-122"/>
              </a:rPr>
              <a:t>T3</a:t>
            </a:r>
            <a:r>
              <a:rPr lang="zh-CN" altLang="en-US" smtClean="0">
                <a:ea typeface="宋体" charset="-122"/>
              </a:rPr>
              <a:t>作为偏移之后的纹理坐标。用这种方式精度提升了很多，而且分层越细，精度越高。但是问题也随之而来，图片中产生了很明显的条带。</a:t>
            </a:r>
            <a:endParaRPr lang="en-US" altLang="zh-CN" smtClean="0">
              <a:ea typeface="宋体" charset="-122"/>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B63ABAC7-0563-4C58-A549-A5C461FBA780}" type="slidenum">
              <a:rPr lang="en-US" altLang="zh-CN" smtClean="0">
                <a:latin typeface="Arial" charset="0"/>
              </a:rPr>
              <a:pPr eaLnBrk="1" hangingPunct="1"/>
              <a:t>87</a:t>
            </a:fld>
            <a:endParaRPr lang="en-US" altLang="zh-CN" smtClean="0">
              <a:latin typeface="Arial" charset="0"/>
            </a:endParaRPr>
          </a:p>
        </p:txBody>
      </p:sp>
      <p:sp>
        <p:nvSpPr>
          <p:cNvPr id="203779" name="Rectangle 2"/>
          <p:cNvSpPr>
            <a:spLocks noGrp="1" noRot="1" noChangeAspect="1" noChangeArrowheads="1" noTextEdit="1"/>
          </p:cNvSpPr>
          <p:nvPr>
            <p:ph type="sldImg"/>
          </p:nvPr>
        </p:nvSpPr>
        <p:spPr>
          <a:xfrm>
            <a:off x="381000" y="685800"/>
            <a:ext cx="6096000" cy="3429000"/>
          </a:xfrm>
          <a:ln/>
        </p:spPr>
      </p:sp>
      <p:sp>
        <p:nvSpPr>
          <p:cNvPr id="203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但是上述估计实在过于粗糙，当视线接近水平时，纹理会有很多地方发生扭曲。为了更精确的得出偏移量，又有了</a:t>
            </a:r>
            <a:r>
              <a:rPr lang="en-US" altLang="zh-CN" smtClean="0">
                <a:ea typeface="宋体" charset="-122"/>
              </a:rPr>
              <a:t>steep parallax mapping</a:t>
            </a:r>
            <a:r>
              <a:rPr lang="zh-CN" altLang="en-US" smtClean="0">
                <a:ea typeface="宋体" charset="-122"/>
              </a:rPr>
              <a:t>的方法</a:t>
            </a:r>
            <a:br>
              <a:rPr lang="zh-CN" altLang="en-US" smtClean="0">
                <a:ea typeface="宋体" charset="-122"/>
              </a:rPr>
            </a:br>
            <a:r>
              <a:rPr lang="zh-CN" altLang="en-US" smtClean="0">
                <a:ea typeface="宋体" charset="-122"/>
              </a:rPr>
              <a:t>将深度纹理分层，每层的间隔相同，然后用一种类似于</a:t>
            </a:r>
            <a:r>
              <a:rPr lang="en-US" altLang="zh-CN" smtClean="0">
                <a:ea typeface="宋体" charset="-122"/>
              </a:rPr>
              <a:t>raymarch</a:t>
            </a:r>
            <a:r>
              <a:rPr lang="zh-CN" altLang="en-US" smtClean="0">
                <a:ea typeface="宋体" charset="-122"/>
              </a:rPr>
              <a:t>的算法，沿着视线方向往下探，每次高度下降一层，当视线与某一层的交点的高度值小于该处深度贴图中的高度时停止。图中所示，</a:t>
            </a:r>
            <a:r>
              <a:rPr lang="en-US" altLang="zh-CN" smtClean="0">
                <a:ea typeface="宋体" charset="-122"/>
              </a:rPr>
              <a:t>T2</a:t>
            </a:r>
            <a:r>
              <a:rPr lang="zh-CN" altLang="en-US" smtClean="0">
                <a:ea typeface="宋体" charset="-122"/>
              </a:rPr>
              <a:t>处的实际高度比该层的高度</a:t>
            </a:r>
            <a:r>
              <a:rPr lang="en-US" altLang="zh-CN" smtClean="0">
                <a:ea typeface="宋体" charset="-122"/>
              </a:rPr>
              <a:t>0.4</a:t>
            </a:r>
            <a:r>
              <a:rPr lang="zh-CN" altLang="en-US" smtClean="0">
                <a:ea typeface="宋体" charset="-122"/>
              </a:rPr>
              <a:t>要高，继续往下，到了</a:t>
            </a:r>
            <a:r>
              <a:rPr lang="en-US" altLang="zh-CN" smtClean="0">
                <a:ea typeface="宋体" charset="-122"/>
              </a:rPr>
              <a:t>T3</a:t>
            </a:r>
            <a:r>
              <a:rPr lang="zh-CN" altLang="en-US" smtClean="0">
                <a:ea typeface="宋体" charset="-122"/>
              </a:rPr>
              <a:t>时反过来了，因此我们就选取</a:t>
            </a:r>
            <a:r>
              <a:rPr lang="en-US" altLang="zh-CN" smtClean="0">
                <a:ea typeface="宋体" charset="-122"/>
              </a:rPr>
              <a:t>T3</a:t>
            </a:r>
            <a:r>
              <a:rPr lang="zh-CN" altLang="en-US" smtClean="0">
                <a:ea typeface="宋体" charset="-122"/>
              </a:rPr>
              <a:t>作为偏移之后的纹理坐标。用这种方式精度提升了很多，而且分层越细，精度越高。但是问题也随之而来，图片中产生了很明显的条带。</a:t>
            </a:r>
            <a:endParaRPr lang="en-US" altLang="zh-CN" smtClean="0">
              <a:ea typeface="宋体" charset="-122"/>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FD2DDB24-DE62-4709-B7DA-8161FEDDB74B}" type="slidenum">
              <a:rPr lang="en-US" altLang="zh-CN" smtClean="0">
                <a:latin typeface="Arial" charset="0"/>
              </a:rPr>
              <a:pPr eaLnBrk="1" hangingPunct="1"/>
              <a:t>88</a:t>
            </a:fld>
            <a:endParaRPr lang="en-US" altLang="zh-CN" smtClean="0">
              <a:latin typeface="Arial" charset="0"/>
            </a:endParaRPr>
          </a:p>
        </p:txBody>
      </p:sp>
      <p:sp>
        <p:nvSpPr>
          <p:cNvPr id="204803" name="Rectangle 2"/>
          <p:cNvSpPr>
            <a:spLocks noGrp="1" noRot="1" noChangeAspect="1" noChangeArrowheads="1" noTextEdit="1"/>
          </p:cNvSpPr>
          <p:nvPr>
            <p:ph type="sldImg"/>
          </p:nvPr>
        </p:nvSpPr>
        <p:spPr>
          <a:xfrm>
            <a:off x="381000" y="685800"/>
            <a:ext cx="6096000" cy="3429000"/>
          </a:xfrm>
          <a:ln/>
        </p:spPr>
      </p:sp>
      <p:sp>
        <p:nvSpPr>
          <p:cNvPr id="204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这些条带产生的原因如上图，注意其中的灰线和绿线，它们是进行“</a:t>
            </a:r>
            <a:r>
              <a:rPr lang="en-US" altLang="zh-CN" smtClean="0">
                <a:ea typeface="宋体" charset="-122"/>
              </a:rPr>
              <a:t>raymarch”</a:t>
            </a:r>
            <a:r>
              <a:rPr lang="zh-CN" altLang="en-US" smtClean="0">
                <a:ea typeface="宋体" charset="-122"/>
              </a:rPr>
              <a:t>时两层的分界线，他们对应的偏移后的纹理坐标区域（灰虚线和绿虚线之间的区域）有很多是重复的，这也就意味着看到的纹理也会因为重复而产生条纹</a:t>
            </a:r>
            <a:endParaRPr lang="en-US" altLang="zh-CN" smtClean="0">
              <a:ea typeface="宋体" charset="-122"/>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6955255E-E215-4DA7-A236-192382474178}" type="slidenum">
              <a:rPr lang="en-US" altLang="zh-CN" smtClean="0">
                <a:latin typeface="Arial" charset="0"/>
              </a:rPr>
              <a:pPr eaLnBrk="1" hangingPunct="1"/>
              <a:t>89</a:t>
            </a:fld>
            <a:endParaRPr lang="en-US" altLang="zh-CN" smtClean="0">
              <a:latin typeface="Arial" charset="0"/>
            </a:endParaRPr>
          </a:p>
        </p:txBody>
      </p:sp>
      <p:sp>
        <p:nvSpPr>
          <p:cNvPr id="205827" name="Rectangle 2"/>
          <p:cNvSpPr>
            <a:spLocks noGrp="1" noRot="1" noChangeAspect="1" noChangeArrowheads="1" noTextEdit="1"/>
          </p:cNvSpPr>
          <p:nvPr>
            <p:ph type="sldImg"/>
          </p:nvPr>
        </p:nvSpPr>
        <p:spPr>
          <a:xfrm>
            <a:off x="381000" y="685800"/>
            <a:ext cx="6096000" cy="3429000"/>
          </a:xfrm>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eaLnBrk="1" hangingPunct="1"/>
            <a:r>
              <a:rPr lang="zh-CN" altLang="en-US" smtClean="0">
                <a:ea typeface="宋体" charset="-122"/>
              </a:rPr>
              <a:t>现在图中的</a:t>
            </a:r>
            <a:r>
              <a:rPr lang="en-US" altLang="zh-CN" i="1" smtClean="0">
                <a:ea typeface="宋体" charset="-122"/>
              </a:rPr>
              <a:t>H</a:t>
            </a:r>
            <a:r>
              <a:rPr lang="en-US" altLang="zh-CN" smtClean="0">
                <a:ea typeface="宋体" charset="-122"/>
              </a:rPr>
              <a:t>()</a:t>
            </a:r>
            <a:r>
              <a:rPr lang="zh-CN" altLang="en-US" smtClean="0">
                <a:ea typeface="宋体" charset="-122"/>
              </a:rPr>
              <a:t> 代表该点处实际高度与该层高度的差值的绝对值</a:t>
            </a:r>
            <a:endParaRPr lang="en-US" altLang="zh-CN" smtClean="0">
              <a:ea typeface="宋体" charset="-122"/>
            </a:endParaRPr>
          </a:p>
          <a:p>
            <a:pPr eaLnBrk="1" hangingPunct="1"/>
            <a:endParaRPr lang="en-US" altLang="zh-CN" smtClean="0">
              <a:ea typeface="宋体" charset="-122"/>
            </a:endParaRPr>
          </a:p>
          <a:p>
            <a:pPr eaLnBrk="1" hangingPunct="1"/>
            <a:r>
              <a:rPr lang="zh-CN" altLang="en-US" smtClean="0">
                <a:ea typeface="宋体" charset="-122"/>
              </a:rPr>
              <a:t>当</a:t>
            </a:r>
            <a:r>
              <a:rPr lang="en-US" altLang="zh-CN" smtClean="0">
                <a:ea typeface="宋体" charset="-122"/>
              </a:rPr>
              <a:t>r=1 </a:t>
            </a:r>
            <a:r>
              <a:rPr lang="zh-CN" altLang="en-US" smtClean="0">
                <a:ea typeface="宋体" charset="-122"/>
              </a:rPr>
              <a:t>时，偏移坐标为</a:t>
            </a:r>
            <a:r>
              <a:rPr lang="en-US" altLang="zh-CN" smtClean="0">
                <a:ea typeface="宋体" charset="-122"/>
              </a:rPr>
              <a:t>T2 </a:t>
            </a:r>
            <a:r>
              <a:rPr lang="zh-CN" altLang="en-US" smtClean="0">
                <a:ea typeface="宋体" charset="-122"/>
              </a:rPr>
              <a:t>，当</a:t>
            </a:r>
            <a:r>
              <a:rPr lang="en-US" altLang="zh-CN" smtClean="0">
                <a:ea typeface="宋体" charset="-122"/>
              </a:rPr>
              <a:t>r=0 </a:t>
            </a:r>
            <a:r>
              <a:rPr lang="zh-CN" altLang="en-US" smtClean="0">
                <a:ea typeface="宋体" charset="-122"/>
              </a:rPr>
              <a:t>时，偏移坐标为</a:t>
            </a:r>
            <a:r>
              <a:rPr lang="en-US" altLang="zh-CN" smtClean="0">
                <a:ea typeface="宋体" charset="-122"/>
              </a:rPr>
              <a:t>T3 </a:t>
            </a:r>
            <a:r>
              <a:rPr lang="zh-CN" altLang="en-US" smtClean="0">
                <a:ea typeface="宋体" charset="-122"/>
              </a:rPr>
              <a:t>。这样处理之后得到的效果就比较令人满意了，几乎没有瑕疵。</a:t>
            </a:r>
            <a:endParaRPr lang="en-US" altLang="zh-CN" smtClean="0">
              <a:ea typeface="宋体" charset="-122"/>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2E6F65F0-726E-43AC-870C-A070D47ACD37}" type="slidenum">
              <a:rPr lang="en-US" altLang="zh-CN" smtClean="0">
                <a:latin typeface="Arial" charset="0"/>
              </a:rPr>
              <a:pPr eaLnBrk="1" hangingPunct="1"/>
              <a:t>90</a:t>
            </a:fld>
            <a:endParaRPr lang="en-US" altLang="zh-CN" smtClean="0">
              <a:latin typeface="Arial" charset="0"/>
            </a:endParaRPr>
          </a:p>
        </p:txBody>
      </p:sp>
      <p:sp>
        <p:nvSpPr>
          <p:cNvPr id="206851" name="Rectangle 2"/>
          <p:cNvSpPr>
            <a:spLocks noGrp="1" noRot="1" noChangeAspect="1" noChangeArrowheads="1" noTextEdit="1"/>
          </p:cNvSpPr>
          <p:nvPr>
            <p:ph type="sldImg"/>
          </p:nvPr>
        </p:nvSpPr>
        <p:spPr>
          <a:ln/>
        </p:spPr>
      </p:sp>
      <p:sp>
        <p:nvSpPr>
          <p:cNvPr id="206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ea typeface="宋体" charset="-122"/>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E15CCCA1-85B8-48A3-9EAD-BBA08BB6EAFC}" type="slidenum">
              <a:rPr lang="en-US" altLang="zh-CN" smtClean="0">
                <a:latin typeface="Arial" charset="0"/>
              </a:rPr>
              <a:pPr eaLnBrk="1" hangingPunct="1"/>
              <a:t>91</a:t>
            </a:fld>
            <a:endParaRPr lang="en-US" altLang="zh-CN" smtClean="0">
              <a:latin typeface="Arial" charset="0"/>
            </a:endParaRPr>
          </a:p>
        </p:txBody>
      </p:sp>
      <p:sp>
        <p:nvSpPr>
          <p:cNvPr id="207875" name="Rectangle 2"/>
          <p:cNvSpPr>
            <a:spLocks noGrp="1" noRot="1" noChangeAspect="1" noChangeArrowheads="1" noTextEdit="1"/>
          </p:cNvSpPr>
          <p:nvPr>
            <p:ph type="sldImg"/>
          </p:nvPr>
        </p:nvSpPr>
        <p:spPr>
          <a:xfrm>
            <a:off x="381000" y="685800"/>
            <a:ext cx="6096000" cy="3429000"/>
          </a:xfrm>
          <a:ln/>
        </p:spPr>
      </p:sp>
      <p:sp>
        <p:nvSpPr>
          <p:cNvPr id="207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zh-CN" sz="900" b="1" smtClean="0">
                <a:ea typeface="宋体" charset="-122"/>
              </a:rPr>
              <a:t>Displacement Mapping</a:t>
            </a:r>
            <a:r>
              <a:rPr lang="zh-CN" altLang="en-US" sz="900" smtClean="0">
                <a:ea typeface="宋体" charset="-122"/>
              </a:rPr>
              <a:t>位移映射，也叫映射转移，是</a:t>
            </a:r>
            <a:r>
              <a:rPr lang="en-US" altLang="zh-CN" sz="900" smtClean="0">
                <a:ea typeface="宋体" charset="-122"/>
              </a:rPr>
              <a:t>Matrox</a:t>
            </a:r>
            <a:r>
              <a:rPr lang="zh-CN" altLang="en-US" sz="900" smtClean="0">
                <a:ea typeface="宋体" charset="-122"/>
              </a:rPr>
              <a:t>研发的技术 </a:t>
            </a:r>
          </a:p>
          <a:p>
            <a:pPr eaLnBrk="1" hangingPunct="1">
              <a:lnSpc>
                <a:spcPct val="80000"/>
              </a:lnSpc>
            </a:pPr>
            <a:endParaRPr lang="zh-CN" altLang="en-US" sz="900" smtClean="0">
              <a:ea typeface="宋体" charset="-122"/>
            </a:endParaRPr>
          </a:p>
          <a:p>
            <a:pPr eaLnBrk="1" hangingPunct="1">
              <a:lnSpc>
                <a:spcPct val="80000"/>
              </a:lnSpc>
            </a:pPr>
            <a:r>
              <a:rPr lang="en-US" altLang="zh-CN" sz="900" smtClean="0">
                <a:ea typeface="宋体" charset="-122"/>
              </a:rPr>
              <a:t>Displacement Mapping——</a:t>
            </a:r>
            <a:r>
              <a:rPr lang="zh-CN" altLang="en-US" sz="900" smtClean="0">
                <a:ea typeface="宋体" charset="-122"/>
              </a:rPr>
              <a:t>置换贴图技术。置换贴图可以透过两张纹理的混合形成真正的凹凸模型，就是说</a:t>
            </a:r>
            <a:r>
              <a:rPr lang="en-US" altLang="zh-CN" sz="900" smtClean="0">
                <a:ea typeface="宋体" charset="-122"/>
              </a:rPr>
              <a:t>Displacement Mapping</a:t>
            </a:r>
            <a:r>
              <a:rPr lang="zh-CN" altLang="en-US" sz="900" smtClean="0">
                <a:ea typeface="宋体" charset="-122"/>
              </a:rPr>
              <a:t>透过一张基本纹理、一张光照纹理以及一张最为重要的高程纹理来完成模型外观的过程，模型本身也许只是一个圆筒，但是使用了</a:t>
            </a:r>
            <a:r>
              <a:rPr lang="en-US" altLang="zh-CN" sz="900" smtClean="0">
                <a:ea typeface="宋体" charset="-122"/>
              </a:rPr>
              <a:t>Displacement Mapping</a:t>
            </a:r>
            <a:r>
              <a:rPr lang="zh-CN" altLang="en-US" sz="900" smtClean="0">
                <a:ea typeface="宋体" charset="-122"/>
              </a:rPr>
              <a:t>以后，就可以生成一个栩栩如生的人头来，也可以让平面图形形成立体效果。这种技术在以往只是在</a:t>
            </a:r>
            <a:r>
              <a:rPr lang="en-US" altLang="zh-CN" sz="900" smtClean="0">
                <a:ea typeface="宋体" charset="-122"/>
              </a:rPr>
              <a:t>Pixar</a:t>
            </a:r>
            <a:r>
              <a:rPr lang="zh-CN" altLang="en-US" sz="900" smtClean="0">
                <a:ea typeface="宋体" charset="-122"/>
              </a:rPr>
              <a:t>的</a:t>
            </a:r>
            <a:r>
              <a:rPr lang="en-US" altLang="zh-CN" sz="900" smtClean="0">
                <a:ea typeface="宋体" charset="-122"/>
              </a:rPr>
              <a:t>Photorealistic Renderman</a:t>
            </a:r>
            <a:r>
              <a:rPr lang="zh-CN" altLang="en-US" sz="900" smtClean="0">
                <a:ea typeface="宋体" charset="-122"/>
              </a:rPr>
              <a:t>得以应用。当然，这个“建模”过程也是需要</a:t>
            </a:r>
            <a:r>
              <a:rPr lang="en-US" altLang="zh-CN" sz="900" smtClean="0">
                <a:ea typeface="宋体" charset="-122"/>
              </a:rPr>
              <a:t>Vertex Shader</a:t>
            </a:r>
            <a:r>
              <a:rPr lang="zh-CN" altLang="en-US" sz="900" smtClean="0">
                <a:ea typeface="宋体" charset="-122"/>
              </a:rPr>
              <a:t>来协助的，并非以往环境凹凸贴图那样只是一个单纯的贴图过程，而是一个极其复杂的过程。</a:t>
            </a:r>
            <a:r>
              <a:rPr lang="en-US" altLang="zh-CN" sz="900" smtClean="0">
                <a:ea typeface="宋体" charset="-122"/>
              </a:rPr>
              <a:t>Matrox</a:t>
            </a:r>
            <a:r>
              <a:rPr lang="zh-CN" altLang="en-US" sz="900" smtClean="0">
                <a:ea typeface="宋体" charset="-122"/>
              </a:rPr>
              <a:t>能够实现硬件支持，已经成为</a:t>
            </a:r>
            <a:r>
              <a:rPr lang="en-US" altLang="zh-CN" sz="900" smtClean="0">
                <a:ea typeface="宋体" charset="-122"/>
              </a:rPr>
              <a:t>3D</a:t>
            </a:r>
            <a:r>
              <a:rPr lang="zh-CN" altLang="en-US" sz="900" smtClean="0">
                <a:ea typeface="宋体" charset="-122"/>
              </a:rPr>
              <a:t>图形芯片的一次重大突破。 </a:t>
            </a:r>
          </a:p>
          <a:p>
            <a:pPr eaLnBrk="1" hangingPunct="1">
              <a:lnSpc>
                <a:spcPct val="80000"/>
              </a:lnSpc>
            </a:pPr>
            <a:endParaRPr lang="zh-CN" altLang="en-US" sz="900" smtClean="0">
              <a:ea typeface="宋体" charset="-122"/>
            </a:endParaRPr>
          </a:p>
          <a:p>
            <a:pPr eaLnBrk="1" hangingPunct="1">
              <a:lnSpc>
                <a:spcPct val="80000"/>
              </a:lnSpc>
            </a:pPr>
            <a:r>
              <a:rPr lang="en-US" altLang="zh-CN" sz="900" smtClean="0">
                <a:ea typeface="宋体" charset="-122"/>
              </a:rPr>
              <a:t>Cook </a:t>
            </a:r>
            <a:r>
              <a:rPr lang="zh-CN" altLang="en-US" sz="900" smtClean="0">
                <a:ea typeface="宋体" charset="-122"/>
              </a:rPr>
              <a:t>提出了位移映射</a:t>
            </a:r>
            <a:r>
              <a:rPr lang="en-US" altLang="zh-CN" sz="900" smtClean="0">
                <a:ea typeface="宋体" charset="-122"/>
              </a:rPr>
              <a:t>(disp lacem en t m app ing)</a:t>
            </a:r>
            <a:r>
              <a:rPr lang="zh-CN" altLang="en-US" sz="900" smtClean="0">
                <a:ea typeface="宋体" charset="-122"/>
              </a:rPr>
              <a:t>技术</a:t>
            </a:r>
            <a:r>
              <a:rPr lang="en-US" altLang="zh-CN" sz="900" smtClean="0">
                <a:ea typeface="宋体" charset="-122"/>
              </a:rPr>
              <a:t>, </a:t>
            </a:r>
            <a:r>
              <a:rPr lang="zh-CN" altLang="en-US" sz="900" smtClean="0">
                <a:ea typeface="宋体" charset="-122"/>
              </a:rPr>
              <a:t>它能够产生非常复杂的几何细节</a:t>
            </a:r>
            <a:r>
              <a:rPr lang="en-US" altLang="zh-CN" sz="900" smtClean="0">
                <a:ea typeface="宋体" charset="-122"/>
              </a:rPr>
              <a:t>, </a:t>
            </a:r>
            <a:r>
              <a:rPr lang="zh-CN" altLang="en-US" sz="900" smtClean="0">
                <a:ea typeface="宋体" charset="-122"/>
              </a:rPr>
              <a:t>却不需要对</a:t>
            </a:r>
          </a:p>
          <a:p>
            <a:pPr eaLnBrk="1" hangingPunct="1">
              <a:lnSpc>
                <a:spcPct val="80000"/>
              </a:lnSpc>
            </a:pPr>
            <a:r>
              <a:rPr lang="zh-CN" altLang="en-US" sz="900" smtClean="0">
                <a:ea typeface="宋体" charset="-122"/>
              </a:rPr>
              <a:t>这些细节逐个进行构造</a:t>
            </a:r>
            <a:r>
              <a:rPr lang="en-US" altLang="zh-CN" sz="900" smtClean="0">
                <a:ea typeface="宋体" charset="-122"/>
              </a:rPr>
              <a:t>. </a:t>
            </a:r>
            <a:r>
              <a:rPr lang="zh-CN" altLang="en-US" sz="900" smtClean="0">
                <a:ea typeface="宋体" charset="-122"/>
              </a:rPr>
              <a:t>它允许用户采用位移映射图或者移位绘制器</a:t>
            </a:r>
            <a:r>
              <a:rPr lang="en-US" altLang="zh-CN" sz="900" smtClean="0">
                <a:ea typeface="宋体" charset="-122"/>
              </a:rPr>
              <a:t>(disp lacem en t shaders) </a:t>
            </a:r>
            <a:r>
              <a:rPr lang="zh-CN" altLang="en-US" sz="900" smtClean="0">
                <a:ea typeface="宋体" charset="-122"/>
              </a:rPr>
              <a:t>来描</a:t>
            </a:r>
          </a:p>
          <a:p>
            <a:pPr eaLnBrk="1" hangingPunct="1">
              <a:lnSpc>
                <a:spcPct val="80000"/>
              </a:lnSpc>
            </a:pPr>
            <a:r>
              <a:rPr lang="zh-CN" altLang="en-US" sz="900" smtClean="0">
                <a:ea typeface="宋体" charset="-122"/>
              </a:rPr>
              <a:t>述曲面的几何细节</a:t>
            </a:r>
            <a:r>
              <a:rPr lang="en-US" altLang="zh-CN" sz="900" smtClean="0">
                <a:ea typeface="宋体" charset="-122"/>
              </a:rPr>
              <a:t>, </a:t>
            </a:r>
            <a:r>
              <a:rPr lang="zh-CN" altLang="en-US" sz="900" smtClean="0">
                <a:ea typeface="宋体" charset="-122"/>
              </a:rPr>
              <a:t>并对所映射的曲面添加真正的移位细节</a:t>
            </a:r>
            <a:r>
              <a:rPr lang="en-US" altLang="zh-CN" sz="900" smtClean="0">
                <a:ea typeface="宋体" charset="-122"/>
              </a:rPr>
              <a:t>[ 14, 15 ]. </a:t>
            </a:r>
            <a:r>
              <a:rPr lang="zh-CN" altLang="en-US" sz="900" smtClean="0">
                <a:ea typeface="宋体" charset="-122"/>
              </a:rPr>
              <a:t>这一点是位移映射和凹凸纹理</a:t>
            </a:r>
          </a:p>
          <a:p>
            <a:pPr eaLnBrk="1" hangingPunct="1">
              <a:lnSpc>
                <a:spcPct val="80000"/>
              </a:lnSpc>
            </a:pPr>
            <a:r>
              <a:rPr lang="en-US" altLang="zh-CN" sz="900" smtClean="0">
                <a:ea typeface="宋体" charset="-122"/>
              </a:rPr>
              <a:t>(bump tex tu re) </a:t>
            </a:r>
            <a:r>
              <a:rPr lang="zh-CN" altLang="en-US" sz="900" smtClean="0">
                <a:ea typeface="宋体" charset="-122"/>
              </a:rPr>
              <a:t>的根本区别</a:t>
            </a:r>
            <a:r>
              <a:rPr lang="en-US" altLang="zh-CN" sz="900" smtClean="0">
                <a:ea typeface="宋体" charset="-122"/>
              </a:rPr>
              <a:t>. </a:t>
            </a:r>
            <a:r>
              <a:rPr lang="zh-CN" altLang="en-US" sz="900" smtClean="0">
                <a:ea typeface="宋体" charset="-122"/>
              </a:rPr>
              <a:t>两者非常相似</a:t>
            </a:r>
            <a:r>
              <a:rPr lang="en-US" altLang="zh-CN" sz="900" smtClean="0">
                <a:ea typeface="宋体" charset="-122"/>
              </a:rPr>
              <a:t>, </a:t>
            </a:r>
            <a:r>
              <a:rPr lang="zh-CN" altLang="en-US" sz="900" smtClean="0">
                <a:ea typeface="宋体" charset="-122"/>
              </a:rPr>
              <a:t>不同的是位移映射是真正添加几何细节</a:t>
            </a:r>
            <a:r>
              <a:rPr lang="en-US" altLang="zh-CN" sz="900" smtClean="0">
                <a:ea typeface="宋体" charset="-122"/>
              </a:rPr>
              <a:t>, </a:t>
            </a:r>
            <a:r>
              <a:rPr lang="zh-CN" altLang="en-US" sz="900" smtClean="0">
                <a:ea typeface="宋体" charset="-122"/>
              </a:rPr>
              <a:t>而凹凸纹理则是</a:t>
            </a:r>
          </a:p>
          <a:p>
            <a:pPr eaLnBrk="1" hangingPunct="1">
              <a:lnSpc>
                <a:spcPct val="80000"/>
              </a:lnSpc>
            </a:pPr>
            <a:r>
              <a:rPr lang="zh-CN" altLang="en-US" sz="900" smtClean="0">
                <a:ea typeface="宋体" charset="-122"/>
              </a:rPr>
              <a:t>只对映射曲面不同部位的法向量做扰动</a:t>
            </a:r>
            <a:r>
              <a:rPr lang="en-US" altLang="zh-CN" sz="900" smtClean="0">
                <a:ea typeface="宋体" charset="-122"/>
              </a:rPr>
              <a:t>[ 13, 16 ]. </a:t>
            </a:r>
            <a:r>
              <a:rPr lang="zh-CN" altLang="en-US" sz="900" smtClean="0">
                <a:ea typeface="宋体" charset="-122"/>
              </a:rPr>
              <a:t>位移映射技术的一个根本特征是只有在绘制的时候</a:t>
            </a:r>
            <a:r>
              <a:rPr lang="en-US" altLang="zh-CN" sz="900" smtClean="0">
                <a:ea typeface="宋体" charset="-122"/>
              </a:rPr>
              <a:t>, </a:t>
            </a:r>
            <a:r>
              <a:rPr lang="zh-CN" altLang="en-US" sz="900" smtClean="0">
                <a:ea typeface="宋体" charset="-122"/>
              </a:rPr>
              <a:t>几</a:t>
            </a:r>
          </a:p>
          <a:p>
            <a:pPr eaLnBrk="1" hangingPunct="1">
              <a:lnSpc>
                <a:spcPct val="80000"/>
              </a:lnSpc>
            </a:pPr>
            <a:r>
              <a:rPr lang="zh-CN" altLang="en-US" sz="900" smtClean="0">
                <a:ea typeface="宋体" charset="-122"/>
              </a:rPr>
              <a:t>何细节才真正被加上去</a:t>
            </a:r>
            <a:r>
              <a:rPr lang="en-US" altLang="zh-CN" sz="900" smtClean="0">
                <a:ea typeface="宋体" charset="-122"/>
              </a:rPr>
              <a:t>, </a:t>
            </a:r>
            <a:r>
              <a:rPr lang="zh-CN" altLang="en-US" sz="900" smtClean="0">
                <a:ea typeface="宋体" charset="-122"/>
              </a:rPr>
              <a:t>因此</a:t>
            </a:r>
            <a:r>
              <a:rPr lang="en-US" altLang="zh-CN" sz="900" smtClean="0">
                <a:ea typeface="宋体" charset="-122"/>
              </a:rPr>
              <a:t>, </a:t>
            </a:r>
            <a:r>
              <a:rPr lang="zh-CN" altLang="en-US" sz="900" smtClean="0">
                <a:ea typeface="宋体" charset="-122"/>
              </a:rPr>
              <a:t>可以自适应地根据具体位置选择可见的几何细节的精细程度</a:t>
            </a:r>
            <a:r>
              <a:rPr lang="en-US" altLang="zh-CN" sz="900" smtClean="0">
                <a:ea typeface="宋体" charset="-122"/>
              </a:rPr>
              <a:t>, </a:t>
            </a:r>
            <a:r>
              <a:rPr lang="zh-CN" altLang="en-US" sz="900" smtClean="0">
                <a:ea typeface="宋体" charset="-122"/>
              </a:rPr>
              <a:t>以减小场</a:t>
            </a:r>
          </a:p>
          <a:p>
            <a:pPr eaLnBrk="1" hangingPunct="1">
              <a:lnSpc>
                <a:spcPct val="80000"/>
              </a:lnSpc>
            </a:pPr>
            <a:r>
              <a:rPr lang="zh-CN" altLang="en-US" sz="900" smtClean="0">
                <a:ea typeface="宋体" charset="-122"/>
              </a:rPr>
              <a:t>景绘制的几何复杂度</a:t>
            </a:r>
            <a:r>
              <a:rPr lang="en-US" altLang="zh-CN" sz="900" smtClean="0">
                <a:ea typeface="宋体" charset="-122"/>
              </a:rPr>
              <a:t>.     </a:t>
            </a:r>
          </a:p>
          <a:p>
            <a:pPr eaLnBrk="1" hangingPunct="1">
              <a:lnSpc>
                <a:spcPct val="80000"/>
              </a:lnSpc>
            </a:pPr>
            <a:r>
              <a:rPr lang="en-US" altLang="zh-CN" sz="900" smtClean="0">
                <a:ea typeface="宋体" charset="-122"/>
              </a:rPr>
              <a:t>GeForce6800</a:t>
            </a:r>
            <a:r>
              <a:rPr lang="zh-CN" altLang="en-US" sz="900" smtClean="0">
                <a:ea typeface="宋体" charset="-122"/>
              </a:rPr>
              <a:t>中，</a:t>
            </a:r>
            <a:r>
              <a:rPr lang="en-US" altLang="zh-CN" sz="900" smtClean="0">
                <a:ea typeface="宋体" charset="-122"/>
              </a:rPr>
              <a:t>CineFX</a:t>
            </a:r>
            <a:r>
              <a:rPr lang="zh-CN" altLang="en-US" sz="900" smtClean="0">
                <a:ea typeface="宋体" charset="-122"/>
              </a:rPr>
              <a:t>结构最值得一提的特性之一就是其位移映射（</a:t>
            </a:r>
            <a:r>
              <a:rPr lang="en-US" altLang="zh-CN" sz="900" smtClean="0">
                <a:ea typeface="宋体" charset="-122"/>
              </a:rPr>
              <a:t>displacement mapping</a:t>
            </a:r>
            <a:r>
              <a:rPr lang="zh-CN" altLang="en-US" sz="900" smtClean="0">
                <a:ea typeface="宋体" charset="-122"/>
              </a:rPr>
              <a:t>）功能，这一功能意味者我们第一次只需要简单的将一个材质加载到寄存器中便可以将材质信息映射到顶点上。这一技术超越了像</a:t>
            </a:r>
            <a:r>
              <a:rPr lang="en-US" altLang="zh-CN" sz="900" smtClean="0">
                <a:ea typeface="宋体" charset="-122"/>
              </a:rPr>
              <a:t>bump mapping</a:t>
            </a:r>
            <a:r>
              <a:rPr lang="zh-CN" altLang="en-US" sz="900" smtClean="0">
                <a:ea typeface="宋体" charset="-122"/>
              </a:rPr>
              <a:t>等旧的那些不用许材质和周围环境相互作用的方法。通过位移映射每一个材质都可以与各种各样的光源相互作用。在某种意义上来说，这种做法比起原有的那些技术只需要少量的计算。从画面质量的角度来看，这一技术可以更加真实的再现</a:t>
            </a:r>
            <a:r>
              <a:rPr lang="en-US" altLang="zh-CN" sz="900" smtClean="0">
                <a:ea typeface="宋体" charset="-122"/>
              </a:rPr>
              <a:t>3D</a:t>
            </a:r>
            <a:r>
              <a:rPr lang="zh-CN" altLang="en-US" sz="900" smtClean="0">
                <a:ea typeface="宋体" charset="-122"/>
              </a:rPr>
              <a:t>环境，它里面的各种光源以及一个场景里面的各种</a:t>
            </a:r>
            <a:r>
              <a:rPr lang="en-US" altLang="zh-CN" sz="900" smtClean="0">
                <a:ea typeface="宋体" charset="-122"/>
              </a:rPr>
              <a:t>3D</a:t>
            </a:r>
            <a:r>
              <a:rPr lang="zh-CN" altLang="en-US" sz="900" smtClean="0">
                <a:ea typeface="宋体" charset="-122"/>
              </a:rPr>
              <a:t>模型的相互作用。也是第一次这些模型的每一个细节都可以对各种光源做出反应。举个简单的例子来说就是一个模型在另外一个模型上可以正确的投影，看起来就像真的一样。</a:t>
            </a:r>
            <a:br>
              <a:rPr lang="zh-CN" altLang="en-US" sz="900" smtClean="0">
                <a:ea typeface="宋体" charset="-122"/>
              </a:rPr>
            </a:br>
            <a:endParaRPr lang="zh-CN" altLang="en-US" sz="900" smtClean="0">
              <a:ea typeface="宋体" charset="-122"/>
            </a:endParaRPr>
          </a:p>
          <a:p>
            <a:pPr eaLnBrk="1" hangingPunct="1">
              <a:lnSpc>
                <a:spcPct val="80000"/>
              </a:lnSpc>
            </a:pPr>
            <a:r>
              <a:rPr lang="zh-CN" altLang="en-US" sz="900" smtClean="0">
                <a:ea typeface="宋体" charset="-122"/>
              </a:rPr>
              <a:t>微软亚洲研究院的王力锋等人提出的</a:t>
            </a:r>
            <a:r>
              <a:rPr lang="en-US" altLang="zh-CN" sz="900" smtClean="0">
                <a:ea typeface="宋体" charset="-122"/>
              </a:rPr>
              <a:t>VDM</a:t>
            </a:r>
            <a:r>
              <a:rPr lang="zh-CN" altLang="en-US" sz="900" smtClean="0">
                <a:ea typeface="宋体" charset="-122"/>
              </a:rPr>
              <a:t>（</a:t>
            </a:r>
            <a:r>
              <a:rPr lang="en-US" altLang="zh-CN" sz="900" b="1" smtClean="0">
                <a:ea typeface="宋体" charset="-122"/>
              </a:rPr>
              <a:t>View-Dependent Displacement Mapping</a:t>
            </a:r>
            <a:r>
              <a:rPr lang="zh-CN" altLang="en-US" sz="900" smtClean="0">
                <a:ea typeface="宋体" charset="-122"/>
              </a:rPr>
              <a:t>）基于视点的位移映射，沿视线方向有不同的细节纹理映射。 与传统位移映射不同， </a:t>
            </a:r>
            <a:r>
              <a:rPr lang="en-US" altLang="zh-CN" sz="900" smtClean="0">
                <a:ea typeface="宋体" charset="-122"/>
              </a:rPr>
              <a:t>VDM </a:t>
            </a:r>
            <a:r>
              <a:rPr lang="zh-CN" altLang="en-US" sz="900" smtClean="0">
                <a:ea typeface="宋体" charset="-122"/>
              </a:rPr>
              <a:t>能够对自阴影、自遮挡和轮廓边缘细节进行正确的绘制，模型网格不需要细分</a:t>
            </a:r>
            <a:r>
              <a:rPr lang="en-US" altLang="zh-CN" sz="900" smtClean="0">
                <a:ea typeface="宋体" charset="-122"/>
              </a:rPr>
              <a:t>. VDM </a:t>
            </a:r>
            <a:r>
              <a:rPr lang="zh-CN" altLang="en-US" sz="900" smtClean="0">
                <a:ea typeface="宋体" charset="-122"/>
              </a:rPr>
              <a:t>对每个像素进行处理，通过硬件加速，可以进行实时的复杂结构模型的渲染绘制</a:t>
            </a:r>
          </a:p>
          <a:p>
            <a:pPr eaLnBrk="1" hangingPunct="1">
              <a:lnSpc>
                <a:spcPct val="80000"/>
              </a:lnSpc>
            </a:pPr>
            <a:endParaRPr lang="en-US" altLang="zh-CN" sz="900" smtClean="0">
              <a:ea typeface="宋体" charset="-122"/>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5FC28E2D-7E2D-471C-AEFA-3D2726D54F1D}" type="slidenum">
              <a:rPr lang="en-US" altLang="zh-CN" smtClean="0">
                <a:latin typeface="Arial" charset="0"/>
              </a:rPr>
              <a:pPr eaLnBrk="1" hangingPunct="1"/>
              <a:t>92</a:t>
            </a:fld>
            <a:endParaRPr lang="en-US" altLang="zh-CN" smtClean="0">
              <a:latin typeface="Arial" charset="0"/>
            </a:endParaRPr>
          </a:p>
        </p:txBody>
      </p:sp>
      <p:sp>
        <p:nvSpPr>
          <p:cNvPr id="208899" name="Rectangle 2"/>
          <p:cNvSpPr>
            <a:spLocks noGrp="1" noRot="1" noChangeAspect="1" noChangeArrowheads="1" noTextEdit="1"/>
          </p:cNvSpPr>
          <p:nvPr>
            <p:ph type="sldImg"/>
          </p:nvPr>
        </p:nvSpPr>
        <p:spPr>
          <a:xfrm>
            <a:off x="381000" y="685800"/>
            <a:ext cx="6096000" cy="3429000"/>
          </a:xfrm>
          <a:ln/>
        </p:spPr>
      </p:sp>
      <p:sp>
        <p:nvSpPr>
          <p:cNvPr id="208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b="1" smtClean="0">
                <a:ea typeface="宋体" charset="-122"/>
              </a:rPr>
              <a:t>左下角小图为没有使用位移贴图技术的模型，上部大图为应用了位移贴图技术后的模型。通过比较可以看出：位移贴图技术的应用使恐龙头部模型有了更高的真实度。</a:t>
            </a:r>
            <a:r>
              <a:rPr lang="zh-CN" altLang="en-US" smtClean="0">
                <a:ea typeface="宋体" charset="-122"/>
              </a:rPr>
              <a:t> </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C9EACB52-5D04-4C2A-9F71-52BD7321189B}" type="slidenum">
              <a:rPr lang="en-US" altLang="zh-CN" smtClean="0">
                <a:latin typeface="Arial" charset="0"/>
              </a:rPr>
              <a:pPr eaLnBrk="1" hangingPunct="1"/>
              <a:t>93</a:t>
            </a:fld>
            <a:endParaRPr lang="en-US" altLang="zh-CN" smtClean="0">
              <a:latin typeface="Arial" charset="0"/>
            </a:endParaRPr>
          </a:p>
        </p:txBody>
      </p:sp>
      <p:sp>
        <p:nvSpPr>
          <p:cNvPr id="209923" name="Rectangle 2"/>
          <p:cNvSpPr>
            <a:spLocks noGrp="1" noRot="1" noChangeAspect="1" noChangeArrowheads="1" noTextEdit="1"/>
          </p:cNvSpPr>
          <p:nvPr>
            <p:ph type="sldImg"/>
          </p:nvPr>
        </p:nvSpPr>
        <p:spPr>
          <a:xfrm>
            <a:off x="381000" y="685800"/>
            <a:ext cx="6096000" cy="3429000"/>
          </a:xfrm>
          <a:ln/>
        </p:spPr>
      </p:sp>
      <p:sp>
        <p:nvSpPr>
          <p:cNvPr id="209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b="1" smtClean="0">
                <a:ea typeface="宋体" charset="-122"/>
              </a:rPr>
              <a:t>左下角小图为没有使用位移贴图技术的模型，上部大图为应用了位移贴图技术后的模型。通过比较可以看出：位移贴图技术的应用使恐龙头部模型有了更高的真实度。</a:t>
            </a:r>
            <a:r>
              <a:rPr lang="zh-CN" altLang="en-US" smtClean="0">
                <a:ea typeface="宋体" charset="-122"/>
              </a:rPr>
              <a:t>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71A0B290-AC52-4568-9082-3A347D2FAE18}" type="slidenum">
              <a:rPr lang="zh-CN" altLang="en-US" smtClean="0">
                <a:latin typeface="Times New Roman" pitchFamily="18" charset="0"/>
              </a:rPr>
              <a:pPr eaLnBrk="1" hangingPunct="1"/>
              <a:t>16</a:t>
            </a:fld>
            <a:endParaRPr lang="en-US" altLang="zh-CN" smtClean="0">
              <a:latin typeface="Times New Roman" pitchFamily="18" charset="0"/>
            </a:endParaRPr>
          </a:p>
        </p:txBody>
      </p:sp>
      <p:sp>
        <p:nvSpPr>
          <p:cNvPr id="40963" name="Rectangle 2"/>
          <p:cNvSpPr>
            <a:spLocks noGrp="1" noRot="1" noChangeAspect="1" noChangeArrowheads="1" noTextEdit="1"/>
          </p:cNvSpPr>
          <p:nvPr>
            <p:ph type="sldImg"/>
          </p:nvPr>
        </p:nvSpPr>
        <p:spPr>
          <a:xfrm>
            <a:off x="381000"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点光源只会产生一个全阴影区，这种阴影称为硬阴影，其边缘通常会被误认为几何特征</a:t>
            </a:r>
          </a:p>
          <a:p>
            <a:pPr eaLnBrk="1" hangingPunct="1"/>
            <a:r>
              <a:rPr lang="zh-CN" altLang="en-US" smtClean="0">
                <a:ea typeface="宋体" charset="-122"/>
              </a:rPr>
              <a:t>面光源或体光源会产生 软阴影。软阴影分为全阴影区（本影）和部分阴影区（半影）。随着光源变大，本影区会越来越小，甚至消失。</a:t>
            </a:r>
          </a:p>
          <a:p>
            <a:pPr eaLnBrk="1" hangingPunct="1"/>
            <a:r>
              <a:rPr lang="zh-CN" altLang="en-US" smtClean="0">
                <a:ea typeface="宋体" charset="-122"/>
              </a:rPr>
              <a:t>通常会选择软阴影进行绘制，使得观察者有更真实的感觉。</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682E6365-EA86-4EC9-84FB-7F1D4E49993B}" type="slidenum">
              <a:rPr lang="en-US" altLang="zh-CN" smtClean="0">
                <a:latin typeface="Arial" charset="0"/>
              </a:rPr>
              <a:pPr eaLnBrk="1" hangingPunct="1"/>
              <a:t>94</a:t>
            </a:fld>
            <a:endParaRPr lang="en-US" altLang="zh-CN" smtClean="0">
              <a:latin typeface="Arial" charset="0"/>
            </a:endParaRPr>
          </a:p>
        </p:txBody>
      </p:sp>
      <p:sp>
        <p:nvSpPr>
          <p:cNvPr id="210947" name="Rectangle 2"/>
          <p:cNvSpPr>
            <a:spLocks noGrp="1" noRot="1" noChangeAspect="1" noChangeArrowheads="1" noTextEdit="1"/>
          </p:cNvSpPr>
          <p:nvPr>
            <p:ph type="sldImg"/>
          </p:nvPr>
        </p:nvSpPr>
        <p:spPr>
          <a:xfrm>
            <a:off x="381000" y="685800"/>
            <a:ext cx="6096000" cy="3429000"/>
          </a:xfrm>
          <a:ln/>
        </p:spPr>
      </p:sp>
      <p:sp>
        <p:nvSpPr>
          <p:cNvPr id="210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ea typeface="宋体" charset="-122"/>
              </a:rPr>
              <a:t>2003 SIGGRAPH</a:t>
            </a:r>
          </a:p>
          <a:p>
            <a:pPr eaLnBrk="1" hangingPunct="1"/>
            <a:r>
              <a:rPr lang="en-US" altLang="zh-CN" smtClean="0">
                <a:ea typeface="宋体" charset="-122"/>
              </a:rPr>
              <a:t>Wang et al.</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489922BC-E45A-42BE-ADCC-482ECB667771}" type="slidenum">
              <a:rPr lang="en-US" altLang="zh-CN" smtClean="0">
                <a:latin typeface="Arial" charset="0"/>
              </a:rPr>
              <a:pPr eaLnBrk="1" hangingPunct="1"/>
              <a:t>95</a:t>
            </a:fld>
            <a:endParaRPr lang="en-US" altLang="zh-CN" smtClean="0">
              <a:latin typeface="Arial" charset="0"/>
            </a:endParaRPr>
          </a:p>
        </p:txBody>
      </p:sp>
      <p:sp>
        <p:nvSpPr>
          <p:cNvPr id="211971" name="Rectangle 2"/>
          <p:cNvSpPr>
            <a:spLocks noGrp="1" noRot="1" noChangeAspect="1" noChangeArrowheads="1" noTextEdit="1"/>
          </p:cNvSpPr>
          <p:nvPr>
            <p:ph type="sldImg"/>
          </p:nvPr>
        </p:nvSpPr>
        <p:spPr>
          <a:xfrm>
            <a:off x="381000" y="685800"/>
            <a:ext cx="6096000" cy="3429000"/>
          </a:xfrm>
          <a:ln/>
        </p:spPr>
      </p:sp>
      <p:sp>
        <p:nvSpPr>
          <p:cNvPr id="211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当然，研究者们一直在探讨解决二维纹理的这些问题的方法，例如反走样算法，并且还在做不同纹理之间的光滑过渡等研究</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9EB4D64C-AC14-4FDB-A6E2-5ED4FDE850C4}" type="slidenum">
              <a:rPr lang="en-US" altLang="zh-CN" smtClean="0">
                <a:latin typeface="Arial" charset="0"/>
              </a:rPr>
              <a:pPr eaLnBrk="1" hangingPunct="1"/>
              <a:t>96</a:t>
            </a:fld>
            <a:endParaRPr lang="en-US" altLang="zh-CN" smtClean="0">
              <a:latin typeface="Arial" charset="0"/>
            </a:endParaRPr>
          </a:p>
        </p:txBody>
      </p:sp>
      <p:sp>
        <p:nvSpPr>
          <p:cNvPr id="212995" name="Rectangle 2"/>
          <p:cNvSpPr>
            <a:spLocks noGrp="1" noRot="1" noChangeAspect="1" noChangeArrowheads="1" noTextEdit="1"/>
          </p:cNvSpPr>
          <p:nvPr>
            <p:ph type="sldImg"/>
          </p:nvPr>
        </p:nvSpPr>
        <p:spPr>
          <a:xfrm>
            <a:off x="381000" y="685800"/>
            <a:ext cx="6096000" cy="3429000"/>
          </a:xfrm>
          <a:ln/>
        </p:spPr>
      </p:sp>
      <p:sp>
        <p:nvSpPr>
          <p:cNvPr id="212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16F7650C-BE3C-4E03-A32B-D22C060CD062}" type="slidenum">
              <a:rPr lang="en-US" altLang="zh-CN" smtClean="0">
                <a:latin typeface="Arial" charset="0"/>
              </a:rPr>
              <a:pPr eaLnBrk="1" hangingPunct="1"/>
              <a:t>97</a:t>
            </a:fld>
            <a:endParaRPr lang="en-US" altLang="zh-CN" smtClean="0">
              <a:latin typeface="Arial" charset="0"/>
            </a:endParaRPr>
          </a:p>
        </p:txBody>
      </p:sp>
      <p:sp>
        <p:nvSpPr>
          <p:cNvPr id="214019" name="Rectangle 2"/>
          <p:cNvSpPr>
            <a:spLocks noGrp="1" noRot="1" noChangeAspect="1" noChangeArrowheads="1" noTextEdit="1"/>
          </p:cNvSpPr>
          <p:nvPr>
            <p:ph type="sldImg"/>
          </p:nvPr>
        </p:nvSpPr>
        <p:spPr>
          <a:xfrm>
            <a:off x="381000" y="685800"/>
            <a:ext cx="6096000" cy="3429000"/>
          </a:xfrm>
          <a:ln/>
        </p:spPr>
      </p:sp>
      <p:sp>
        <p:nvSpPr>
          <p:cNvPr id="214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虽然数字化离散采样方法在二维纹理中得到了广泛的应用，但在三维纹理的构造中，它需要庞大的三维数组，对高分辨率纹理来说，其内存耗费是非常巨大的。</a:t>
            </a:r>
          </a:p>
          <a:p>
            <a:pPr eaLnBrk="1" hangingPunct="1"/>
            <a:r>
              <a:rPr lang="zh-CN" altLang="en-US" smtClean="0">
                <a:ea typeface="宋体" charset="-122"/>
              </a:rPr>
              <a:t>因而在真实感图形系统中，往往采用第二种方法定义三维纹理，并开发出许多简单的过程迭代函数生成复杂的纹理，这类纹理称为“过程纹理”</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13912DCE-4BE8-4ECE-AEF3-57857C19CD04}" type="slidenum">
              <a:rPr lang="en-US" altLang="zh-CN" smtClean="0">
                <a:latin typeface="Arial" charset="0"/>
              </a:rPr>
              <a:pPr eaLnBrk="1" hangingPunct="1"/>
              <a:t>98</a:t>
            </a:fld>
            <a:endParaRPr lang="en-US" altLang="zh-CN" smtClean="0">
              <a:latin typeface="Arial" charset="0"/>
            </a:endParaRPr>
          </a:p>
        </p:txBody>
      </p:sp>
      <p:sp>
        <p:nvSpPr>
          <p:cNvPr id="215043" name="Rectangle 2"/>
          <p:cNvSpPr>
            <a:spLocks noGrp="1" noRot="1" noChangeAspect="1" noChangeArrowheads="1" noTextEdit="1"/>
          </p:cNvSpPr>
          <p:nvPr>
            <p:ph type="sldImg"/>
          </p:nvPr>
        </p:nvSpPr>
        <p:spPr>
          <a:xfrm>
            <a:off x="381000" y="685800"/>
            <a:ext cx="6096000" cy="3429000"/>
          </a:xfrm>
          <a:ln/>
        </p:spPr>
      </p:sp>
      <p:sp>
        <p:nvSpPr>
          <p:cNvPr id="215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ea typeface="宋体" charset="-122"/>
              </a:rPr>
              <a:t>1985</a:t>
            </a:r>
            <a:r>
              <a:rPr lang="zh-CN" altLang="en-US" smtClean="0">
                <a:ea typeface="宋体" charset="-122"/>
              </a:rPr>
              <a:t>年</a:t>
            </a:r>
            <a:r>
              <a:rPr lang="en-US" altLang="zh-CN" smtClean="0">
                <a:ea typeface="宋体" charset="-122"/>
              </a:rPr>
              <a:t>Peachey</a:t>
            </a:r>
            <a:r>
              <a:rPr lang="zh-CN" altLang="en-US" smtClean="0">
                <a:ea typeface="宋体" charset="-122"/>
              </a:rPr>
              <a:t>用一种简单的规则三维纹理函数首次成功的模拟了木制品的纹理效果。</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64EA2AF3-1CCF-4869-92CA-7C7BB4365FD6}" type="slidenum">
              <a:rPr lang="en-US" altLang="zh-CN" smtClean="0">
                <a:latin typeface="Arial" charset="0"/>
              </a:rPr>
              <a:pPr eaLnBrk="1" hangingPunct="1"/>
              <a:t>100</a:t>
            </a:fld>
            <a:endParaRPr lang="en-US" altLang="zh-CN" smtClean="0">
              <a:latin typeface="Arial" charset="0"/>
            </a:endParaRPr>
          </a:p>
        </p:txBody>
      </p:sp>
      <p:sp>
        <p:nvSpPr>
          <p:cNvPr id="216067" name="Rectangle 2"/>
          <p:cNvSpPr>
            <a:spLocks noGrp="1" noRot="1" noChangeAspect="1" noChangeArrowheads="1" noTextEdit="1"/>
          </p:cNvSpPr>
          <p:nvPr>
            <p:ph type="sldImg"/>
          </p:nvPr>
        </p:nvSpPr>
        <p:spPr>
          <a:xfrm>
            <a:off x="381000" y="685800"/>
            <a:ext cx="6096000" cy="3429000"/>
          </a:xfrm>
          <a:ln/>
        </p:spPr>
      </p:sp>
      <p:sp>
        <p:nvSpPr>
          <p:cNvPr id="216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ea typeface="宋体" charset="-122"/>
            </a:endParaRPr>
          </a:p>
          <a:p>
            <a:pPr eaLnBrk="1" hangingPunct="1"/>
            <a:r>
              <a:rPr lang="zh-CN" altLang="en-US" smtClean="0">
                <a:ea typeface="宋体" charset="-122"/>
              </a:rPr>
              <a:t>一个好的噪声函数应具有的性质：</a:t>
            </a:r>
          </a:p>
          <a:p>
            <a:pPr eaLnBrk="1" hangingPunct="1"/>
            <a:r>
              <a:rPr lang="zh-CN" altLang="en-US" smtClean="0">
                <a:ea typeface="宋体" charset="-122"/>
              </a:rPr>
              <a:t>（</a:t>
            </a:r>
            <a:r>
              <a:rPr lang="en-US" altLang="zh-CN" smtClean="0">
                <a:ea typeface="宋体" charset="-122"/>
              </a:rPr>
              <a:t>1</a:t>
            </a:r>
            <a:r>
              <a:rPr lang="zh-CN" altLang="en-US" smtClean="0">
                <a:ea typeface="宋体" charset="-122"/>
              </a:rPr>
              <a:t>）旋转统计不变性</a:t>
            </a:r>
          </a:p>
          <a:p>
            <a:pPr eaLnBrk="1" hangingPunct="1"/>
            <a:r>
              <a:rPr lang="zh-CN" altLang="en-US" smtClean="0">
                <a:ea typeface="宋体" charset="-122"/>
              </a:rPr>
              <a:t>（</a:t>
            </a:r>
            <a:r>
              <a:rPr lang="en-US" altLang="zh-CN" smtClean="0">
                <a:ea typeface="宋体" charset="-122"/>
              </a:rPr>
              <a:t>2</a:t>
            </a:r>
            <a:r>
              <a:rPr lang="zh-CN" altLang="en-US" smtClean="0">
                <a:ea typeface="宋体" charset="-122"/>
              </a:rPr>
              <a:t>）平移统计不变性</a:t>
            </a:r>
          </a:p>
          <a:p>
            <a:pPr eaLnBrk="1" hangingPunct="1"/>
            <a:r>
              <a:rPr lang="zh-CN" altLang="en-US" smtClean="0">
                <a:ea typeface="宋体" charset="-122"/>
              </a:rPr>
              <a:t>（</a:t>
            </a:r>
            <a:r>
              <a:rPr lang="en-US" altLang="zh-CN" smtClean="0">
                <a:ea typeface="宋体" charset="-122"/>
              </a:rPr>
              <a:t>3</a:t>
            </a:r>
            <a:r>
              <a:rPr lang="zh-CN" altLang="en-US" smtClean="0">
                <a:ea typeface="宋体" charset="-122"/>
              </a:rPr>
              <a:t>）频率带宽很窄</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99C66021-2D57-4927-86EF-D50C2AC7CC38}" type="slidenum">
              <a:rPr lang="en-US" altLang="zh-CN" smtClean="0">
                <a:latin typeface="Arial" charset="0"/>
              </a:rPr>
              <a:pPr eaLnBrk="1" hangingPunct="1"/>
              <a:t>101</a:t>
            </a:fld>
            <a:endParaRPr lang="en-US" altLang="zh-CN" smtClean="0">
              <a:latin typeface="Arial" charset="0"/>
            </a:endParaRPr>
          </a:p>
        </p:txBody>
      </p:sp>
      <p:sp>
        <p:nvSpPr>
          <p:cNvPr id="217091" name="Rectangle 2"/>
          <p:cNvSpPr>
            <a:spLocks noGrp="1" noRot="1" noChangeAspect="1" noChangeArrowheads="1" noTextEdit="1"/>
          </p:cNvSpPr>
          <p:nvPr>
            <p:ph type="sldImg"/>
          </p:nvPr>
        </p:nvSpPr>
        <p:spPr>
          <a:xfrm>
            <a:off x="381000" y="685800"/>
            <a:ext cx="6096000" cy="3429000"/>
          </a:xfrm>
          <a:ln/>
        </p:spPr>
      </p:sp>
      <p:sp>
        <p:nvSpPr>
          <p:cNvPr id="217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噪声函数</a:t>
            </a:r>
            <a:r>
              <a:rPr lang="zh-CN" altLang="zh-CN" smtClean="0">
                <a:ea typeface="宋体" charset="-122"/>
              </a:rPr>
              <a:t>输入参数为一个整数，输出结果为基于输入参数的随机数。如果你两次输入同样的参数，则结果都是一样的。</a:t>
            </a:r>
            <a:endParaRPr lang="zh-CN" altLang="en-US" smtClean="0">
              <a:ea typeface="宋体" charset="-122"/>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6D60326F-BF3E-44C7-AC2B-2FBBAE8957E4}" type="slidenum">
              <a:rPr lang="en-US" altLang="zh-CN" smtClean="0">
                <a:latin typeface="Arial" charset="0"/>
              </a:rPr>
              <a:pPr eaLnBrk="1" hangingPunct="1"/>
              <a:t>102</a:t>
            </a:fld>
            <a:endParaRPr lang="en-US" altLang="zh-CN" smtClean="0">
              <a:latin typeface="Arial" charset="0"/>
            </a:endParaRPr>
          </a:p>
        </p:txBody>
      </p:sp>
      <p:sp>
        <p:nvSpPr>
          <p:cNvPr id="218115" name="Rectangle 2"/>
          <p:cNvSpPr>
            <a:spLocks noGrp="1" noRot="1" noChangeAspect="1" noChangeArrowheads="1" noTextEdit="1"/>
          </p:cNvSpPr>
          <p:nvPr>
            <p:ph type="sldImg"/>
          </p:nvPr>
        </p:nvSpPr>
        <p:spPr>
          <a:xfrm>
            <a:off x="381000" y="685800"/>
            <a:ext cx="6096000" cy="3429000"/>
          </a:xfrm>
          <a:ln/>
        </p:spPr>
      </p:sp>
      <p:sp>
        <p:nvSpPr>
          <p:cNvPr id="218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10263712-46E1-4425-B339-83658E0F6817}" type="slidenum">
              <a:rPr lang="en-US" altLang="zh-CN" smtClean="0">
                <a:latin typeface="Arial" charset="0"/>
              </a:rPr>
              <a:pPr eaLnBrk="1" hangingPunct="1"/>
              <a:t>103</a:t>
            </a:fld>
            <a:endParaRPr lang="en-US" altLang="zh-CN" smtClean="0">
              <a:latin typeface="Arial" charset="0"/>
            </a:endParaRPr>
          </a:p>
        </p:txBody>
      </p:sp>
      <p:sp>
        <p:nvSpPr>
          <p:cNvPr id="219139" name="Rectangle 2"/>
          <p:cNvSpPr>
            <a:spLocks noGrp="1" noRot="1" noChangeAspect="1" noChangeArrowheads="1" noTextEdit="1"/>
          </p:cNvSpPr>
          <p:nvPr>
            <p:ph type="sldImg"/>
          </p:nvPr>
        </p:nvSpPr>
        <p:spPr>
          <a:xfrm>
            <a:off x="381000" y="685800"/>
            <a:ext cx="6096000" cy="3429000"/>
          </a:xfrm>
          <a:ln/>
        </p:spPr>
      </p:sp>
      <p:sp>
        <p:nvSpPr>
          <p:cNvPr id="219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FE5529B9-0DC5-47C2-8985-5EB6C8482562}" type="slidenum">
              <a:rPr lang="en-US" altLang="zh-CN" smtClean="0">
                <a:latin typeface="Arial" charset="0"/>
              </a:rPr>
              <a:pPr eaLnBrk="1" hangingPunct="1"/>
              <a:t>104</a:t>
            </a:fld>
            <a:endParaRPr lang="en-US" altLang="zh-CN" smtClean="0">
              <a:latin typeface="Arial" charset="0"/>
            </a:endParaRPr>
          </a:p>
        </p:txBody>
      </p:sp>
      <p:sp>
        <p:nvSpPr>
          <p:cNvPr id="220163" name="Rectangle 2"/>
          <p:cNvSpPr>
            <a:spLocks noGrp="1" noRot="1" noChangeAspect="1" noChangeArrowheads="1" noTextEdit="1"/>
          </p:cNvSpPr>
          <p:nvPr>
            <p:ph type="sldImg"/>
          </p:nvPr>
        </p:nvSpPr>
        <p:spPr>
          <a:xfrm>
            <a:off x="381000" y="685800"/>
            <a:ext cx="6096000" cy="3429000"/>
          </a:xfrm>
          <a:ln/>
        </p:spPr>
      </p:sp>
      <p:sp>
        <p:nvSpPr>
          <p:cNvPr id="220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atinLnBrk="1"/>
            <a:r>
              <a:rPr lang="zh-CN" altLang="zh-CN" smtClean="0">
                <a:ea typeface="宋体" charset="-122"/>
              </a:rPr>
              <a:t>通常定义</a:t>
            </a:r>
            <a:r>
              <a:rPr lang="en-US" altLang="zh-CN" b="1" smtClean="0">
                <a:ea typeface="宋体" charset="-122"/>
              </a:rPr>
              <a:t>Persistence</a:t>
            </a:r>
            <a:r>
              <a:rPr lang="zh-CN" altLang="zh-CN" smtClean="0">
                <a:ea typeface="宋体" charset="-122"/>
              </a:rPr>
              <a:t>为幅度</a:t>
            </a:r>
            <a:r>
              <a:rPr lang="en-US" altLang="zh-CN" smtClean="0">
                <a:ea typeface="宋体" charset="-122"/>
              </a:rPr>
              <a:t>/</a:t>
            </a:r>
            <a:r>
              <a:rPr lang="zh-CN" altLang="zh-CN" smtClean="0">
                <a:ea typeface="宋体" charset="-122"/>
              </a:rPr>
              <a:t>频率，这是分形几何的发明人</a:t>
            </a:r>
            <a:r>
              <a:rPr lang="en-US" altLang="zh-CN" smtClean="0">
                <a:ea typeface="宋体" charset="-122"/>
              </a:rPr>
              <a:t>Mandelbrot</a:t>
            </a:r>
            <a:r>
              <a:rPr lang="zh-CN" altLang="zh-CN" smtClean="0">
                <a:ea typeface="宋体" charset="-122"/>
              </a:rPr>
              <a:t>创造的。</a:t>
            </a:r>
            <a:r>
              <a:rPr lang="en-US" altLang="zh-CN" smtClean="0">
                <a:ea typeface="宋体" charset="-122"/>
              </a:rPr>
              <a:t>Matt</a:t>
            </a:r>
            <a:r>
              <a:rPr lang="zh-CN" altLang="zh-CN" smtClean="0">
                <a:ea typeface="宋体" charset="-122"/>
              </a:rPr>
              <a:t>也定义</a:t>
            </a:r>
            <a:r>
              <a:rPr lang="en-US" altLang="zh-CN" smtClean="0">
                <a:ea typeface="宋体" charset="-122"/>
              </a:rPr>
              <a:t>Persistence</a:t>
            </a:r>
            <a:r>
              <a:rPr lang="zh-CN" altLang="zh-CN" smtClean="0">
                <a:ea typeface="宋体" charset="-122"/>
              </a:rPr>
              <a:t>的概念，而且更加直观，它的定义如下：</a:t>
            </a:r>
          </a:p>
          <a:p>
            <a:pPr latinLnBrk="1"/>
            <a:r>
              <a:rPr lang="en-US" altLang="zh-CN" smtClean="0">
                <a:ea typeface="宋体" charset="-122"/>
              </a:rPr>
              <a:t>frequency = 2</a:t>
            </a:r>
            <a:r>
              <a:rPr lang="en-US" altLang="zh-CN" baseline="30000" smtClean="0">
                <a:ea typeface="宋体" charset="-122"/>
              </a:rPr>
              <a:t>i</a:t>
            </a:r>
            <a:endParaRPr lang="zh-CN" altLang="zh-CN" smtClean="0">
              <a:ea typeface="宋体" charset="-122"/>
            </a:endParaRPr>
          </a:p>
          <a:p>
            <a:pPr latinLnBrk="1"/>
            <a:r>
              <a:rPr lang="en-US" altLang="zh-CN" smtClean="0">
                <a:ea typeface="宋体" charset="-122"/>
              </a:rPr>
              <a:t>amplitude = persistence</a:t>
            </a:r>
            <a:r>
              <a:rPr lang="en-US" altLang="zh-CN" baseline="30000" smtClean="0">
                <a:ea typeface="宋体" charset="-122"/>
              </a:rPr>
              <a:t>i</a:t>
            </a:r>
            <a:endParaRPr lang="zh-CN" altLang="zh-CN" smtClean="0">
              <a:ea typeface="宋体" charset="-122"/>
            </a:endParaRPr>
          </a:p>
          <a:p>
            <a:pPr latinLnBrk="1"/>
            <a:r>
              <a:rPr lang="en-US" altLang="zh-CN" smtClean="0">
                <a:ea typeface="宋体" charset="-122"/>
              </a:rPr>
              <a:t> </a:t>
            </a:r>
            <a:endParaRPr lang="zh-CN" altLang="zh-CN" smtClean="0">
              <a:ea typeface="宋体" charset="-122"/>
            </a:endParaRPr>
          </a:p>
          <a:p>
            <a:r>
              <a:rPr lang="en-US" altLang="zh-CN" smtClean="0">
                <a:ea typeface="宋体" charset="-122"/>
              </a:rPr>
              <a:t>i</a:t>
            </a:r>
            <a:r>
              <a:rPr lang="zh-CN" altLang="zh-CN" smtClean="0">
                <a:ea typeface="宋体" charset="-122"/>
              </a:rPr>
              <a:t>表示增加的第</a:t>
            </a:r>
            <a:r>
              <a:rPr lang="en-US" altLang="zh-CN" smtClean="0">
                <a:ea typeface="宋体" charset="-122"/>
              </a:rPr>
              <a:t>i</a:t>
            </a:r>
            <a:r>
              <a:rPr lang="zh-CN" altLang="zh-CN" smtClean="0">
                <a:ea typeface="宋体" charset="-122"/>
              </a:rPr>
              <a:t>个噪声函数</a:t>
            </a:r>
            <a:endParaRPr lang="zh-CN" altLang="en-US" smtClean="0">
              <a:ea typeface="宋体"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FB8357CE-986D-4DDF-AEDA-3CC00B95BEA8}" type="slidenum">
              <a:rPr lang="zh-CN" altLang="en-US" smtClean="0">
                <a:latin typeface="Times New Roman" pitchFamily="18" charset="0"/>
              </a:rPr>
              <a:pPr eaLnBrk="1" hangingPunct="1"/>
              <a:t>17</a:t>
            </a:fld>
            <a:endParaRPr lang="en-US" altLang="zh-CN" smtClean="0">
              <a:latin typeface="Times New Roman" pitchFamily="18" charset="0"/>
            </a:endParaRPr>
          </a:p>
        </p:txBody>
      </p:sp>
      <p:sp>
        <p:nvSpPr>
          <p:cNvPr id="41987" name="Rectangle 2"/>
          <p:cNvSpPr>
            <a:spLocks noGrp="1" noRot="1" noChangeAspect="1" noChangeArrowheads="1" noTextEdit="1"/>
          </p:cNvSpPr>
          <p:nvPr>
            <p:ph type="sldImg"/>
          </p:nvPr>
        </p:nvSpPr>
        <p:spPr>
          <a:xfrm>
            <a:off x="381000" y="685800"/>
            <a:ext cx="6096000" cy="3429000"/>
          </a:xfrm>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点光源只会产生一个全阴影区，这种阴影称为硬阴影，其边缘通常会被误认为几何特征</a:t>
            </a:r>
          </a:p>
          <a:p>
            <a:pPr eaLnBrk="1" hangingPunct="1"/>
            <a:r>
              <a:rPr lang="zh-CN" altLang="en-US" smtClean="0">
                <a:ea typeface="宋体" charset="-122"/>
              </a:rPr>
              <a:t>面光源或体光源会产生 软阴影。软阴影分为全阴影区（本影）和部分阴影区（半影）。随着光源变大，本影区会越来越小，甚至消失。</a:t>
            </a:r>
          </a:p>
          <a:p>
            <a:pPr eaLnBrk="1" hangingPunct="1"/>
            <a:r>
              <a:rPr lang="zh-CN" altLang="en-US" smtClean="0">
                <a:ea typeface="宋体" charset="-122"/>
              </a:rPr>
              <a:t>通常会选择软阴影进行绘制，使得观察者有更真实的感觉。</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6021ED77-7388-496A-8CF6-B206EDFA153F}" type="slidenum">
              <a:rPr lang="en-US" altLang="zh-CN" smtClean="0">
                <a:latin typeface="Arial" charset="0"/>
              </a:rPr>
              <a:pPr eaLnBrk="1" hangingPunct="1"/>
              <a:t>105</a:t>
            </a:fld>
            <a:endParaRPr lang="en-US" altLang="zh-CN" smtClean="0">
              <a:latin typeface="Arial" charset="0"/>
            </a:endParaRPr>
          </a:p>
        </p:txBody>
      </p:sp>
      <p:sp>
        <p:nvSpPr>
          <p:cNvPr id="221187" name="Rectangle 2"/>
          <p:cNvSpPr>
            <a:spLocks noGrp="1" noRot="1" noChangeAspect="1" noChangeArrowheads="1" noTextEdit="1"/>
          </p:cNvSpPr>
          <p:nvPr>
            <p:ph type="sldImg"/>
          </p:nvPr>
        </p:nvSpPr>
        <p:spPr>
          <a:xfrm>
            <a:off x="381000" y="685800"/>
            <a:ext cx="6096000" cy="3429000"/>
          </a:xfrm>
          <a:ln/>
        </p:spPr>
      </p:sp>
      <p:sp>
        <p:nvSpPr>
          <p:cNvPr id="221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atinLnBrk="1"/>
            <a:r>
              <a:rPr lang="zh-CN" altLang="zh-CN" smtClean="0">
                <a:ea typeface="宋体" charset="-122"/>
              </a:rPr>
              <a:t>通常定义</a:t>
            </a:r>
            <a:r>
              <a:rPr lang="en-US" altLang="zh-CN" b="1" smtClean="0">
                <a:ea typeface="宋体" charset="-122"/>
              </a:rPr>
              <a:t>Persistence</a:t>
            </a:r>
            <a:r>
              <a:rPr lang="zh-CN" altLang="zh-CN" smtClean="0">
                <a:ea typeface="宋体" charset="-122"/>
              </a:rPr>
              <a:t>为幅度</a:t>
            </a:r>
            <a:r>
              <a:rPr lang="en-US" altLang="zh-CN" smtClean="0">
                <a:ea typeface="宋体" charset="-122"/>
              </a:rPr>
              <a:t>/</a:t>
            </a:r>
            <a:r>
              <a:rPr lang="zh-CN" altLang="zh-CN" smtClean="0">
                <a:ea typeface="宋体" charset="-122"/>
              </a:rPr>
              <a:t>频率，这是分形几何的发明人</a:t>
            </a:r>
            <a:r>
              <a:rPr lang="en-US" altLang="zh-CN" smtClean="0">
                <a:ea typeface="宋体" charset="-122"/>
              </a:rPr>
              <a:t>Mandelbrot</a:t>
            </a:r>
            <a:r>
              <a:rPr lang="zh-CN" altLang="zh-CN" smtClean="0">
                <a:ea typeface="宋体" charset="-122"/>
              </a:rPr>
              <a:t>创造的。</a:t>
            </a:r>
            <a:r>
              <a:rPr lang="en-US" altLang="zh-CN" smtClean="0">
                <a:ea typeface="宋体" charset="-122"/>
              </a:rPr>
              <a:t>Matt</a:t>
            </a:r>
            <a:r>
              <a:rPr lang="zh-CN" altLang="zh-CN" smtClean="0">
                <a:ea typeface="宋体" charset="-122"/>
              </a:rPr>
              <a:t>也定义</a:t>
            </a:r>
            <a:r>
              <a:rPr lang="en-US" altLang="zh-CN" smtClean="0">
                <a:ea typeface="宋体" charset="-122"/>
              </a:rPr>
              <a:t>Persistence</a:t>
            </a:r>
            <a:r>
              <a:rPr lang="zh-CN" altLang="zh-CN" smtClean="0">
                <a:ea typeface="宋体" charset="-122"/>
              </a:rPr>
              <a:t>的概念，而且更加直观，它的定义如下：</a:t>
            </a:r>
          </a:p>
          <a:p>
            <a:pPr latinLnBrk="1"/>
            <a:r>
              <a:rPr lang="en-US" altLang="zh-CN" smtClean="0">
                <a:ea typeface="宋体" charset="-122"/>
              </a:rPr>
              <a:t>frequency = 2</a:t>
            </a:r>
            <a:r>
              <a:rPr lang="en-US" altLang="zh-CN" baseline="30000" smtClean="0">
                <a:ea typeface="宋体" charset="-122"/>
              </a:rPr>
              <a:t>i</a:t>
            </a:r>
            <a:endParaRPr lang="zh-CN" altLang="zh-CN" smtClean="0">
              <a:ea typeface="宋体" charset="-122"/>
            </a:endParaRPr>
          </a:p>
          <a:p>
            <a:pPr latinLnBrk="1"/>
            <a:r>
              <a:rPr lang="en-US" altLang="zh-CN" smtClean="0">
                <a:ea typeface="宋体" charset="-122"/>
              </a:rPr>
              <a:t>amplitude = persistence</a:t>
            </a:r>
            <a:r>
              <a:rPr lang="en-US" altLang="zh-CN" baseline="30000" smtClean="0">
                <a:ea typeface="宋体" charset="-122"/>
              </a:rPr>
              <a:t>i</a:t>
            </a:r>
            <a:endParaRPr lang="zh-CN" altLang="zh-CN" smtClean="0">
              <a:ea typeface="宋体" charset="-122"/>
            </a:endParaRPr>
          </a:p>
          <a:p>
            <a:pPr latinLnBrk="1"/>
            <a:r>
              <a:rPr lang="en-US" altLang="zh-CN" smtClean="0">
                <a:ea typeface="宋体" charset="-122"/>
              </a:rPr>
              <a:t> </a:t>
            </a:r>
            <a:endParaRPr lang="zh-CN" altLang="zh-CN" smtClean="0">
              <a:ea typeface="宋体" charset="-122"/>
            </a:endParaRPr>
          </a:p>
          <a:p>
            <a:r>
              <a:rPr lang="en-US" altLang="zh-CN" smtClean="0">
                <a:ea typeface="宋体" charset="-122"/>
              </a:rPr>
              <a:t>i</a:t>
            </a:r>
            <a:r>
              <a:rPr lang="zh-CN" altLang="zh-CN" smtClean="0">
                <a:ea typeface="宋体" charset="-122"/>
              </a:rPr>
              <a:t>表示增加的第</a:t>
            </a:r>
            <a:r>
              <a:rPr lang="en-US" altLang="zh-CN" smtClean="0">
                <a:ea typeface="宋体" charset="-122"/>
              </a:rPr>
              <a:t>i</a:t>
            </a:r>
            <a:r>
              <a:rPr lang="zh-CN" altLang="zh-CN" smtClean="0">
                <a:ea typeface="宋体" charset="-122"/>
              </a:rPr>
              <a:t>个噪声函数</a:t>
            </a:r>
            <a:endParaRPr lang="en-US" altLang="zh-CN" smtClean="0">
              <a:ea typeface="宋体" charset="-122"/>
            </a:endParaRPr>
          </a:p>
          <a:p>
            <a:endParaRPr lang="en-US" altLang="zh-CN" smtClean="0">
              <a:ea typeface="宋体" charset="-122"/>
            </a:endParaRPr>
          </a:p>
          <a:p>
            <a:pPr latinLnBrk="1"/>
            <a:r>
              <a:rPr lang="en-US" altLang="zh-CN" smtClean="0">
                <a:ea typeface="宋体" charset="-122"/>
              </a:rPr>
              <a:t>Octaves(</a:t>
            </a:r>
            <a:r>
              <a:rPr lang="zh-CN" altLang="zh-CN" smtClean="0">
                <a:ea typeface="宋体" charset="-122"/>
              </a:rPr>
              <a:t>倍频函数</a:t>
            </a:r>
            <a:r>
              <a:rPr lang="en-US" altLang="zh-CN" smtClean="0">
                <a:ea typeface="宋体" charset="-122"/>
              </a:rPr>
              <a:t>):</a:t>
            </a:r>
            <a:endParaRPr lang="zh-CN" altLang="zh-CN" smtClean="0">
              <a:ea typeface="宋体" charset="-122"/>
            </a:endParaRPr>
          </a:p>
          <a:p>
            <a:pPr latinLnBrk="1"/>
            <a:r>
              <a:rPr lang="zh-CN" altLang="zh-CN" smtClean="0">
                <a:ea typeface="宋体" charset="-122"/>
              </a:rPr>
              <a:t>我们增加的函数称作</a:t>
            </a:r>
            <a:r>
              <a:rPr lang="en-US" altLang="zh-CN" b="1" smtClean="0">
                <a:ea typeface="宋体" charset="-122"/>
              </a:rPr>
              <a:t>octave</a:t>
            </a:r>
            <a:r>
              <a:rPr lang="zh-CN" altLang="zh-CN" b="1" smtClean="0">
                <a:ea typeface="宋体" charset="-122"/>
              </a:rPr>
              <a:t>函数</a:t>
            </a:r>
            <a:r>
              <a:rPr lang="en-US" altLang="zh-CN" smtClean="0">
                <a:ea typeface="宋体" charset="-122"/>
              </a:rPr>
              <a:t>.</a:t>
            </a:r>
            <a:r>
              <a:rPr lang="zh-CN" altLang="zh-CN" smtClean="0">
                <a:ea typeface="宋体" charset="-122"/>
              </a:rPr>
              <a:t>，主要是因为后面的每个函数都是前面函数频率的</a:t>
            </a:r>
            <a:r>
              <a:rPr lang="en-US" altLang="zh-CN" smtClean="0">
                <a:ea typeface="宋体" charset="-122"/>
              </a:rPr>
              <a:t>2</a:t>
            </a:r>
            <a:r>
              <a:rPr lang="zh-CN" altLang="zh-CN" smtClean="0">
                <a:ea typeface="宋体" charset="-122"/>
              </a:rPr>
              <a:t>倍。增加</a:t>
            </a:r>
            <a:r>
              <a:rPr lang="en-US" altLang="zh-CN" smtClean="0">
                <a:ea typeface="宋体" charset="-122"/>
              </a:rPr>
              <a:t>octave</a:t>
            </a:r>
            <a:r>
              <a:rPr lang="zh-CN" altLang="zh-CN" smtClean="0">
                <a:ea typeface="宋体" charset="-122"/>
              </a:rPr>
              <a:t>函数的数量取决于你。这儿我给的建议是：如果你用</a:t>
            </a:r>
            <a:r>
              <a:rPr lang="en-US" altLang="zh-CN" smtClean="0">
                <a:ea typeface="宋体" charset="-122"/>
              </a:rPr>
              <a:t>Perlin</a:t>
            </a:r>
            <a:r>
              <a:rPr lang="zh-CN" altLang="zh-CN" smtClean="0">
                <a:ea typeface="宋体" charset="-122"/>
              </a:rPr>
              <a:t>函数渲染图形图像，记住太高的频率可能不能显示，因为屏幕像素已经不能表示这些细节。一些</a:t>
            </a:r>
            <a:r>
              <a:rPr lang="en-US" altLang="zh-CN" smtClean="0">
                <a:ea typeface="宋体" charset="-122"/>
              </a:rPr>
              <a:t>Perlin</a:t>
            </a:r>
            <a:r>
              <a:rPr lang="zh-CN" altLang="zh-CN" smtClean="0">
                <a:ea typeface="宋体" charset="-122"/>
              </a:rPr>
              <a:t>噪音函数的实现可以根据屏幕限制，自动调节</a:t>
            </a:r>
            <a:r>
              <a:rPr lang="en-US" altLang="zh-CN" smtClean="0">
                <a:ea typeface="宋体" charset="-122"/>
              </a:rPr>
              <a:t>octave</a:t>
            </a:r>
            <a:r>
              <a:rPr lang="zh-CN" altLang="zh-CN" smtClean="0">
                <a:ea typeface="宋体" charset="-122"/>
              </a:rPr>
              <a:t>函数的数量。另外，当幅度太小时，也要停止增加</a:t>
            </a:r>
            <a:r>
              <a:rPr lang="en-US" altLang="zh-CN" smtClean="0">
                <a:ea typeface="宋体" charset="-122"/>
              </a:rPr>
              <a:t>octave</a:t>
            </a:r>
            <a:r>
              <a:rPr lang="zh-CN" altLang="zh-CN" smtClean="0">
                <a:ea typeface="宋体" charset="-122"/>
              </a:rPr>
              <a:t>函数。</a:t>
            </a:r>
          </a:p>
          <a:p>
            <a:endParaRPr lang="zh-CN" altLang="en-US" smtClean="0">
              <a:ea typeface="宋体" charset="-122"/>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BE14A255-88FF-41D4-8412-5BBDAF75BCE5}" type="slidenum">
              <a:rPr lang="en-US" altLang="zh-CN" smtClean="0">
                <a:latin typeface="Arial" charset="0"/>
              </a:rPr>
              <a:pPr eaLnBrk="1" hangingPunct="1"/>
              <a:t>106</a:t>
            </a:fld>
            <a:endParaRPr lang="en-US" altLang="zh-CN" smtClean="0">
              <a:latin typeface="Arial" charset="0"/>
            </a:endParaRPr>
          </a:p>
        </p:txBody>
      </p:sp>
      <p:sp>
        <p:nvSpPr>
          <p:cNvPr id="222211" name="Rectangle 2"/>
          <p:cNvSpPr>
            <a:spLocks noGrp="1" noRot="1" noChangeAspect="1" noChangeArrowheads="1" noTextEdit="1"/>
          </p:cNvSpPr>
          <p:nvPr>
            <p:ph type="sldImg"/>
          </p:nvPr>
        </p:nvSpPr>
        <p:spPr>
          <a:xfrm>
            <a:off x="381000" y="685800"/>
            <a:ext cx="6096000" cy="3429000"/>
          </a:xfrm>
          <a:ln/>
        </p:spPr>
      </p:sp>
      <p:sp>
        <p:nvSpPr>
          <p:cNvPr id="222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smtClean="0">
                <a:ea typeface="宋体" charset="-122"/>
              </a:rPr>
              <a:t>如果我们需要几个不同的随机数产生器的时候，可以选用稍微有点差别的种子（一般为素数</a:t>
            </a:r>
            <a:r>
              <a:rPr lang="en-US" altLang="zh-CN" smtClean="0">
                <a:ea typeface="宋体" charset="-122"/>
              </a:rPr>
              <a:t>prime number</a:t>
            </a:r>
            <a:r>
              <a:rPr lang="zh-CN" altLang="zh-CN" smtClean="0">
                <a:ea typeface="宋体" charset="-122"/>
              </a:rPr>
              <a:t>）</a:t>
            </a:r>
            <a:endParaRPr lang="en-US" altLang="zh-CN" smtClean="0">
              <a:ea typeface="宋体" charset="-122"/>
            </a:endParaRPr>
          </a:p>
          <a:p>
            <a:r>
              <a:rPr lang="en-US" altLang="zh-CN" smtClean="0">
                <a:ea typeface="宋体" charset="-122"/>
              </a:rPr>
              <a:t> x = (x&lt;&lt;13) ^ x</a:t>
            </a:r>
          </a:p>
          <a:p>
            <a:r>
              <a:rPr lang="en-US" altLang="zh-CN" smtClean="0">
                <a:ea typeface="宋体" charset="-122"/>
              </a:rPr>
              <a:t>X</a:t>
            </a:r>
            <a:r>
              <a:rPr lang="zh-CN" altLang="en-US" smtClean="0">
                <a:ea typeface="宋体" charset="-122"/>
              </a:rPr>
              <a:t>左移</a:t>
            </a:r>
            <a:r>
              <a:rPr lang="en-US" altLang="zh-CN" smtClean="0">
                <a:ea typeface="宋体" charset="-122"/>
              </a:rPr>
              <a:t>13</a:t>
            </a:r>
            <a:r>
              <a:rPr lang="zh-CN" altLang="en-US" smtClean="0">
                <a:ea typeface="宋体" charset="-122"/>
              </a:rPr>
              <a:t>位，并按位与自身求异或，得到的值赋给</a:t>
            </a:r>
            <a:r>
              <a:rPr lang="en-US" altLang="zh-CN" smtClean="0">
                <a:ea typeface="宋体" charset="-122"/>
              </a:rPr>
              <a:t>X</a:t>
            </a:r>
          </a:p>
          <a:p>
            <a:endParaRPr lang="en-US" altLang="zh-CN" smtClean="0">
              <a:ea typeface="宋体" charset="-122"/>
            </a:endParaRPr>
          </a:p>
          <a:p>
            <a:endParaRPr lang="en-US" altLang="zh-CN" smtClean="0">
              <a:ea typeface="宋体" charset="-122"/>
            </a:endParaRPr>
          </a:p>
          <a:p>
            <a:endParaRPr lang="en-US" altLang="zh-CN" smtClean="0">
              <a:ea typeface="宋体" charset="-122"/>
            </a:endParaRPr>
          </a:p>
          <a:p>
            <a:r>
              <a:rPr lang="zh-CN" altLang="en-US" smtClean="0">
                <a:ea typeface="宋体" charset="-122"/>
              </a:rPr>
              <a:t>质数（</a:t>
            </a:r>
            <a:r>
              <a:rPr lang="en-US" altLang="zh-CN" smtClean="0">
                <a:ea typeface="宋体" charset="-122"/>
              </a:rPr>
              <a:t>prime number</a:t>
            </a:r>
            <a:r>
              <a:rPr lang="zh-CN" altLang="en-US" smtClean="0">
                <a:ea typeface="宋体" charset="-122"/>
              </a:rPr>
              <a:t>）又称</a:t>
            </a:r>
            <a:r>
              <a:rPr lang="zh-CN" altLang="en-US" smtClean="0">
                <a:ea typeface="宋体" charset="-122"/>
                <a:hlinkClick r:id="rId3"/>
              </a:rPr>
              <a:t>素数</a:t>
            </a:r>
            <a:r>
              <a:rPr lang="zh-CN" altLang="en-US" smtClean="0">
                <a:ea typeface="宋体" charset="-122"/>
              </a:rPr>
              <a:t>，有无限个。质数定义为在大于</a:t>
            </a:r>
            <a:r>
              <a:rPr lang="en-US" altLang="zh-CN" smtClean="0">
                <a:ea typeface="宋体" charset="-122"/>
              </a:rPr>
              <a:t>1</a:t>
            </a:r>
            <a:r>
              <a:rPr lang="zh-CN" altLang="en-US" smtClean="0">
                <a:ea typeface="宋体" charset="-122"/>
              </a:rPr>
              <a:t>的自然数中，除了</a:t>
            </a:r>
            <a:r>
              <a:rPr lang="en-US" altLang="zh-CN" smtClean="0">
                <a:ea typeface="宋体" charset="-122"/>
              </a:rPr>
              <a:t>1</a:t>
            </a:r>
            <a:r>
              <a:rPr lang="zh-CN" altLang="en-US" smtClean="0">
                <a:ea typeface="宋体" charset="-122"/>
              </a:rPr>
              <a:t>和它本身以外不再有其他</a:t>
            </a:r>
            <a:r>
              <a:rPr lang="zh-CN" altLang="en-US" smtClean="0">
                <a:ea typeface="宋体" charset="-122"/>
                <a:hlinkClick r:id="rId4"/>
              </a:rPr>
              <a:t>因数</a:t>
            </a:r>
            <a:r>
              <a:rPr lang="zh-CN" altLang="en-US" smtClean="0">
                <a:ea typeface="宋体" charset="-122"/>
              </a:rPr>
              <a:t>的数称为质数。</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570AA7C5-55BE-4899-A47F-4D69100F0FC3}" type="slidenum">
              <a:rPr lang="en-US" altLang="zh-CN" smtClean="0">
                <a:latin typeface="Arial" charset="0"/>
              </a:rPr>
              <a:pPr eaLnBrk="1" hangingPunct="1"/>
              <a:t>107</a:t>
            </a:fld>
            <a:endParaRPr lang="en-US" altLang="zh-CN" smtClean="0">
              <a:latin typeface="Arial" charset="0"/>
            </a:endParaRPr>
          </a:p>
        </p:txBody>
      </p:sp>
      <p:sp>
        <p:nvSpPr>
          <p:cNvPr id="223235" name="Rectangle 2"/>
          <p:cNvSpPr>
            <a:spLocks noGrp="1" noRot="1" noChangeAspect="1" noChangeArrowheads="1" noTextEdit="1"/>
          </p:cNvSpPr>
          <p:nvPr>
            <p:ph type="sldImg"/>
          </p:nvPr>
        </p:nvSpPr>
        <p:spPr>
          <a:xfrm>
            <a:off x="381000" y="685800"/>
            <a:ext cx="6096000" cy="3429000"/>
          </a:xfrm>
          <a:ln/>
        </p:spPr>
      </p:sp>
      <p:sp>
        <p:nvSpPr>
          <p:cNvPr id="223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charset="-122"/>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143F2BF0-3369-41C2-9C8E-BD3440068BA6}" type="slidenum">
              <a:rPr lang="en-US" altLang="zh-CN" smtClean="0">
                <a:latin typeface="Arial" charset="0"/>
              </a:rPr>
              <a:pPr eaLnBrk="1" hangingPunct="1"/>
              <a:t>108</a:t>
            </a:fld>
            <a:endParaRPr lang="en-US" altLang="zh-CN" smtClean="0">
              <a:latin typeface="Arial" charset="0"/>
            </a:endParaRPr>
          </a:p>
        </p:txBody>
      </p:sp>
      <p:sp>
        <p:nvSpPr>
          <p:cNvPr id="224259" name="Rectangle 2"/>
          <p:cNvSpPr>
            <a:spLocks noGrp="1" noRot="1" noChangeAspect="1" noChangeArrowheads="1" noTextEdit="1"/>
          </p:cNvSpPr>
          <p:nvPr>
            <p:ph type="sldImg"/>
          </p:nvPr>
        </p:nvSpPr>
        <p:spPr>
          <a:xfrm>
            <a:off x="381000" y="685800"/>
            <a:ext cx="6096000" cy="3429000"/>
          </a:xfrm>
          <a:ln/>
        </p:spPr>
      </p:sp>
      <p:sp>
        <p:nvSpPr>
          <p:cNvPr id="224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charset="-122"/>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FB0B4012-229F-4640-B31F-03BCB373BFAD}" type="slidenum">
              <a:rPr lang="en-US" altLang="zh-CN" smtClean="0">
                <a:latin typeface="Arial" charset="0"/>
              </a:rPr>
              <a:pPr eaLnBrk="1" hangingPunct="1"/>
              <a:t>109</a:t>
            </a:fld>
            <a:endParaRPr lang="en-US" altLang="zh-CN" smtClean="0">
              <a:latin typeface="Arial" charset="0"/>
            </a:endParaRPr>
          </a:p>
        </p:txBody>
      </p:sp>
      <p:sp>
        <p:nvSpPr>
          <p:cNvPr id="225283" name="Rectangle 2"/>
          <p:cNvSpPr>
            <a:spLocks noGrp="1" noRot="1" noChangeAspect="1" noChangeArrowheads="1" noTextEdit="1"/>
          </p:cNvSpPr>
          <p:nvPr>
            <p:ph type="sldImg"/>
          </p:nvPr>
        </p:nvSpPr>
        <p:spPr>
          <a:xfrm>
            <a:off x="381000" y="685800"/>
            <a:ext cx="6096000" cy="3429000"/>
          </a:xfrm>
          <a:ln/>
        </p:spPr>
      </p:sp>
      <p:sp>
        <p:nvSpPr>
          <p:cNvPr id="225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charset="-122"/>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DEB0F906-5190-4BFE-A6DD-AE5D97E6C24C}" type="slidenum">
              <a:rPr lang="en-US" altLang="zh-CN" smtClean="0">
                <a:latin typeface="Arial" charset="0"/>
              </a:rPr>
              <a:pPr eaLnBrk="1" hangingPunct="1"/>
              <a:t>110</a:t>
            </a:fld>
            <a:endParaRPr lang="en-US" altLang="zh-CN" smtClean="0">
              <a:latin typeface="Arial" charset="0"/>
            </a:endParaRPr>
          </a:p>
        </p:txBody>
      </p:sp>
      <p:sp>
        <p:nvSpPr>
          <p:cNvPr id="226307" name="Rectangle 2"/>
          <p:cNvSpPr>
            <a:spLocks noGrp="1" noRot="1" noChangeAspect="1" noChangeArrowheads="1" noTextEdit="1"/>
          </p:cNvSpPr>
          <p:nvPr>
            <p:ph type="sldImg"/>
          </p:nvPr>
        </p:nvSpPr>
        <p:spPr>
          <a:xfrm>
            <a:off x="381000" y="685800"/>
            <a:ext cx="6096000" cy="3429000"/>
          </a:xfrm>
          <a:ln/>
        </p:spPr>
      </p:sp>
      <p:sp>
        <p:nvSpPr>
          <p:cNvPr id="226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charset="-122"/>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1CCA02E4-66A9-4777-9809-9CC087F9509D}" type="slidenum">
              <a:rPr lang="en-US" altLang="zh-CN" smtClean="0">
                <a:latin typeface="Arial" charset="0"/>
              </a:rPr>
              <a:pPr eaLnBrk="1" hangingPunct="1"/>
              <a:t>111</a:t>
            </a:fld>
            <a:endParaRPr lang="en-US" altLang="zh-CN" smtClean="0">
              <a:latin typeface="Arial" charset="0"/>
            </a:endParaRPr>
          </a:p>
        </p:txBody>
      </p:sp>
      <p:sp>
        <p:nvSpPr>
          <p:cNvPr id="227331" name="Rectangle 2"/>
          <p:cNvSpPr>
            <a:spLocks noGrp="1" noRot="1" noChangeAspect="1" noChangeArrowheads="1" noTextEdit="1"/>
          </p:cNvSpPr>
          <p:nvPr>
            <p:ph type="sldImg"/>
          </p:nvPr>
        </p:nvSpPr>
        <p:spPr>
          <a:xfrm>
            <a:off x="381000" y="685800"/>
            <a:ext cx="6096000" cy="3429000"/>
          </a:xfrm>
          <a:ln/>
        </p:spPr>
      </p:sp>
      <p:sp>
        <p:nvSpPr>
          <p:cNvPr id="227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charset="-122"/>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6B52C1E5-44BE-4328-966F-066CA8A111C3}" type="slidenum">
              <a:rPr lang="en-US" altLang="zh-CN" smtClean="0">
                <a:latin typeface="Arial" charset="0"/>
              </a:rPr>
              <a:pPr eaLnBrk="1" hangingPunct="1"/>
              <a:t>112</a:t>
            </a:fld>
            <a:endParaRPr lang="en-US" altLang="zh-CN" smtClean="0">
              <a:latin typeface="Arial" charset="0"/>
            </a:endParaRPr>
          </a:p>
        </p:txBody>
      </p:sp>
      <p:sp>
        <p:nvSpPr>
          <p:cNvPr id="228355" name="Rectangle 2"/>
          <p:cNvSpPr>
            <a:spLocks noGrp="1" noRot="1" noChangeAspect="1" noChangeArrowheads="1" noTextEdit="1"/>
          </p:cNvSpPr>
          <p:nvPr>
            <p:ph type="sldImg"/>
          </p:nvPr>
        </p:nvSpPr>
        <p:spPr>
          <a:xfrm>
            <a:off x="381000" y="685800"/>
            <a:ext cx="6096000" cy="3429000"/>
          </a:xfrm>
          <a:ln/>
        </p:spPr>
      </p:sp>
      <p:sp>
        <p:nvSpPr>
          <p:cNvPr id="228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charset="-122"/>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2D696F10-0150-428E-B2A6-C9EADE3953A0}" type="slidenum">
              <a:rPr lang="en-US" altLang="zh-CN" smtClean="0">
                <a:latin typeface="Arial" charset="0"/>
              </a:rPr>
              <a:pPr eaLnBrk="1" hangingPunct="1"/>
              <a:t>113</a:t>
            </a:fld>
            <a:endParaRPr lang="en-US" altLang="zh-CN" smtClean="0">
              <a:latin typeface="Arial" charset="0"/>
            </a:endParaRPr>
          </a:p>
        </p:txBody>
      </p:sp>
      <p:sp>
        <p:nvSpPr>
          <p:cNvPr id="229379" name="Rectangle 2"/>
          <p:cNvSpPr>
            <a:spLocks noGrp="1" noRot="1" noChangeAspect="1" noChangeArrowheads="1" noTextEdit="1"/>
          </p:cNvSpPr>
          <p:nvPr>
            <p:ph type="sldImg"/>
          </p:nvPr>
        </p:nvSpPr>
        <p:spPr>
          <a:xfrm>
            <a:off x="381000" y="685800"/>
            <a:ext cx="6096000" cy="3429000"/>
          </a:xfrm>
          <a:ln/>
        </p:spPr>
      </p:sp>
      <p:sp>
        <p:nvSpPr>
          <p:cNvPr id="229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charset="-122"/>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816A0762-F5A9-4210-B626-038D7DB23E0C}" type="slidenum">
              <a:rPr lang="en-US" altLang="zh-CN" smtClean="0">
                <a:latin typeface="Arial" charset="0"/>
              </a:rPr>
              <a:pPr eaLnBrk="1" hangingPunct="1"/>
              <a:t>114</a:t>
            </a:fld>
            <a:endParaRPr lang="en-US" altLang="zh-CN" smtClean="0">
              <a:latin typeface="Arial" charset="0"/>
            </a:endParaRPr>
          </a:p>
        </p:txBody>
      </p:sp>
      <p:sp>
        <p:nvSpPr>
          <p:cNvPr id="230403" name="Rectangle 2"/>
          <p:cNvSpPr>
            <a:spLocks noGrp="1" noRot="1" noChangeAspect="1" noChangeArrowheads="1" noTextEdit="1"/>
          </p:cNvSpPr>
          <p:nvPr>
            <p:ph type="sldImg"/>
          </p:nvPr>
        </p:nvSpPr>
        <p:spPr>
          <a:xfrm>
            <a:off x="381000" y="685800"/>
            <a:ext cx="6096000" cy="3429000"/>
          </a:xfrm>
          <a:ln/>
        </p:spPr>
      </p:sp>
      <p:sp>
        <p:nvSpPr>
          <p:cNvPr id="230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自定义版式">
    <p:spTree>
      <p:nvGrpSpPr>
        <p:cNvPr id="1" name=""/>
        <p:cNvGrpSpPr/>
        <p:nvPr/>
      </p:nvGrpSpPr>
      <p:grpSpPr>
        <a:xfrm>
          <a:off x="0" y="0"/>
          <a:ext cx="0" cy="0"/>
          <a:chOff x="0" y="0"/>
          <a:chExt cx="0" cy="0"/>
        </a:xfrm>
      </p:grpSpPr>
      <p:grpSp>
        <p:nvGrpSpPr>
          <p:cNvPr id="44" name="Group 44"/>
          <p:cNvGrpSpPr/>
          <p:nvPr/>
        </p:nvGrpSpPr>
        <p:grpSpPr>
          <a:xfrm>
            <a:off x="0" y="-1664915"/>
            <a:ext cx="12192000" cy="10492847"/>
            <a:chOff x="0" y="0"/>
            <a:chExt cx="12192000" cy="10492846"/>
          </a:xfrm>
        </p:grpSpPr>
        <p:grpSp>
          <p:nvGrpSpPr>
            <p:cNvPr id="37" name="Group 37"/>
            <p:cNvGrpSpPr/>
            <p:nvPr/>
          </p:nvGrpSpPr>
          <p:grpSpPr>
            <a:xfrm>
              <a:off x="0" y="9172046"/>
              <a:ext cx="12192000" cy="1320801"/>
              <a:chOff x="0" y="0"/>
              <a:chExt cx="12192000" cy="1320800"/>
            </a:xfrm>
          </p:grpSpPr>
          <p:sp>
            <p:nvSpPr>
              <p:cNvPr id="32" name="Shape 32"/>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33" name="Shape 33"/>
              <p:cNvSpPr/>
              <p:nvPr/>
            </p:nvSpPr>
            <p:spPr>
              <a:xfrm>
                <a:off x="541420" y="172118"/>
                <a:ext cx="6096001" cy="10439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34" name="Shape 34"/>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 name="Shape 35"/>
              <p:cNvSpPr/>
              <p:nvPr/>
            </p:nvSpPr>
            <p:spPr>
              <a:xfrm>
                <a:off x="5454567" y="172118"/>
                <a:ext cx="6096001" cy="10439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36" name="Shape 36"/>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grpSp>
          <p:nvGrpSpPr>
            <p:cNvPr id="43" name="Group 43"/>
            <p:cNvGrpSpPr/>
            <p:nvPr/>
          </p:nvGrpSpPr>
          <p:grpSpPr>
            <a:xfrm>
              <a:off x="0" y="0"/>
              <a:ext cx="12192000" cy="1320801"/>
              <a:chOff x="0" y="0"/>
              <a:chExt cx="12192000" cy="1320800"/>
            </a:xfrm>
          </p:grpSpPr>
          <p:sp>
            <p:nvSpPr>
              <p:cNvPr id="38" name="Shape 38"/>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39" name="Shape 39"/>
              <p:cNvSpPr/>
              <p:nvPr/>
            </p:nvSpPr>
            <p:spPr>
              <a:xfrm>
                <a:off x="541420" y="172118"/>
                <a:ext cx="6096001" cy="10439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40" name="Shape 40"/>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41" name="Shape 41"/>
              <p:cNvSpPr/>
              <p:nvPr/>
            </p:nvSpPr>
            <p:spPr>
              <a:xfrm>
                <a:off x="5454567" y="172118"/>
                <a:ext cx="6096001" cy="10439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42" name="Shape 42"/>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grpSp>
      <p:pic>
        <p:nvPicPr>
          <p:cNvPr id="45" name="image2.pn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6" name="Shape 4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277814"/>
            <a:ext cx="10972800" cy="113982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09600" y="1600201"/>
            <a:ext cx="10972800" cy="4530725"/>
          </a:xfrm>
        </p:spPr>
        <p:txBody>
          <a:bodyPr/>
          <a:lstStyle/>
          <a:p>
            <a:pPr lvl="0"/>
            <a:endParaRPr lang="zh-CN" altLang="en-US" noProof="0" smtClean="0"/>
          </a:p>
        </p:txBody>
      </p:sp>
      <p:sp>
        <p:nvSpPr>
          <p:cNvPr id="4" name="Rectangle 4"/>
          <p:cNvSpPr>
            <a:spLocks noGrp="1" noChangeArrowheads="1"/>
          </p:cNvSpPr>
          <p:nvPr>
            <p:ph type="dt" sz="half" idx="10"/>
          </p:nvPr>
        </p:nvSpPr>
        <p:spPr>
          <a:xfrm>
            <a:off x="609600" y="6248400"/>
            <a:ext cx="2844800" cy="457200"/>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4165600" y="6248400"/>
            <a:ext cx="3860800" cy="457200"/>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8414437" y="6217851"/>
            <a:ext cx="323163" cy="276999"/>
          </a:xfrm>
          <a:ln/>
        </p:spPr>
        <p:txBody>
          <a:bodyPr/>
          <a:lstStyle>
            <a:lvl1pPr>
              <a:defRPr/>
            </a:lvl1pPr>
          </a:lstStyle>
          <a:p>
            <a:pPr>
              <a:defRPr/>
            </a:pPr>
            <a:fld id="{5EBD8966-E076-44C5-8D0E-98F9CCC502E3}" type="slidenum">
              <a:rPr lang="en-US" altLang="zh-CN"/>
              <a:pPr>
                <a:defRPr/>
              </a:pPr>
              <a:t>‹#›</a:t>
            </a:fld>
            <a:endParaRPr lang="en-US" altLang="zh-CN"/>
          </a:p>
        </p:txBody>
      </p:sp>
    </p:spTree>
    <p:extLst>
      <p:ext uri="{BB962C8B-B14F-4D97-AF65-F5344CB8AC3E}">
        <p14:creationId xmlns:p14="http://schemas.microsoft.com/office/powerpoint/2010/main" val="4244140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1_自定义版式">
    <p:spTree>
      <p:nvGrpSpPr>
        <p:cNvPr id="1" name=""/>
        <p:cNvGrpSpPr/>
        <p:nvPr/>
      </p:nvGrpSpPr>
      <p:grpSpPr>
        <a:xfrm>
          <a:off x="0" y="0"/>
          <a:ext cx="0" cy="0"/>
          <a:chOff x="0" y="0"/>
          <a:chExt cx="0" cy="0"/>
        </a:xfrm>
      </p:grpSpPr>
      <p:grpSp>
        <p:nvGrpSpPr>
          <p:cNvPr id="65" name="Group 65"/>
          <p:cNvGrpSpPr/>
          <p:nvPr/>
        </p:nvGrpSpPr>
        <p:grpSpPr>
          <a:xfrm>
            <a:off x="0" y="-1664915"/>
            <a:ext cx="12192000" cy="10492847"/>
            <a:chOff x="0" y="0"/>
            <a:chExt cx="12192000" cy="10492846"/>
          </a:xfrm>
        </p:grpSpPr>
        <p:grpSp>
          <p:nvGrpSpPr>
            <p:cNvPr id="58" name="Group 58"/>
            <p:cNvGrpSpPr/>
            <p:nvPr/>
          </p:nvGrpSpPr>
          <p:grpSpPr>
            <a:xfrm>
              <a:off x="0" y="9172046"/>
              <a:ext cx="12192000" cy="1320801"/>
              <a:chOff x="0" y="0"/>
              <a:chExt cx="12192000" cy="1320800"/>
            </a:xfrm>
          </p:grpSpPr>
          <p:sp>
            <p:nvSpPr>
              <p:cNvPr id="53" name="Shape 53"/>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54" name="Shape 54"/>
              <p:cNvSpPr/>
              <p:nvPr/>
            </p:nvSpPr>
            <p:spPr>
              <a:xfrm>
                <a:off x="541420" y="172118"/>
                <a:ext cx="6096001" cy="10439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55" name="Shape 55"/>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56" name="Shape 56"/>
              <p:cNvSpPr/>
              <p:nvPr/>
            </p:nvSpPr>
            <p:spPr>
              <a:xfrm>
                <a:off x="5454567" y="172118"/>
                <a:ext cx="6096001" cy="10439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57" name="Shape 57"/>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grpSp>
          <p:nvGrpSpPr>
            <p:cNvPr id="64" name="Group 64"/>
            <p:cNvGrpSpPr/>
            <p:nvPr/>
          </p:nvGrpSpPr>
          <p:grpSpPr>
            <a:xfrm>
              <a:off x="0" y="0"/>
              <a:ext cx="12192000" cy="1320801"/>
              <a:chOff x="0" y="0"/>
              <a:chExt cx="12192000" cy="1320800"/>
            </a:xfrm>
          </p:grpSpPr>
          <p:sp>
            <p:nvSpPr>
              <p:cNvPr id="59" name="Shape 59"/>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60" name="Shape 60"/>
              <p:cNvSpPr/>
              <p:nvPr/>
            </p:nvSpPr>
            <p:spPr>
              <a:xfrm>
                <a:off x="541420" y="172118"/>
                <a:ext cx="6096001" cy="10439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61" name="Shape 61"/>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2" name="Shape 62"/>
              <p:cNvSpPr/>
              <p:nvPr/>
            </p:nvSpPr>
            <p:spPr>
              <a:xfrm>
                <a:off x="5454567" y="172118"/>
                <a:ext cx="6096001" cy="10439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63" name="Shape 63"/>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grpSp>
      <p:pic>
        <p:nvPicPr>
          <p:cNvPr id="66" name="image3.pn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67" name="Shape 6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标题和内容">
    <p:spTree>
      <p:nvGrpSpPr>
        <p:cNvPr id="1" name=""/>
        <p:cNvGrpSpPr/>
        <p:nvPr/>
      </p:nvGrpSpPr>
      <p:grpSpPr>
        <a:xfrm>
          <a:off x="0" y="0"/>
          <a:ext cx="0" cy="0"/>
          <a:chOff x="0" y="0"/>
          <a:chExt cx="0" cy="0"/>
        </a:xfrm>
      </p:grpSpPr>
      <p:grpSp>
        <p:nvGrpSpPr>
          <p:cNvPr id="107" name="Group 107"/>
          <p:cNvGrpSpPr/>
          <p:nvPr/>
        </p:nvGrpSpPr>
        <p:grpSpPr>
          <a:xfrm>
            <a:off x="0" y="-1664915"/>
            <a:ext cx="12192000" cy="10492847"/>
            <a:chOff x="0" y="0"/>
            <a:chExt cx="12192000" cy="10492846"/>
          </a:xfrm>
        </p:grpSpPr>
        <p:grpSp>
          <p:nvGrpSpPr>
            <p:cNvPr id="100" name="Group 100"/>
            <p:cNvGrpSpPr/>
            <p:nvPr/>
          </p:nvGrpSpPr>
          <p:grpSpPr>
            <a:xfrm>
              <a:off x="0" y="9172046"/>
              <a:ext cx="12192000" cy="1320801"/>
              <a:chOff x="0" y="0"/>
              <a:chExt cx="12192000" cy="1320800"/>
            </a:xfrm>
          </p:grpSpPr>
          <p:sp>
            <p:nvSpPr>
              <p:cNvPr id="95" name="Shape 95"/>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96" name="Shape 96"/>
              <p:cNvSpPr/>
              <p:nvPr/>
            </p:nvSpPr>
            <p:spPr>
              <a:xfrm>
                <a:off x="541420" y="172118"/>
                <a:ext cx="6096001" cy="10439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97" name="Shape 97"/>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8" name="Shape 98"/>
              <p:cNvSpPr/>
              <p:nvPr/>
            </p:nvSpPr>
            <p:spPr>
              <a:xfrm>
                <a:off x="5454567" y="172118"/>
                <a:ext cx="6096001" cy="10439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99" name="Shape 99"/>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grpSp>
          <p:nvGrpSpPr>
            <p:cNvPr id="106" name="Group 106"/>
            <p:cNvGrpSpPr/>
            <p:nvPr/>
          </p:nvGrpSpPr>
          <p:grpSpPr>
            <a:xfrm>
              <a:off x="0" y="0"/>
              <a:ext cx="12192000" cy="1320801"/>
              <a:chOff x="0" y="0"/>
              <a:chExt cx="12192000" cy="1320800"/>
            </a:xfrm>
          </p:grpSpPr>
          <p:sp>
            <p:nvSpPr>
              <p:cNvPr id="101" name="Shape 101"/>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102" name="Shape 102"/>
              <p:cNvSpPr/>
              <p:nvPr/>
            </p:nvSpPr>
            <p:spPr>
              <a:xfrm>
                <a:off x="541420" y="172118"/>
                <a:ext cx="6096001" cy="10439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103" name="Shape 103"/>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4" name="Shape 104"/>
              <p:cNvSpPr/>
              <p:nvPr/>
            </p:nvSpPr>
            <p:spPr>
              <a:xfrm>
                <a:off x="5454567" y="172118"/>
                <a:ext cx="6096001" cy="10439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105" name="Shape 105"/>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grpSp>
      <p:sp>
        <p:nvSpPr>
          <p:cNvPr id="108" name="Shape 108"/>
          <p:cNvSpPr>
            <a:spLocks noGrp="1"/>
          </p:cNvSpPr>
          <p:nvPr>
            <p:ph type="title"/>
          </p:nvPr>
        </p:nvSpPr>
        <p:spPr>
          <a:xfrm>
            <a:off x="838418" y="365125"/>
            <a:ext cx="10515164" cy="1325563"/>
          </a:xfrm>
          <a:prstGeom prst="rect">
            <a:avLst/>
          </a:prstGeom>
          <a:extLst>
            <a:ext uri="{C572A759-6A51-4108-AA02-DFA0A04FC94B}">
              <ma14:wrappingTextBoxFlag xmlns="" xmlns:ma14="http://schemas.microsoft.com/office/mac/drawingml/2011/main" val="1"/>
            </a:ext>
          </a:extLst>
        </p:spPr>
        <p:txBody>
          <a:bodyPr/>
          <a:lstStyle/>
          <a:p>
            <a:r>
              <a:t>单击此处编辑母版标题样式</a:t>
            </a:r>
          </a:p>
        </p:txBody>
      </p:sp>
      <p:sp>
        <p:nvSpPr>
          <p:cNvPr id="109" name="Shape 109"/>
          <p:cNvSpPr>
            <a:spLocks noGrp="1"/>
          </p:cNvSpPr>
          <p:nvPr>
            <p:ph type="body" idx="1"/>
          </p:nvPr>
        </p:nvSpPr>
        <p:spPr>
          <a:xfrm>
            <a:off x="838200" y="1825625"/>
            <a:ext cx="10515601" cy="4351338"/>
          </a:xfrm>
          <a:prstGeom prst="rect">
            <a:avLst/>
          </a:prstGeom>
          <a:extLst>
            <a:ext uri="{C572A759-6A51-4108-AA02-DFA0A04FC94B}">
              <ma14:wrappingTextBoxFlag xmlns="" xmlns:ma14="http://schemas.microsoft.com/office/mac/drawingml/2011/main" val="1"/>
            </a:ext>
          </a:extLst>
        </p:spPr>
        <p:txBody>
          <a:bodyPr/>
          <a:lstStyle/>
          <a:p>
            <a:r>
              <a:t>单击此处编辑母版文本样式</a:t>
            </a:r>
          </a:p>
          <a:p>
            <a:pPr lvl="1"/>
            <a:r>
              <a:t>第二级</a:t>
            </a:r>
          </a:p>
          <a:p>
            <a:pPr lvl="2"/>
            <a:r>
              <a:t>第三级</a:t>
            </a:r>
          </a:p>
          <a:p>
            <a:pPr lvl="3"/>
            <a:r>
              <a:t>第四级</a:t>
            </a:r>
          </a:p>
          <a:p>
            <a:pPr lvl="4"/>
            <a:r>
              <a:t>第五级</a:t>
            </a:r>
          </a:p>
        </p:txBody>
      </p:sp>
      <p:sp>
        <p:nvSpPr>
          <p:cNvPr id="110" name="Shape 110"/>
          <p:cNvSpPr>
            <a:spLocks noGrp="1"/>
          </p:cNvSpPr>
          <p:nvPr>
            <p:ph type="sldNum" sz="quarter" idx="2"/>
          </p:nvPr>
        </p:nvSpPr>
        <p:spPr>
          <a:xfrm>
            <a:off x="0" y="0"/>
            <a:ext cx="358413" cy="370840"/>
          </a:xfrm>
          <a:prstGeom prst="rect">
            <a:avLst/>
          </a:prstGeom>
        </p:spPr>
        <p:txBody>
          <a:bodyPr anchor="t"/>
          <a:lstStyle>
            <a:lvl1pPr algn="l">
              <a:defRPr sz="1800"/>
            </a:lvl1pPr>
          </a:lstStyle>
          <a:p>
            <a:fld id="{86CB4B4D-7CA3-9044-876B-883B54F8677D}" type="slidenum">
              <a:t>‹#›</a:t>
            </a:fld>
            <a:endParaRPr/>
          </a:p>
        </p:txBody>
      </p:sp>
      <p:pic>
        <p:nvPicPr>
          <p:cNvPr id="111" name="image4.png"/>
          <p:cNvPicPr>
            <a:picLocks noChangeAspect="1"/>
          </p:cNvPicPr>
          <p:nvPr/>
        </p:nvPicPr>
        <p:blipFill>
          <a:blip r:embed="rId2">
            <a:extLst/>
          </a:blip>
          <a:stretch>
            <a:fillRect/>
          </a:stretch>
        </p:blipFill>
        <p:spPr>
          <a:xfrm rot="20711862" flipH="1">
            <a:off x="10720365" y="5324678"/>
            <a:ext cx="3778605" cy="3778811"/>
          </a:xfrm>
          <a:prstGeom prst="rect">
            <a:avLst/>
          </a:prstGeom>
          <a:ln w="12700">
            <a:miter lim="400000"/>
          </a:ln>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534585" y="214314"/>
            <a:ext cx="10390716" cy="146208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576917" y="2017713"/>
            <a:ext cx="508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860117" y="2017713"/>
            <a:ext cx="508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xfrm>
            <a:off x="1549400" y="6243638"/>
            <a:ext cx="2540000" cy="457200"/>
          </a:xfrm>
          <a:prstGeom prst="rect">
            <a:avLst/>
          </a:prstGeom>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xfrm>
            <a:off x="4876800" y="6243638"/>
            <a:ext cx="3860800" cy="457200"/>
          </a:xfrm>
          <a:prstGeom prst="rect">
            <a:avLst/>
          </a:prstGeom>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xfrm>
            <a:off x="8414437" y="6217851"/>
            <a:ext cx="323163" cy="276999"/>
          </a:xfrm>
          <a:ln/>
        </p:spPr>
        <p:txBody>
          <a:bodyPr/>
          <a:lstStyle>
            <a:lvl1pPr>
              <a:defRPr/>
            </a:lvl1pPr>
          </a:lstStyle>
          <a:p>
            <a:pPr>
              <a:defRPr/>
            </a:pPr>
            <a:fld id="{FAD3CF98-13C3-4DBC-93C6-8539DE2A1974}" type="slidenum">
              <a:rPr lang="zh-CN" altLang="en-US"/>
              <a:pPr>
                <a:defRPr/>
              </a:pPr>
              <a:t>‹#›</a:t>
            </a:fld>
            <a:endParaRPr lang="en-US" altLang="zh-CN"/>
          </a:p>
        </p:txBody>
      </p:sp>
    </p:spTree>
    <p:extLst>
      <p:ext uri="{BB962C8B-B14F-4D97-AF65-F5344CB8AC3E}">
        <p14:creationId xmlns:p14="http://schemas.microsoft.com/office/powerpoint/2010/main" val="34515672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534585" y="214314"/>
            <a:ext cx="10390716" cy="146208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576917" y="2017713"/>
            <a:ext cx="508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860117" y="2017713"/>
            <a:ext cx="508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860117" y="4151313"/>
            <a:ext cx="508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1"/>
          <p:cNvSpPr>
            <a:spLocks noGrp="1" noChangeArrowheads="1"/>
          </p:cNvSpPr>
          <p:nvPr>
            <p:ph type="dt" sz="half" idx="10"/>
          </p:nvPr>
        </p:nvSpPr>
        <p:spPr>
          <a:xfrm>
            <a:off x="1549400" y="6243638"/>
            <a:ext cx="2540000" cy="457200"/>
          </a:xfrm>
          <a:prstGeom prst="rect">
            <a:avLst/>
          </a:prstGeom>
          <a:ln/>
        </p:spPr>
        <p:txBody>
          <a:bodyPr/>
          <a:lstStyle>
            <a:lvl1pPr>
              <a:defRPr/>
            </a:lvl1pPr>
          </a:lstStyle>
          <a:p>
            <a:pPr>
              <a:defRPr/>
            </a:pPr>
            <a:endParaRPr lang="en-US" altLang="zh-CN"/>
          </a:p>
        </p:txBody>
      </p:sp>
      <p:sp>
        <p:nvSpPr>
          <p:cNvPr id="7" name="Rectangle 12"/>
          <p:cNvSpPr>
            <a:spLocks noGrp="1" noChangeArrowheads="1"/>
          </p:cNvSpPr>
          <p:nvPr>
            <p:ph type="ftr" sz="quarter" idx="11"/>
          </p:nvPr>
        </p:nvSpPr>
        <p:spPr>
          <a:xfrm>
            <a:off x="4876800" y="6243638"/>
            <a:ext cx="3860800" cy="457200"/>
          </a:xfrm>
          <a:prstGeom prst="rect">
            <a:avLst/>
          </a:prstGeom>
          <a:ln/>
        </p:spPr>
        <p:txBody>
          <a:bodyPr/>
          <a:lstStyle>
            <a:lvl1pPr>
              <a:defRPr/>
            </a:lvl1pPr>
          </a:lstStyle>
          <a:p>
            <a:pPr>
              <a:defRPr/>
            </a:pPr>
            <a:endParaRPr lang="en-US" altLang="zh-CN"/>
          </a:p>
        </p:txBody>
      </p:sp>
      <p:sp>
        <p:nvSpPr>
          <p:cNvPr id="8" name="Rectangle 13"/>
          <p:cNvSpPr>
            <a:spLocks noGrp="1" noChangeArrowheads="1"/>
          </p:cNvSpPr>
          <p:nvPr>
            <p:ph type="sldNum" sz="quarter" idx="12"/>
          </p:nvPr>
        </p:nvSpPr>
        <p:spPr>
          <a:xfrm>
            <a:off x="8414437" y="6217851"/>
            <a:ext cx="323163" cy="276999"/>
          </a:xfrm>
          <a:ln/>
        </p:spPr>
        <p:txBody>
          <a:bodyPr/>
          <a:lstStyle>
            <a:lvl1pPr>
              <a:defRPr/>
            </a:lvl1pPr>
          </a:lstStyle>
          <a:p>
            <a:pPr>
              <a:defRPr/>
            </a:pPr>
            <a:fld id="{F3EE89CC-938C-4707-A74A-5321F55EFF59}" type="slidenum">
              <a:rPr lang="zh-CN" altLang="en-US"/>
              <a:pPr>
                <a:defRPr/>
              </a:pPr>
              <a:t>‹#›</a:t>
            </a:fld>
            <a:endParaRPr lang="en-US" altLang="zh-CN"/>
          </a:p>
        </p:txBody>
      </p:sp>
    </p:spTree>
    <p:extLst>
      <p:ext uri="{BB962C8B-B14F-4D97-AF65-F5344CB8AC3E}">
        <p14:creationId xmlns:p14="http://schemas.microsoft.com/office/powerpoint/2010/main" val="2107471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xfrm>
            <a:off x="609600" y="6248400"/>
            <a:ext cx="2844800" cy="457200"/>
          </a:xfrm>
          <a:prstGeom prst="rect">
            <a:avLst/>
          </a:prstGeom>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xfrm>
            <a:off x="4165600" y="6248400"/>
            <a:ext cx="3860800" cy="457200"/>
          </a:xfrm>
          <a:prstGeom prst="rect">
            <a:avLst/>
          </a:prstGeom>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xfrm>
            <a:off x="8414437" y="6217851"/>
            <a:ext cx="323163" cy="276999"/>
          </a:xfrm>
          <a:ln/>
        </p:spPr>
        <p:txBody>
          <a:bodyPr/>
          <a:lstStyle>
            <a:lvl1pPr>
              <a:defRPr/>
            </a:lvl1pPr>
          </a:lstStyle>
          <a:p>
            <a:pPr>
              <a:defRPr/>
            </a:pPr>
            <a:fld id="{E72BC76C-1299-4A61-83B9-2F257CB9AF8C}" type="slidenum">
              <a:rPr lang="zh-CN" altLang="en-US"/>
              <a:pPr>
                <a:defRPr/>
              </a:pPr>
              <a:t>‹#›</a:t>
            </a:fld>
            <a:endParaRPr lang="en-US" altLang="zh-CN"/>
          </a:p>
        </p:txBody>
      </p:sp>
    </p:spTree>
    <p:extLst>
      <p:ext uri="{BB962C8B-B14F-4D97-AF65-F5344CB8AC3E}">
        <p14:creationId xmlns:p14="http://schemas.microsoft.com/office/powerpoint/2010/main" val="1592816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7814"/>
            <a:ext cx="10972800" cy="113982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197600" y="1600201"/>
            <a:ext cx="53848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197600" y="3941763"/>
            <a:ext cx="53848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xfrm>
            <a:off x="609600" y="6248400"/>
            <a:ext cx="2844800" cy="457200"/>
          </a:xfrm>
          <a:prstGeom prst="rect">
            <a:avLst/>
          </a:prstGeom>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xfrm>
            <a:off x="4165600" y="6248400"/>
            <a:ext cx="3860800" cy="457200"/>
          </a:xfrm>
          <a:prstGeom prst="rect">
            <a:avLst/>
          </a:prstGeom>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xfrm>
            <a:off x="8414437" y="6217851"/>
            <a:ext cx="323163" cy="276999"/>
          </a:xfrm>
        </p:spPr>
        <p:txBody>
          <a:bodyPr/>
          <a:lstStyle>
            <a:lvl1pPr>
              <a:defRPr/>
            </a:lvl1pPr>
          </a:lstStyle>
          <a:p>
            <a:pPr>
              <a:defRPr/>
            </a:pPr>
            <a:fld id="{25B7300B-895B-4858-94CC-AE72FE9AC203}" type="slidenum">
              <a:rPr lang="zh-CN" altLang="en-US"/>
              <a:pPr>
                <a:defRPr/>
              </a:pPr>
              <a:t>‹#›</a:t>
            </a:fld>
            <a:endParaRPr lang="en-US" altLang="zh-CN"/>
          </a:p>
        </p:txBody>
      </p:sp>
    </p:spTree>
    <p:extLst>
      <p:ext uri="{BB962C8B-B14F-4D97-AF65-F5344CB8AC3E}">
        <p14:creationId xmlns:p14="http://schemas.microsoft.com/office/powerpoint/2010/main" val="1316502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609600" y="277814"/>
            <a:ext cx="10972800" cy="1139825"/>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609600" y="1600201"/>
            <a:ext cx="53848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197600" y="1600201"/>
            <a:ext cx="53848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09600" y="3941763"/>
            <a:ext cx="53848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6197600" y="3941763"/>
            <a:ext cx="53848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xfrm>
            <a:off x="609600" y="6248400"/>
            <a:ext cx="2844800" cy="457200"/>
          </a:xfrm>
          <a:prstGeom prst="rect">
            <a:avLst/>
          </a:prstGeom>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xfrm>
            <a:off x="4165600" y="6248400"/>
            <a:ext cx="3860800" cy="457200"/>
          </a:xfrm>
          <a:prstGeom prst="rect">
            <a:avLst/>
          </a:prstGeom>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xfrm>
            <a:off x="8414437" y="6217851"/>
            <a:ext cx="323163" cy="276999"/>
          </a:xfrm>
          <a:ln/>
        </p:spPr>
        <p:txBody>
          <a:bodyPr/>
          <a:lstStyle>
            <a:lvl1pPr>
              <a:defRPr/>
            </a:lvl1pPr>
          </a:lstStyle>
          <a:p>
            <a:pPr>
              <a:defRPr/>
            </a:pPr>
            <a:fld id="{516B0123-9451-4FFA-8CF6-AFE9E6DC6985}" type="slidenum">
              <a:rPr lang="en-US" altLang="zh-CN"/>
              <a:pPr>
                <a:defRPr/>
              </a:pPr>
              <a:t>‹#›</a:t>
            </a:fld>
            <a:endParaRPr lang="en-US" altLang="zh-CN"/>
          </a:p>
        </p:txBody>
      </p:sp>
    </p:spTree>
    <p:extLst>
      <p:ext uri="{BB962C8B-B14F-4D97-AF65-F5344CB8AC3E}">
        <p14:creationId xmlns:p14="http://schemas.microsoft.com/office/powerpoint/2010/main" val="2450723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09600" y="6248400"/>
            <a:ext cx="2844800" cy="457200"/>
          </a:xfrm>
          <a:prstGeom prst="rect">
            <a:avLst/>
          </a:prstGeom>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xfrm>
            <a:off x="4165600" y="6248400"/>
            <a:ext cx="3860800" cy="457200"/>
          </a:xfrm>
          <a:prstGeom prst="rect">
            <a:avLst/>
          </a:prstGeom>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xfrm>
            <a:off x="8414437" y="6217851"/>
            <a:ext cx="323163" cy="276999"/>
          </a:xfrm>
          <a:ln/>
        </p:spPr>
        <p:txBody>
          <a:bodyPr/>
          <a:lstStyle>
            <a:lvl1pPr>
              <a:defRPr/>
            </a:lvl1pPr>
          </a:lstStyle>
          <a:p>
            <a:pPr>
              <a:defRPr/>
            </a:pPr>
            <a:fld id="{548E2E06-5580-4FF7-A68C-95368FE5095C}" type="slidenum">
              <a:rPr lang="en-US" altLang="zh-CN"/>
              <a:pPr>
                <a:defRPr/>
              </a:pPr>
              <a:t>‹#›</a:t>
            </a:fld>
            <a:endParaRPr lang="en-US" altLang="zh-CN"/>
          </a:p>
        </p:txBody>
      </p:sp>
    </p:spTree>
    <p:extLst>
      <p:ext uri="{BB962C8B-B14F-4D97-AF65-F5344CB8AC3E}">
        <p14:creationId xmlns:p14="http://schemas.microsoft.com/office/powerpoint/2010/main" val="17839620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4" name="Group 14"/>
          <p:cNvGrpSpPr/>
          <p:nvPr/>
        </p:nvGrpSpPr>
        <p:grpSpPr>
          <a:xfrm>
            <a:off x="0" y="-1664915"/>
            <a:ext cx="12192000" cy="10492847"/>
            <a:chOff x="0" y="0"/>
            <a:chExt cx="12192000" cy="10492846"/>
          </a:xfrm>
        </p:grpSpPr>
        <p:grpSp>
          <p:nvGrpSpPr>
            <p:cNvPr id="7" name="Group 7"/>
            <p:cNvGrpSpPr/>
            <p:nvPr/>
          </p:nvGrpSpPr>
          <p:grpSpPr>
            <a:xfrm>
              <a:off x="0" y="9172046"/>
              <a:ext cx="12192000" cy="1320801"/>
              <a:chOff x="0" y="0"/>
              <a:chExt cx="12192000" cy="1320800"/>
            </a:xfrm>
          </p:grpSpPr>
          <p:sp>
            <p:nvSpPr>
              <p:cNvPr id="2" name="Shape 2"/>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3" name="Shape 3"/>
              <p:cNvSpPr/>
              <p:nvPr/>
            </p:nvSpPr>
            <p:spPr>
              <a:xfrm>
                <a:off x="541420" y="172118"/>
                <a:ext cx="6096001" cy="10439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4" name="Shape 4"/>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5" name="Shape 5"/>
              <p:cNvSpPr/>
              <p:nvPr/>
            </p:nvSpPr>
            <p:spPr>
              <a:xfrm>
                <a:off x="5454567" y="172118"/>
                <a:ext cx="6096001" cy="10439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6" name="Shape 6"/>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grpSp>
          <p:nvGrpSpPr>
            <p:cNvPr id="13" name="Group 13"/>
            <p:cNvGrpSpPr/>
            <p:nvPr/>
          </p:nvGrpSpPr>
          <p:grpSpPr>
            <a:xfrm>
              <a:off x="0" y="0"/>
              <a:ext cx="12192000" cy="1320801"/>
              <a:chOff x="0" y="0"/>
              <a:chExt cx="12192000" cy="1320800"/>
            </a:xfrm>
          </p:grpSpPr>
          <p:sp>
            <p:nvSpPr>
              <p:cNvPr id="8" name="Shape 8"/>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9" name="Shape 9"/>
              <p:cNvSpPr/>
              <p:nvPr/>
            </p:nvSpPr>
            <p:spPr>
              <a:xfrm>
                <a:off x="541420" y="172118"/>
                <a:ext cx="6096001" cy="10439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10" name="Shape 10"/>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 name="Shape 11"/>
              <p:cNvSpPr/>
              <p:nvPr/>
            </p:nvSpPr>
            <p:spPr>
              <a:xfrm>
                <a:off x="5454567" y="172118"/>
                <a:ext cx="6096001" cy="10439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12" name="Shape 12"/>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grpSp>
      <p:pic>
        <p:nvPicPr>
          <p:cNvPr id="15" name="image1.png"/>
          <p:cNvPicPr>
            <a:picLocks noChangeAspect="1"/>
          </p:cNvPicPr>
          <p:nvPr/>
        </p:nvPicPr>
        <p:blipFill>
          <a:blip r:embed="rId12">
            <a:extLst/>
          </a:blip>
          <a:stretch>
            <a:fillRect/>
          </a:stretch>
        </p:blipFill>
        <p:spPr>
          <a:xfrm>
            <a:off x="4334931" y="0"/>
            <a:ext cx="7857068" cy="4419600"/>
          </a:xfrm>
          <a:prstGeom prst="rect">
            <a:avLst/>
          </a:prstGeom>
          <a:ln w="12700">
            <a:miter lim="400000"/>
          </a:ln>
        </p:spPr>
      </p:pic>
      <p:sp>
        <p:nvSpPr>
          <p:cNvPr id="16" name="Shape 16"/>
          <p:cNvSpPr>
            <a:spLocks noGrp="1"/>
          </p:cNvSpPr>
          <p:nvPr>
            <p:ph type="title"/>
          </p:nvPr>
        </p:nvSpPr>
        <p:spPr>
          <a:xfrm>
            <a:off x="609600" y="92074"/>
            <a:ext cx="10972800" cy="1508127"/>
          </a:xfrm>
          <a:prstGeom prst="rect">
            <a:avLst/>
          </a:prstGeom>
          <a:ln w="12700">
            <a:miter lim="400000"/>
          </a:ln>
        </p:spPr>
        <p:txBody>
          <a:bodyPr lIns="45719" rIns="45719" anchor="ctr">
            <a:normAutofit/>
          </a:bodyPr>
          <a:lstStyle/>
          <a:p>
            <a:endParaRPr/>
          </a:p>
        </p:txBody>
      </p:sp>
      <p:sp>
        <p:nvSpPr>
          <p:cNvPr id="17" name="Shape 17"/>
          <p:cNvSpPr>
            <a:spLocks noGrp="1"/>
          </p:cNvSpPr>
          <p:nvPr>
            <p:ph type="body" idx="1"/>
          </p:nvPr>
        </p:nvSpPr>
        <p:spPr>
          <a:xfrm>
            <a:off x="609600" y="1600200"/>
            <a:ext cx="10972800" cy="5257800"/>
          </a:xfrm>
          <a:prstGeom prst="rect">
            <a:avLst/>
          </a:prstGeom>
          <a:ln w="12700">
            <a:miter lim="400000"/>
          </a:ln>
        </p:spPr>
        <p:txBody>
          <a:bodyPr lIns="91421" tIns="91421" rIns="91421" bIns="91421">
            <a:normAutofit/>
          </a:bodyPr>
          <a:lstStyle/>
          <a:p>
            <a:endParaRPr/>
          </a:p>
        </p:txBody>
      </p:sp>
      <p:sp>
        <p:nvSpPr>
          <p:cNvPr id="18" name="Shape 18"/>
          <p:cNvSpPr>
            <a:spLocks noGrp="1"/>
          </p:cNvSpPr>
          <p:nvPr>
            <p:ph type="sldNum" sz="quarter" idx="2"/>
          </p:nvPr>
        </p:nvSpPr>
        <p:spPr>
          <a:xfrm>
            <a:off x="5892800" y="6172200"/>
            <a:ext cx="2844800" cy="368301"/>
          </a:xfrm>
          <a:prstGeom prst="rect">
            <a:avLst/>
          </a:prstGeom>
          <a:ln w="12700">
            <a:miter lim="400000"/>
          </a:ln>
        </p:spPr>
        <p:txBody>
          <a:bodyPr wrap="none" lIns="45719" rIns="45719" anchor="ctr">
            <a:spAutoFit/>
          </a:bodyPr>
          <a:lstStyle>
            <a:lvl1pPr algn="r">
              <a:defRPr sz="12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Lst>
  <p:transition spd="med"/>
  <p:txStyles>
    <p:title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p:titleStyle>
    <p:bodyStyle>
      <a:lvl1pPr marL="0" marR="0" indent="0"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457109"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914216"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1371325"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1828433"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2590282" marR="0" indent="-304740"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3047391" marR="0" indent="-304740"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3504498" marR="0" indent="-304739"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3961607" marR="0" indent="-304739"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Lato Light"/>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Lato Light"/>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Lato Light"/>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Lato Light"/>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Lato Light"/>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Lato Light"/>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Lato Light"/>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Lato Light"/>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Lato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6.xml"/><Relationship Id="rId1" Type="http://schemas.openxmlformats.org/officeDocument/2006/relationships/slideLayout" Target="../slideLayouts/slideLayout4.xml"/><Relationship Id="rId4" Type="http://schemas.openxmlformats.org/officeDocument/2006/relationships/image" Target="../media/image110.png"/></Relationships>
</file>

<file path=ppt/slides/_rels/slide102.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87.xml"/><Relationship Id="rId1" Type="http://schemas.openxmlformats.org/officeDocument/2006/relationships/slideLayout" Target="../slideLayouts/slideLayout4.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10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8" Type="http://schemas.openxmlformats.org/officeDocument/2006/relationships/image" Target="../media/image123.jpeg"/><Relationship Id="rId3" Type="http://schemas.openxmlformats.org/officeDocument/2006/relationships/image" Target="../media/image118.jpeg"/><Relationship Id="rId7" Type="http://schemas.openxmlformats.org/officeDocument/2006/relationships/image" Target="../media/image122.jpeg"/><Relationship Id="rId2" Type="http://schemas.openxmlformats.org/officeDocument/2006/relationships/notesSlide" Target="../notesSlides/notesSlide89.xml"/><Relationship Id="rId1" Type="http://schemas.openxmlformats.org/officeDocument/2006/relationships/slideLayout" Target="../slideLayouts/slideLayout4.xml"/><Relationship Id="rId6" Type="http://schemas.openxmlformats.org/officeDocument/2006/relationships/image" Target="../media/image121.jpeg"/><Relationship Id="rId5" Type="http://schemas.openxmlformats.org/officeDocument/2006/relationships/image" Target="../media/image120.jpeg"/><Relationship Id="rId4" Type="http://schemas.openxmlformats.org/officeDocument/2006/relationships/image" Target="../media/image119.jpeg"/><Relationship Id="rId9" Type="http://schemas.openxmlformats.org/officeDocument/2006/relationships/image" Target="../media/image124.jpe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vmlDrawing" Target="../drawings/vmlDrawing1.vml"/><Relationship Id="rId1" Type="http://schemas.openxmlformats.org/officeDocument/2006/relationships/themeOverride" Target="../theme/themeOverride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6.wmf"/><Relationship Id="rId4" Type="http://schemas.openxmlformats.org/officeDocument/2006/relationships/notesSlide" Target="../notesSlides/notesSlide3.xml"/><Relationship Id="rId9" Type="http://schemas.openxmlformats.org/officeDocument/2006/relationships/oleObject" Target="../embeddings/oleObject2.bin"/></Relationships>
</file>

<file path=ppt/slides/_rels/slide11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8" Type="http://schemas.openxmlformats.org/officeDocument/2006/relationships/oleObject" Target="../embeddings/oleObject23.bin"/><Relationship Id="rId13" Type="http://schemas.openxmlformats.org/officeDocument/2006/relationships/oleObject" Target="../embeddings/oleObject27.bin"/><Relationship Id="rId3" Type="http://schemas.openxmlformats.org/officeDocument/2006/relationships/notesSlide" Target="../notesSlides/notesSlide97.xml"/><Relationship Id="rId7" Type="http://schemas.openxmlformats.org/officeDocument/2006/relationships/oleObject" Target="../embeddings/oleObject22.bin"/><Relationship Id="rId12" Type="http://schemas.openxmlformats.org/officeDocument/2006/relationships/oleObject" Target="../embeddings/oleObject26.bin"/><Relationship Id="rId2" Type="http://schemas.openxmlformats.org/officeDocument/2006/relationships/slideLayout" Target="../slideLayouts/slideLayout4.xml"/><Relationship Id="rId1" Type="http://schemas.openxmlformats.org/officeDocument/2006/relationships/vmlDrawing" Target="../drawings/vmlDrawing10.vml"/><Relationship Id="rId6" Type="http://schemas.openxmlformats.org/officeDocument/2006/relationships/oleObject" Target="../embeddings/oleObject21.bin"/><Relationship Id="rId11" Type="http://schemas.openxmlformats.org/officeDocument/2006/relationships/oleObject" Target="../embeddings/oleObject25.bin"/><Relationship Id="rId5" Type="http://schemas.openxmlformats.org/officeDocument/2006/relationships/image" Target="../media/image128.wmf"/><Relationship Id="rId15" Type="http://schemas.openxmlformats.org/officeDocument/2006/relationships/image" Target="../media/image130.wmf"/><Relationship Id="rId10" Type="http://schemas.openxmlformats.org/officeDocument/2006/relationships/image" Target="../media/image129.wmf"/><Relationship Id="rId4" Type="http://schemas.openxmlformats.org/officeDocument/2006/relationships/oleObject" Target="../embeddings/oleObject20.bin"/><Relationship Id="rId9" Type="http://schemas.openxmlformats.org/officeDocument/2006/relationships/oleObject" Target="../embeddings/oleObject24.bin"/><Relationship Id="rId14" Type="http://schemas.openxmlformats.org/officeDocument/2006/relationships/oleObject" Target="../embeddings/oleObject28.bin"/></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104.xml"/><Relationship Id="rId1" Type="http://schemas.openxmlformats.org/officeDocument/2006/relationships/slideLayout" Target="../slideLayouts/slideLayout5.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 Id="rId9" Type="http://schemas.openxmlformats.org/officeDocument/2006/relationships/image" Target="../media/image137.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4.png"/></Relationships>
</file>

<file path=ppt/slides/_rels/slide12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8" Type="http://schemas.openxmlformats.org/officeDocument/2006/relationships/image" Target="../media/image144.jpeg"/><Relationship Id="rId3" Type="http://schemas.openxmlformats.org/officeDocument/2006/relationships/image" Target="../media/image139.jpeg"/><Relationship Id="rId7" Type="http://schemas.openxmlformats.org/officeDocument/2006/relationships/image" Target="../media/image143.jpeg"/><Relationship Id="rId2" Type="http://schemas.openxmlformats.org/officeDocument/2006/relationships/notesSlide" Target="../notesSlides/notesSlide106.xml"/><Relationship Id="rId1" Type="http://schemas.openxmlformats.org/officeDocument/2006/relationships/slideLayout" Target="../slideLayouts/slideLayout4.xml"/><Relationship Id="rId6" Type="http://schemas.openxmlformats.org/officeDocument/2006/relationships/image" Target="../media/image142.jpeg"/><Relationship Id="rId5" Type="http://schemas.openxmlformats.org/officeDocument/2006/relationships/image" Target="../media/image141.jpeg"/><Relationship Id="rId4" Type="http://schemas.openxmlformats.org/officeDocument/2006/relationships/image" Target="../media/image140.jpeg"/></Relationships>
</file>

<file path=ppt/slides/_rels/slide12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08.xml"/><Relationship Id="rId1" Type="http://schemas.openxmlformats.org/officeDocument/2006/relationships/slideLayout" Target="../slideLayouts/slideLayout8.xml"/><Relationship Id="rId6" Type="http://schemas.openxmlformats.org/officeDocument/2006/relationships/image" Target="../media/image149.gif"/><Relationship Id="rId5" Type="http://schemas.openxmlformats.org/officeDocument/2006/relationships/image" Target="../media/image148.jpeg"/><Relationship Id="rId4" Type="http://schemas.openxmlformats.org/officeDocument/2006/relationships/image" Target="../media/image147.png"/></Relationships>
</file>

<file path=ppt/slides/_rels/slide12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3.xml"/><Relationship Id="rId4" Type="http://schemas.openxmlformats.org/officeDocument/2006/relationships/image" Target="../media/image152.png"/></Relationships>
</file>

<file path=ppt/slides/_rels/slide125.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image" Target="../media/image153.jpeg"/><Relationship Id="rId1" Type="http://schemas.openxmlformats.org/officeDocument/2006/relationships/slideLayout" Target="../slideLayouts/slideLayout3.xml"/><Relationship Id="rId5" Type="http://schemas.openxmlformats.org/officeDocument/2006/relationships/image" Target="../media/image152.png"/><Relationship Id="rId4" Type="http://schemas.openxmlformats.org/officeDocument/2006/relationships/image" Target="../media/image155.jpeg"/></Relationships>
</file>

<file path=ppt/slides/_rels/slide12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12.xml"/><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127.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5.xml"/><Relationship Id="rId4" Type="http://schemas.openxmlformats.org/officeDocument/2006/relationships/image" Target="../media/image161.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50.xml.rels><?xml version="1.0" encoding="UTF-8" standalone="yes"?>
<Relationships xmlns="http://schemas.openxmlformats.org/package/2006/relationships"><Relationship Id="rId2" Type="http://schemas.openxmlformats.org/officeDocument/2006/relationships/image" Target="../media/image162.jpeg"/><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7.xml"/></Relationships>
</file>

<file path=ppt/slides/_rels/slide15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30.xml"/><Relationship Id="rId1" Type="http://schemas.openxmlformats.org/officeDocument/2006/relationships/slideLayout" Target="../slideLayouts/slideLayout4.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3" Type="http://schemas.openxmlformats.org/officeDocument/2006/relationships/hyperlink" Target="TextureMapping2D.exe" TargetMode="External"/><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0.xml"/></Relationships>
</file>

<file path=ppt/slides/_rels/slide163.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notesSlide" Target="../notesSlides/notesSlide138.xml"/><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notesSlide" Target="../notesSlides/notesSlide139.xml"/><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140.xml"/><Relationship Id="rId2" Type="http://schemas.openxmlformats.org/officeDocument/2006/relationships/slideLayout" Target="../slideLayouts/slideLayout5.xml"/><Relationship Id="rId1" Type="http://schemas.openxmlformats.org/officeDocument/2006/relationships/themeOverride" Target="../theme/themeOverride8.xml"/></Relationships>
</file>

<file path=ppt/slides/_rels/slide166.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image" Target="../media/image169.jpeg"/><Relationship Id="rId1" Type="http://schemas.openxmlformats.org/officeDocument/2006/relationships/slideLayout" Target="../slideLayouts/slideLayout4.xml"/><Relationship Id="rId4" Type="http://schemas.openxmlformats.org/officeDocument/2006/relationships/image" Target="../media/image171.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21.wmf"/><Relationship Id="rId2" Type="http://schemas.openxmlformats.org/officeDocument/2006/relationships/slideLayout" Target="../slideLayouts/slideLayout5.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20.wmf"/><Relationship Id="rId4" Type="http://schemas.openxmlformats.org/officeDocument/2006/relationships/oleObject" Target="../embeddings/oleObject3.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hemeOverride" Target="../theme/themeOverride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33.jpeg"/><Relationship Id="rId4" Type="http://schemas.openxmlformats.org/officeDocument/2006/relationships/image" Target="../media/image32.jpeg"/></Relationships>
</file>

<file path=ppt/slides/_rels/slide37.xml.rels><?xml version="1.0" encoding="UTF-8" standalone="yes"?>
<Relationships xmlns="http://schemas.openxmlformats.org/package/2006/relationships"><Relationship Id="rId8" Type="http://schemas.openxmlformats.org/officeDocument/2006/relationships/image" Target="../media/image35.wmf"/><Relationship Id="rId3" Type="http://schemas.openxmlformats.org/officeDocument/2006/relationships/slideLayout" Target="../slideLayouts/slideLayout5.xml"/><Relationship Id="rId7" Type="http://schemas.openxmlformats.org/officeDocument/2006/relationships/oleObject" Target="../embeddings/oleObject6.bin"/><Relationship Id="rId2" Type="http://schemas.openxmlformats.org/officeDocument/2006/relationships/vmlDrawing" Target="../drawings/vmlDrawing3.vml"/><Relationship Id="rId1" Type="http://schemas.openxmlformats.org/officeDocument/2006/relationships/themeOverride" Target="../theme/themeOverride4.xml"/><Relationship Id="rId6" Type="http://schemas.openxmlformats.org/officeDocument/2006/relationships/image" Target="../media/image34.wmf"/><Relationship Id="rId5" Type="http://schemas.openxmlformats.org/officeDocument/2006/relationships/oleObject" Target="../embeddings/oleObject5.bin"/><Relationship Id="rId4" Type="http://schemas.openxmlformats.org/officeDocument/2006/relationships/notesSlide" Target="../notesSlides/notesSlide28.xml"/><Relationship Id="rId9" Type="http://schemas.openxmlformats.org/officeDocument/2006/relationships/image" Target="../media/image36.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hemeOverride" Target="../theme/themeOverride5.xml"/><Relationship Id="rId5" Type="http://schemas.openxmlformats.org/officeDocument/2006/relationships/image" Target="../media/image38.jpeg"/><Relationship Id="rId4" Type="http://schemas.openxmlformats.org/officeDocument/2006/relationships/image" Target="../media/image37.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image" Target="../media/image39.wmf"/><Relationship Id="rId5" Type="http://schemas.openxmlformats.org/officeDocument/2006/relationships/oleObject" Target="../embeddings/oleObject7.bin"/><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image" Target="../media/image42.png"/><Relationship Id="rId5" Type="http://schemas.openxmlformats.org/officeDocument/2006/relationships/image" Target="../media/image41.wmf"/><Relationship Id="rId4" Type="http://schemas.openxmlformats.org/officeDocument/2006/relationships/oleObject" Target="../embeddings/oleObject8.bin"/></Relationships>
</file>

<file path=ppt/slides/_rels/slide47.xml.rels><?xml version="1.0" encoding="UTF-8" standalone="yes"?>
<Relationships xmlns="http://schemas.openxmlformats.org/package/2006/relationships"><Relationship Id="rId8" Type="http://schemas.openxmlformats.org/officeDocument/2006/relationships/image" Target="../media/image44.wmf"/><Relationship Id="rId3" Type="http://schemas.openxmlformats.org/officeDocument/2006/relationships/notesSlide" Target="../notesSlides/notesSlide38.xml"/><Relationship Id="rId7" Type="http://schemas.openxmlformats.org/officeDocument/2006/relationships/oleObject" Target="../embeddings/oleObject10.bin"/><Relationship Id="rId2" Type="http://schemas.openxmlformats.org/officeDocument/2006/relationships/slideLayout" Target="../slideLayouts/slideLayout5.xml"/><Relationship Id="rId1" Type="http://schemas.openxmlformats.org/officeDocument/2006/relationships/vmlDrawing" Target="../drawings/vmlDrawing6.vml"/><Relationship Id="rId6" Type="http://schemas.openxmlformats.org/officeDocument/2006/relationships/image" Target="../media/image45.png"/><Relationship Id="rId5" Type="http://schemas.openxmlformats.org/officeDocument/2006/relationships/image" Target="../media/image43.wmf"/><Relationship Id="rId4" Type="http://schemas.openxmlformats.org/officeDocument/2006/relationships/oleObject" Target="../embeddings/oleObject9.bin"/></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3.xml"/><Relationship Id="rId1" Type="http://schemas.openxmlformats.org/officeDocument/2006/relationships/slideLayout" Target="../slideLayouts/slideLayout4.xml"/><Relationship Id="rId5" Type="http://schemas.openxmlformats.org/officeDocument/2006/relationships/image" Target="../media/image53.jpeg"/><Relationship Id="rId4" Type="http://schemas.openxmlformats.org/officeDocument/2006/relationships/image" Target="../media/image52.jpeg"/></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5.xml"/><Relationship Id="rId1" Type="http://schemas.openxmlformats.org/officeDocument/2006/relationships/themeOverride" Target="../theme/themeOverride6.xml"/></Relationships>
</file>

<file path=ppt/slides/_rels/slide5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image" Target="../media/image69.wmf"/><Relationship Id="rId3" Type="http://schemas.openxmlformats.org/officeDocument/2006/relationships/notesSlide" Target="../notesSlides/notesSlide50.xml"/><Relationship Id="rId7" Type="http://schemas.openxmlformats.org/officeDocument/2006/relationships/image" Target="../media/image66.wmf"/><Relationship Id="rId12" Type="http://schemas.openxmlformats.org/officeDocument/2006/relationships/oleObject" Target="../embeddings/oleObject15.bin"/><Relationship Id="rId17" Type="http://schemas.openxmlformats.org/officeDocument/2006/relationships/image" Target="../media/image71.wmf"/><Relationship Id="rId2" Type="http://schemas.openxmlformats.org/officeDocument/2006/relationships/slideLayout" Target="../slideLayouts/slideLayout5.xml"/><Relationship Id="rId16" Type="http://schemas.openxmlformats.org/officeDocument/2006/relationships/oleObject" Target="../embeddings/oleObject17.bin"/><Relationship Id="rId1" Type="http://schemas.openxmlformats.org/officeDocument/2006/relationships/vmlDrawing" Target="../drawings/vmlDrawing7.vml"/><Relationship Id="rId6" Type="http://schemas.openxmlformats.org/officeDocument/2006/relationships/oleObject" Target="../embeddings/oleObject12.bin"/><Relationship Id="rId11" Type="http://schemas.openxmlformats.org/officeDocument/2006/relationships/image" Target="../media/image68.wmf"/><Relationship Id="rId5" Type="http://schemas.openxmlformats.org/officeDocument/2006/relationships/image" Target="../media/image65.wmf"/><Relationship Id="rId15" Type="http://schemas.openxmlformats.org/officeDocument/2006/relationships/image" Target="../media/image70.wmf"/><Relationship Id="rId10" Type="http://schemas.openxmlformats.org/officeDocument/2006/relationships/oleObject" Target="../embeddings/oleObject14.bin"/><Relationship Id="rId4" Type="http://schemas.openxmlformats.org/officeDocument/2006/relationships/oleObject" Target="../embeddings/oleObject11.bin"/><Relationship Id="rId9" Type="http://schemas.openxmlformats.org/officeDocument/2006/relationships/image" Target="../media/image67.wmf"/><Relationship Id="rId14" Type="http://schemas.openxmlformats.org/officeDocument/2006/relationships/oleObject" Target="../embeddings/oleObject16.bin"/></Relationships>
</file>

<file path=ppt/slides/_rels/slide6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1.xml"/><Relationship Id="rId1" Type="http://schemas.openxmlformats.org/officeDocument/2006/relationships/slideLayout" Target="../slideLayouts/slideLayout5.xml"/><Relationship Id="rId4" Type="http://schemas.openxmlformats.org/officeDocument/2006/relationships/image" Target="../media/image73.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75.jpeg"/></Relationships>
</file>

<file path=ppt/slides/_rels/slide6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hyperlink" Target="javascript:popUp('elementLinks/22fig08.jpg')" TargetMode="External"/><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80.jpeg"/></Relationships>
</file>

<file path=ppt/slides/_rels/slide72.xml.rels><?xml version="1.0" encoding="UTF-8" standalone="yes"?>
<Relationships xmlns="http://schemas.openxmlformats.org/package/2006/relationships"><Relationship Id="rId3" Type="http://schemas.openxmlformats.org/officeDocument/2006/relationships/hyperlink" Target="javascript:popUp('elementLinks/22fig09.jpg')" TargetMode="External"/><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81.jpeg"/></Relationships>
</file>

<file path=ppt/slides/_rels/slide73.xml.rels><?xml version="1.0" encoding="UTF-8" standalone="yes"?>
<Relationships xmlns="http://schemas.openxmlformats.org/package/2006/relationships"><Relationship Id="rId3" Type="http://schemas.openxmlformats.org/officeDocument/2006/relationships/hyperlink" Target="javascript:popUp('elementLinks/22fig11.jpg')" TargetMode="External"/><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82.jpeg"/></Relationships>
</file>

<file path=ppt/slides/_rels/slide7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8.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3.xml"/><Relationship Id="rId1" Type="http://schemas.openxmlformats.org/officeDocument/2006/relationships/vmlDrawing" Target="../drawings/vmlDrawing8.vml"/><Relationship Id="rId6" Type="http://schemas.openxmlformats.org/officeDocument/2006/relationships/image" Target="../media/image91.wmf"/><Relationship Id="rId5" Type="http://schemas.openxmlformats.org/officeDocument/2006/relationships/oleObject" Target="../embeddings/oleObject18.bin"/><Relationship Id="rId4" Type="http://schemas.openxmlformats.org/officeDocument/2006/relationships/image" Target="../media/image92.png"/></Relationships>
</file>

<file path=ppt/slides/_rels/slide8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96.png"/></Relationships>
</file>

<file path=ppt/slides/_rels/slide8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3.xml"/><Relationship Id="rId1" Type="http://schemas.openxmlformats.org/officeDocument/2006/relationships/vmlDrawing" Target="../drawings/vmlDrawing9.vml"/><Relationship Id="rId6" Type="http://schemas.openxmlformats.org/officeDocument/2006/relationships/image" Target="../media/image98.wmf"/><Relationship Id="rId5" Type="http://schemas.openxmlformats.org/officeDocument/2006/relationships/oleObject" Target="../embeddings/oleObject19.bin"/><Relationship Id="rId4" Type="http://schemas.openxmlformats.org/officeDocument/2006/relationships/image" Target="../media/image9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0.xml"/><Relationship Id="rId1" Type="http://schemas.openxmlformats.org/officeDocument/2006/relationships/slideLayout" Target="../slideLayouts/slideLayout3.xml"/><Relationship Id="rId5" Type="http://schemas.openxmlformats.org/officeDocument/2006/relationships/image" Target="../media/image106.png"/><Relationship Id="rId4" Type="http://schemas.openxmlformats.org/officeDocument/2006/relationships/image" Target="../media/image105.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hyperlink" Target="&#21407;&#26469;&#20266;&#35013;&#36855;&#24425;&#26159;&#36825;&#26679;&#21360;&#21046;&#22312;&#22836;&#30420;&#19978;&#30340;-1.flv" TargetMode="External"/><Relationship Id="rId2" Type="http://schemas.openxmlformats.org/officeDocument/2006/relationships/notesSlide" Target="../notesSlides/notesSlide82.xml"/><Relationship Id="rId1" Type="http://schemas.openxmlformats.org/officeDocument/2006/relationships/slideLayout" Target="../slideLayouts/slideLayout4.xml"/><Relationship Id="rId4" Type="http://schemas.openxmlformats.org/officeDocument/2006/relationships/image" Target="../media/image107.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p:nvPr/>
        </p:nvSpPr>
        <p:spPr>
          <a:xfrm>
            <a:off x="5204526" y="620688"/>
            <a:ext cx="6249466" cy="7694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ctr">
              <a:defRPr sz="6600" b="1">
                <a:solidFill>
                  <a:srgbClr val="000000"/>
                </a:solidFill>
                <a:latin typeface="Agency FB"/>
                <a:ea typeface="Agency FB"/>
                <a:cs typeface="Agency FB"/>
                <a:sym typeface="Agency FB"/>
              </a:defRPr>
            </a:lvl1pPr>
          </a:lstStyle>
          <a:p>
            <a:r>
              <a:rPr lang="en-US" altLang="zh-CN" sz="4400" b="0" dirty="0" smtClean="0">
                <a:latin typeface="Impact" panose="020B0806030902050204" pitchFamily="34" charset="0"/>
              </a:rPr>
              <a:t>SE344   </a:t>
            </a:r>
            <a:r>
              <a:rPr lang="en-US" altLang="zh-CN" sz="4400" b="0" dirty="0" smtClean="0">
                <a:solidFill>
                  <a:schemeClr val="accent5">
                    <a:lumMod val="50000"/>
                  </a:schemeClr>
                </a:solidFill>
                <a:latin typeface="Impact" pitchFamily="34" charset="0"/>
              </a:rPr>
              <a:t>Computer </a:t>
            </a:r>
            <a:r>
              <a:rPr lang="en-US" altLang="zh-CN" sz="4400" b="0" dirty="0">
                <a:solidFill>
                  <a:schemeClr val="accent5">
                    <a:lumMod val="50000"/>
                  </a:schemeClr>
                </a:solidFill>
                <a:latin typeface="Impact" pitchFamily="34" charset="0"/>
              </a:rPr>
              <a:t>Graphics</a:t>
            </a:r>
            <a:endParaRPr sz="4400" dirty="0">
              <a:solidFill>
                <a:schemeClr val="accent5">
                  <a:lumMod val="50000"/>
                </a:schemeClr>
              </a:solidFill>
            </a:endParaRPr>
          </a:p>
        </p:txBody>
      </p:sp>
      <p:sp>
        <p:nvSpPr>
          <p:cNvPr id="10" name="Rectangle 3"/>
          <p:cNvSpPr txBox="1">
            <a:spLocks noChangeArrowheads="1"/>
          </p:cNvSpPr>
          <p:nvPr/>
        </p:nvSpPr>
        <p:spPr>
          <a:xfrm>
            <a:off x="2135560" y="2492896"/>
            <a:ext cx="7344816" cy="1800225"/>
          </a:xfrm>
          <a:prstGeom prst="rect">
            <a:avLst/>
          </a:prstGeom>
        </p:spPr>
        <p:txBody>
          <a:bodyPr/>
          <a:lstStyle>
            <a:lvl1pPr marL="0" marR="0" indent="0"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457109"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914216"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1371325"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1828433"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2590282" marR="0" indent="-304740"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3047391" marR="0" indent="-304740"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3504498" marR="0" indent="-304739"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3961607" marR="0" indent="-304739"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a:defRPr/>
            </a:pPr>
            <a:r>
              <a:rPr lang="zh-CN" altLang="en-US" sz="4400" b="1" dirty="0" smtClean="0">
                <a:solidFill>
                  <a:schemeClr val="accent5">
                    <a:lumMod val="50000"/>
                  </a:schemeClr>
                </a:solidFill>
                <a:latin typeface="宋体" pitchFamily="2" charset="-122"/>
              </a:rPr>
              <a:t>    第五章 </a:t>
            </a:r>
            <a:r>
              <a:rPr lang="zh-CN" altLang="en-US" sz="4400" b="1" dirty="0" smtClean="0">
                <a:solidFill>
                  <a:schemeClr val="bg2">
                    <a:lumMod val="50000"/>
                  </a:schemeClr>
                </a:solidFill>
              </a:rPr>
              <a:t>光影与纹理细节</a:t>
            </a:r>
            <a:endParaRPr lang="en-US" altLang="zh-CN" sz="2000" b="1" dirty="0" smtClean="0">
              <a:solidFill>
                <a:schemeClr val="bg2">
                  <a:lumMod val="50000"/>
                </a:schemeClr>
              </a:solidFill>
              <a:latin typeface="楷体_GB2312" pitchFamily="49" charset="-122"/>
              <a:ea typeface="楷体_GB2312" pitchFamily="49" charset="-122"/>
            </a:endParaRPr>
          </a:p>
          <a:p>
            <a:pPr>
              <a:spcBef>
                <a:spcPts val="1800"/>
              </a:spcBef>
              <a:defRPr/>
            </a:pPr>
            <a:r>
              <a:rPr lang="zh-CN" altLang="en-US" sz="3200" b="1" dirty="0" smtClean="0">
                <a:solidFill>
                  <a:schemeClr val="accent5">
                    <a:lumMod val="50000"/>
                  </a:schemeClr>
                </a:solidFill>
                <a:latin typeface="楷体_GB2312" pitchFamily="49" charset="-122"/>
                <a:ea typeface="楷体_GB2312" pitchFamily="49" charset="-122"/>
              </a:rPr>
              <a:t>              </a:t>
            </a:r>
            <a:endParaRPr lang="en-US" altLang="zh-CN" sz="2000" b="1" dirty="0" smtClean="0">
              <a:solidFill>
                <a:schemeClr val="accent6">
                  <a:lumMod val="50000"/>
                </a:schemeClr>
              </a:solidFill>
              <a:latin typeface="楷体_GB2312" pitchFamily="49" charset="-122"/>
              <a:ea typeface="楷体_GB2312" pitchFamily="49" charset="-122"/>
            </a:endParaRPr>
          </a:p>
          <a:p>
            <a:pPr>
              <a:defRPr/>
            </a:pPr>
            <a:endParaRPr lang="en-US" altLang="zh-CN" sz="2000" b="1" dirty="0">
              <a:solidFill>
                <a:schemeClr val="accent6">
                  <a:lumMod val="50000"/>
                </a:schemeClr>
              </a:solidFill>
              <a:latin typeface="楷体_GB2312" pitchFamily="49" charset="-122"/>
              <a:ea typeface="楷体_GB2312" pitchFamily="49" charset="-122"/>
            </a:endParaRPr>
          </a:p>
          <a:p>
            <a:pPr>
              <a:defRPr/>
            </a:pPr>
            <a:r>
              <a:rPr lang="zh-CN" altLang="en-US" sz="2000" b="1" dirty="0" smtClean="0">
                <a:solidFill>
                  <a:schemeClr val="accent6">
                    <a:lumMod val="50000"/>
                  </a:schemeClr>
                </a:solidFill>
                <a:latin typeface="楷体_GB2312" pitchFamily="49" charset="-122"/>
                <a:ea typeface="楷体_GB2312" pitchFamily="49" charset="-122"/>
              </a:rPr>
              <a:t>主讲教师　肖双九  </a:t>
            </a:r>
            <a:endParaRPr lang="en-US" altLang="zh-CN" sz="2000" b="1" dirty="0" smtClean="0">
              <a:solidFill>
                <a:schemeClr val="accent6">
                  <a:lumMod val="50000"/>
                </a:schemeClr>
              </a:solidFill>
              <a:latin typeface="楷体_GB2312" pitchFamily="49" charset="-122"/>
              <a:ea typeface="楷体_GB2312" pitchFamily="49" charset="-122"/>
            </a:endParaRPr>
          </a:p>
          <a:p>
            <a:pPr>
              <a:defRPr/>
            </a:pPr>
            <a:r>
              <a:rPr lang="en-US" altLang="zh-CN" sz="2000" b="1" dirty="0" smtClean="0">
                <a:solidFill>
                  <a:schemeClr val="accent6">
                    <a:lumMod val="50000"/>
                  </a:schemeClr>
                </a:solidFill>
                <a:latin typeface="楷体_GB2312" pitchFamily="49" charset="-122"/>
                <a:ea typeface="楷体_GB2312" pitchFamily="49" charset="-122"/>
              </a:rPr>
              <a:t>xsjiu99@cs.sjtu.edu.cn</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0">
                                            <p:txEl>
                                              <p:pRg st="3" end="3"/>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5" name="Rectangle 3"/>
          <p:cNvSpPr>
            <a:spLocks noGrp="1" noChangeArrowheads="1"/>
          </p:cNvSpPr>
          <p:nvPr>
            <p:ph type="body" sz="half" idx="1"/>
          </p:nvPr>
        </p:nvSpPr>
        <p:spPr>
          <a:xfrm>
            <a:off x="1329266" y="1535751"/>
            <a:ext cx="10479617" cy="4530725"/>
          </a:xfrm>
        </p:spPr>
        <p:txBody>
          <a:bodyPr>
            <a:normAutofit/>
          </a:bodyPr>
          <a:lstStyle/>
          <a:p>
            <a:pPr>
              <a:lnSpc>
                <a:spcPct val="70000"/>
              </a:lnSpc>
              <a:spcBef>
                <a:spcPts val="2400"/>
              </a:spcBef>
            </a:pPr>
            <a:r>
              <a:rPr lang="en-US" altLang="zh-CN" sz="2500" b="1" dirty="0">
                <a:solidFill>
                  <a:schemeClr val="bg2">
                    <a:lumMod val="50000"/>
                  </a:schemeClr>
                </a:solidFill>
                <a:latin typeface="微软雅黑" panose="020B0503020204020204" pitchFamily="34" charset="-122"/>
                <a:ea typeface="微软雅黑" panose="020B0503020204020204" pitchFamily="34" charset="-122"/>
              </a:rPr>
              <a:t>1.2.1 </a:t>
            </a:r>
            <a:r>
              <a:rPr lang="zh-CN" altLang="en-US" sz="2500" b="1" dirty="0">
                <a:solidFill>
                  <a:schemeClr val="bg2">
                    <a:lumMod val="50000"/>
                  </a:schemeClr>
                </a:solidFill>
                <a:latin typeface="微软雅黑" panose="020B0503020204020204" pitchFamily="34" charset="-122"/>
                <a:ea typeface="微软雅黑" panose="020B0503020204020204" pitchFamily="34" charset="-122"/>
              </a:rPr>
              <a:t>平面反射</a:t>
            </a:r>
          </a:p>
          <a:p>
            <a:pPr marL="717550" lvl="1" indent="-342900" eaLnBrk="1" hangingPunct="0">
              <a:lnSpc>
                <a:spcPct val="100000"/>
              </a:lnSpc>
              <a:spcBef>
                <a:spcPts val="24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反射变换矩阵</a:t>
            </a:r>
          </a:p>
          <a:p>
            <a:pPr marL="1260475" lvl="3" indent="-342900" eaLnBrk="1" hangingPunct="0">
              <a:lnSpc>
                <a:spcPct val="12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如果</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P</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点在原点，其法矢量</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N</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为</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(0,1,0)</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，则平面反射就可以看作相对于</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X</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轴对称做的一个复制；</a:t>
            </a:r>
          </a:p>
          <a:p>
            <a:pPr marL="1260475" lvl="3" indent="-342900" eaLnBrk="1" hangingPunct="0">
              <a:lnSpc>
                <a:spcPct val="12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为得到倒影的正确光照</a:t>
            </a: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要计算复制</a:t>
            </a:r>
          </a:p>
          <a:p>
            <a:pPr marL="1079500" lvl="2" indent="193675"/>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模型</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在相应</a:t>
            </a: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位</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置和方向上的光照效果；</a:t>
            </a:r>
          </a:p>
          <a:p>
            <a:pPr marL="1260475" lvl="3" indent="-342900" hangingPunct="0">
              <a:lnSpc>
                <a:spcPct val="120000"/>
              </a:lnSpc>
              <a:spcBef>
                <a:spcPts val="1200"/>
              </a:spcBef>
              <a:buFont typeface="Arial" panose="020B0604020202020204" pitchFamily="34" charset="0"/>
              <a:buChar char="•"/>
              <a:defRPr/>
            </a:pP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可以</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用缩放矩阵</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S(1,-1,1</a:t>
            </a:r>
            <a:r>
              <a:rPr lang="en-US" altLang="zh-CN" sz="2200" b="1" dirty="0" smtClean="0">
                <a:solidFill>
                  <a:schemeClr val="accent6">
                    <a:lumMod val="50000"/>
                  </a:schemeClr>
                </a:solidFill>
                <a:latin typeface="微软雅黑" panose="020B0503020204020204" pitchFamily="34" charset="-122"/>
                <a:ea typeface="微软雅黑" panose="020B0503020204020204" pitchFamily="34" charset="-122"/>
              </a:rPr>
              <a:t>)</a:t>
            </a: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来</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计算；</a:t>
            </a:r>
          </a:p>
          <a:p>
            <a:pPr lvl="2" eaLnBrk="1" hangingPunct="1"/>
            <a:endParaRPr lang="zh-CN" altLang="en-US" dirty="0" smtClean="0">
              <a:latin typeface="Times New Roman" pitchFamily="18" charset="0"/>
            </a:endParaRPr>
          </a:p>
          <a:p>
            <a:pPr lvl="1" eaLnBrk="1" hangingPunct="1"/>
            <a:endParaRPr lang="zh-CN" altLang="en-US" dirty="0" smtClean="0">
              <a:latin typeface="Times New Roman" pitchFamily="18" charset="0"/>
            </a:endParaRPr>
          </a:p>
        </p:txBody>
      </p:sp>
      <p:pic>
        <p:nvPicPr>
          <p:cNvPr id="156726" name="Picture 54" descr="ns为128"/>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8149167" y="3688422"/>
            <a:ext cx="1056478" cy="1057951"/>
          </a:xfrm>
        </p:spPr>
      </p:pic>
      <p:grpSp>
        <p:nvGrpSpPr>
          <p:cNvPr id="2" name="Group 52"/>
          <p:cNvGrpSpPr>
            <a:grpSpLocks/>
          </p:cNvGrpSpPr>
          <p:nvPr/>
        </p:nvGrpSpPr>
        <p:grpSpPr bwMode="auto">
          <a:xfrm>
            <a:off x="8064500" y="5192713"/>
            <a:ext cx="4368800" cy="546100"/>
            <a:chOff x="3696" y="3045"/>
            <a:chExt cx="2064" cy="344"/>
          </a:xfrm>
        </p:grpSpPr>
        <p:sp>
          <p:nvSpPr>
            <p:cNvPr id="13330" name="Line 30"/>
            <p:cNvSpPr>
              <a:spLocks noChangeShapeType="1"/>
            </p:cNvSpPr>
            <p:nvPr/>
          </p:nvSpPr>
          <p:spPr bwMode="auto">
            <a:xfrm>
              <a:off x="3696" y="3045"/>
              <a:ext cx="1769" cy="0"/>
            </a:xfrm>
            <a:prstGeom prst="line">
              <a:avLst/>
            </a:prstGeom>
            <a:noFill/>
            <a:ln w="9525">
              <a:solidFill>
                <a:schemeClr val="bg2">
                  <a:lumMod val="50000"/>
                </a:schemeClr>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3331" name="Text Box 40"/>
            <p:cNvSpPr txBox="1">
              <a:spLocks noChangeArrowheads="1"/>
            </p:cNvSpPr>
            <p:nvPr/>
          </p:nvSpPr>
          <p:spPr bwMode="auto">
            <a:xfrm>
              <a:off x="5352" y="3158"/>
              <a:ext cx="4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b="1" i="1" dirty="0">
                  <a:solidFill>
                    <a:schemeClr val="bg2">
                      <a:lumMod val="50000"/>
                    </a:schemeClr>
                  </a:solidFill>
                  <a:latin typeface="Times New Roman" pitchFamily="18" charset="0"/>
                </a:rPr>
                <a:t>X</a:t>
              </a:r>
            </a:p>
          </p:txBody>
        </p:sp>
      </p:grpSp>
      <p:sp>
        <p:nvSpPr>
          <p:cNvPr id="156715" name="Rectangle 43"/>
          <p:cNvSpPr>
            <a:spLocks noChangeArrowheads="1"/>
          </p:cNvSpPr>
          <p:nvPr/>
        </p:nvSpPr>
        <p:spPr bwMode="auto">
          <a:xfrm>
            <a:off x="7979833" y="5194301"/>
            <a:ext cx="3600451" cy="142875"/>
          </a:xfrm>
          <a:prstGeom prst="rect">
            <a:avLst/>
          </a:prstGeom>
          <a:gradFill rotWithShape="1">
            <a:gsLst>
              <a:gs pos="0">
                <a:srgbClr val="008000">
                  <a:alpha val="35001"/>
                </a:srgbClr>
              </a:gs>
              <a:gs pos="100000">
                <a:srgbClr val="005500">
                  <a:alpha val="35001"/>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nvGrpSpPr>
          <p:cNvPr id="3" name="Group 51"/>
          <p:cNvGrpSpPr>
            <a:grpSpLocks/>
          </p:cNvGrpSpPr>
          <p:nvPr/>
        </p:nvGrpSpPr>
        <p:grpSpPr bwMode="auto">
          <a:xfrm>
            <a:off x="9745134" y="3429001"/>
            <a:ext cx="865717" cy="2989263"/>
            <a:chOff x="4508" y="1933"/>
            <a:chExt cx="409" cy="1883"/>
          </a:xfrm>
        </p:grpSpPr>
        <p:sp>
          <p:nvSpPr>
            <p:cNvPr id="13328" name="Line 49"/>
            <p:cNvSpPr>
              <a:spLocks noChangeShapeType="1"/>
            </p:cNvSpPr>
            <p:nvPr/>
          </p:nvSpPr>
          <p:spPr bwMode="auto">
            <a:xfrm flipV="1">
              <a:off x="4508" y="2024"/>
              <a:ext cx="0" cy="1792"/>
            </a:xfrm>
            <a:prstGeom prst="line">
              <a:avLst/>
            </a:prstGeom>
            <a:noFill/>
            <a:ln w="9525">
              <a:solidFill>
                <a:schemeClr val="bg2">
                  <a:lumMod val="50000"/>
                </a:schemeClr>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329" name="Text Box 50"/>
            <p:cNvSpPr txBox="1">
              <a:spLocks noChangeArrowheads="1"/>
            </p:cNvSpPr>
            <p:nvPr/>
          </p:nvSpPr>
          <p:spPr bwMode="auto">
            <a:xfrm>
              <a:off x="4509" y="1933"/>
              <a:ext cx="4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b="1" i="1" dirty="0">
                  <a:solidFill>
                    <a:schemeClr val="bg2">
                      <a:lumMod val="50000"/>
                    </a:schemeClr>
                  </a:solidFill>
                  <a:latin typeface="Times New Roman" pitchFamily="18" charset="0"/>
                </a:rPr>
                <a:t>Y</a:t>
              </a:r>
            </a:p>
          </p:txBody>
        </p:sp>
      </p:grpSp>
      <p:grpSp>
        <p:nvGrpSpPr>
          <p:cNvPr id="4" name="Group 100"/>
          <p:cNvGrpSpPr>
            <a:grpSpLocks/>
          </p:cNvGrpSpPr>
          <p:nvPr/>
        </p:nvGrpSpPr>
        <p:grpSpPr bwMode="auto">
          <a:xfrm>
            <a:off x="8149167" y="5589588"/>
            <a:ext cx="1049867" cy="1007764"/>
            <a:chOff x="3651" y="3294"/>
            <a:chExt cx="496" cy="504"/>
          </a:xfrm>
        </p:grpSpPr>
        <p:pic>
          <p:nvPicPr>
            <p:cNvPr id="13326" name="Picture 96" descr="Kd为80％"/>
            <p:cNvPicPr>
              <a:picLocks noChangeAspect="1" noChangeArrowheads="1"/>
            </p:cNvPicPr>
            <p:nvPr/>
          </p:nvPicPr>
          <p:blipFill>
            <a:blip r:embed="rId3">
              <a:extLst>
                <a:ext uri="{28A0092B-C50C-407E-A947-70E740481C1C}">
                  <a14:useLocalDpi xmlns:a14="http://schemas.microsoft.com/office/drawing/2010/main" val="0"/>
                </a:ext>
              </a:extLst>
            </a:blip>
            <a:srcRect b="3719"/>
            <a:stretch>
              <a:fillRect/>
            </a:stretch>
          </p:blipFill>
          <p:spPr bwMode="auto">
            <a:xfrm flipH="1" flipV="1">
              <a:off x="3651" y="3294"/>
              <a:ext cx="496" cy="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770" name="Oval 98"/>
            <p:cNvSpPr>
              <a:spLocks noChangeArrowheads="1"/>
            </p:cNvSpPr>
            <p:nvPr/>
          </p:nvSpPr>
          <p:spPr bwMode="auto">
            <a:xfrm>
              <a:off x="3674" y="3317"/>
              <a:ext cx="431" cy="431"/>
            </a:xfrm>
            <a:prstGeom prst="ellipse">
              <a:avLst/>
            </a:prstGeom>
            <a:gradFill rotWithShape="1">
              <a:gsLst>
                <a:gs pos="0">
                  <a:schemeClr val="accent1">
                    <a:alpha val="32001"/>
                  </a:schemeClr>
                </a:gs>
                <a:gs pos="100000">
                  <a:schemeClr val="accent1">
                    <a:gamma/>
                    <a:tint val="51373"/>
                    <a:invGamma/>
                    <a:alpha val="32001"/>
                  </a:schemeClr>
                </a:gs>
              </a:gsLst>
              <a:lin ang="5400000" scaled="1"/>
            </a:gradFill>
            <a:ln w="9525">
              <a:noFill/>
              <a:round/>
              <a:headEnd/>
              <a:tailEnd/>
            </a:ln>
            <a:effectLst/>
          </p:spPr>
          <p:txBody>
            <a:bodyPr wrap="none" anchor="ctr"/>
            <a:lstStyle/>
            <a:p>
              <a:pPr>
                <a:defRPr/>
              </a:pPr>
              <a:endParaRPr lang="zh-CN" altLang="en-US">
                <a:ea typeface="宋体" pitchFamily="2" charset="-122"/>
              </a:endParaRPr>
            </a:p>
          </p:txBody>
        </p:sp>
      </p:grpSp>
      <p:grpSp>
        <p:nvGrpSpPr>
          <p:cNvPr id="5" name="Group 99"/>
          <p:cNvGrpSpPr>
            <a:grpSpLocks/>
          </p:cNvGrpSpPr>
          <p:nvPr/>
        </p:nvGrpSpPr>
        <p:grpSpPr bwMode="auto">
          <a:xfrm>
            <a:off x="9707037" y="3933826"/>
            <a:ext cx="912284" cy="1590675"/>
            <a:chOff x="4490" y="2251"/>
            <a:chExt cx="431" cy="1002"/>
          </a:xfrm>
        </p:grpSpPr>
        <p:sp>
          <p:nvSpPr>
            <p:cNvPr id="13322" name="Text Box 37"/>
            <p:cNvSpPr txBox="1">
              <a:spLocks noChangeArrowheads="1"/>
            </p:cNvSpPr>
            <p:nvPr/>
          </p:nvSpPr>
          <p:spPr bwMode="auto">
            <a:xfrm>
              <a:off x="4490" y="3022"/>
              <a:ext cx="4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a:solidFill>
                    <a:schemeClr val="bg2">
                      <a:lumMod val="50000"/>
                    </a:schemeClr>
                  </a:solidFill>
                  <a:latin typeface="Times New Roman" pitchFamily="18" charset="0"/>
                </a:rPr>
                <a:t>(0,0)</a:t>
              </a:r>
            </a:p>
          </p:txBody>
        </p:sp>
        <p:sp>
          <p:nvSpPr>
            <p:cNvPr id="13323" name="Line 31"/>
            <p:cNvSpPr>
              <a:spLocks noChangeShapeType="1"/>
            </p:cNvSpPr>
            <p:nvPr/>
          </p:nvSpPr>
          <p:spPr bwMode="auto">
            <a:xfrm flipV="1">
              <a:off x="4513" y="2296"/>
              <a:ext cx="0" cy="749"/>
            </a:xfrm>
            <a:prstGeom prst="line">
              <a:avLst/>
            </a:prstGeom>
            <a:noFill/>
            <a:ln w="28575">
              <a:solidFill>
                <a:srgbClr val="0000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3324" name="Text Box 38"/>
            <p:cNvSpPr txBox="1">
              <a:spLocks noChangeArrowheads="1"/>
            </p:cNvSpPr>
            <p:nvPr/>
          </p:nvSpPr>
          <p:spPr bwMode="auto">
            <a:xfrm>
              <a:off x="4490" y="2251"/>
              <a:ext cx="38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b="1" i="1">
                  <a:solidFill>
                    <a:srgbClr val="0000FF"/>
                  </a:solidFill>
                  <a:latin typeface="Times New Roman" pitchFamily="18" charset="0"/>
                </a:rPr>
                <a:t>N</a:t>
              </a:r>
            </a:p>
          </p:txBody>
        </p:sp>
        <p:sp>
          <p:nvSpPr>
            <p:cNvPr id="13325" name="Text Box 41"/>
            <p:cNvSpPr txBox="1">
              <a:spLocks noChangeArrowheads="1"/>
            </p:cNvSpPr>
            <p:nvPr/>
          </p:nvSpPr>
          <p:spPr bwMode="auto">
            <a:xfrm>
              <a:off x="4513" y="2841"/>
              <a:ext cx="4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b="1" i="1" dirty="0">
                  <a:solidFill>
                    <a:schemeClr val="bg2">
                      <a:lumMod val="50000"/>
                    </a:schemeClr>
                  </a:solidFill>
                  <a:latin typeface="Times New Roman" pitchFamily="18" charset="0"/>
                </a:rPr>
                <a:t>P</a:t>
              </a:r>
            </a:p>
          </p:txBody>
        </p:sp>
      </p:grpSp>
      <p:sp>
        <p:nvSpPr>
          <p:cNvPr id="23" name="Rectangle 2"/>
          <p:cNvSpPr>
            <a:spLocks noGrp="1" noChangeArrowheads="1"/>
          </p:cNvSpPr>
          <p:nvPr>
            <p:ph type="title"/>
          </p:nvPr>
        </p:nvSpPr>
        <p:spPr>
          <a:xfrm>
            <a:off x="983432" y="188640"/>
            <a:ext cx="10390716" cy="1462087"/>
          </a:xfrm>
        </p:spPr>
        <p:txBody>
          <a:bodyPr>
            <a:normAutofit/>
          </a:bodyPr>
          <a:lstStyle/>
          <a:p>
            <a:pPr lvl="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1.2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反射光影</a:t>
            </a:r>
            <a:endParaRPr lang="zh-CN" altLang="en-US"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398738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6675">
                                            <p:txEl>
                                              <p:pRg st="0" end="0"/>
                                            </p:txEl>
                                          </p:spTgt>
                                        </p:tgtEl>
                                        <p:attrNameLst>
                                          <p:attrName>style.visibility</p:attrName>
                                        </p:attrNameLst>
                                      </p:cBhvr>
                                      <p:to>
                                        <p:strVal val="visible"/>
                                      </p:to>
                                    </p:set>
                                    <p:animEffect transition="in" filter="wipe(up)">
                                      <p:cBhvr>
                                        <p:cTn id="7" dur="500"/>
                                        <p:tgtEl>
                                          <p:spTgt spid="1566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4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outHorizontal)">
                                      <p:cBhvr>
                                        <p:cTn id="12" dur="500"/>
                                        <p:tgtEl>
                                          <p:spTgt spid="3"/>
                                        </p:tgtEl>
                                      </p:cBhvr>
                                    </p:animEffect>
                                  </p:childTnLst>
                                </p:cTn>
                              </p:par>
                              <p:par>
                                <p:cTn id="13" presetID="16" presetClass="entr" presetSubtype="37"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outVertical)">
                                      <p:cBhvr>
                                        <p:cTn id="15" dur="500"/>
                                        <p:tgtEl>
                                          <p:spTgt spid="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56715"/>
                                        </p:tgtEl>
                                        <p:attrNameLst>
                                          <p:attrName>style.visibility</p:attrName>
                                        </p:attrNameLst>
                                      </p:cBhvr>
                                      <p:to>
                                        <p:strVal val="visible"/>
                                      </p:to>
                                    </p:set>
                                    <p:animEffect transition="in" filter="wipe(up)">
                                      <p:cBhvr>
                                        <p:cTn id="20" dur="500"/>
                                        <p:tgtEl>
                                          <p:spTgt spid="15671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00"/>
                                        <p:tgtEl>
                                          <p:spTgt spid="5"/>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56675">
                                            <p:txEl>
                                              <p:pRg st="1" end="1"/>
                                            </p:txEl>
                                          </p:spTgt>
                                        </p:tgtEl>
                                        <p:attrNameLst>
                                          <p:attrName>style.visibility</p:attrName>
                                        </p:attrNameLst>
                                      </p:cBhvr>
                                      <p:to>
                                        <p:strVal val="visible"/>
                                      </p:to>
                                    </p:set>
                                    <p:animEffect transition="in" filter="wipe(up)">
                                      <p:cBhvr>
                                        <p:cTn id="28" dur="500"/>
                                        <p:tgtEl>
                                          <p:spTgt spid="156675">
                                            <p:txEl>
                                              <p:pRg st="1" end="1"/>
                                            </p:txEl>
                                          </p:spTgt>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156675">
                                            <p:txEl>
                                              <p:pRg st="2" end="2"/>
                                            </p:txEl>
                                          </p:spTgt>
                                        </p:tgtEl>
                                        <p:attrNameLst>
                                          <p:attrName>style.visibility</p:attrName>
                                        </p:attrNameLst>
                                      </p:cBhvr>
                                      <p:to>
                                        <p:strVal val="visible"/>
                                      </p:to>
                                    </p:set>
                                    <p:animEffect transition="in" filter="wipe(up)">
                                      <p:cBhvr>
                                        <p:cTn id="31" dur="500"/>
                                        <p:tgtEl>
                                          <p:spTgt spid="156675">
                                            <p:txEl>
                                              <p:pRg st="2" end="2"/>
                                            </p:txEl>
                                          </p:spTgt>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156675">
                                            <p:txEl>
                                              <p:pRg st="3" end="3"/>
                                            </p:txEl>
                                          </p:spTgt>
                                        </p:tgtEl>
                                        <p:attrNameLst>
                                          <p:attrName>style.visibility</p:attrName>
                                        </p:attrNameLst>
                                      </p:cBhvr>
                                      <p:to>
                                        <p:strVal val="visible"/>
                                      </p:to>
                                    </p:set>
                                    <p:animEffect transition="in" filter="wipe(up)">
                                      <p:cBhvr>
                                        <p:cTn id="34" dur="500"/>
                                        <p:tgtEl>
                                          <p:spTgt spid="156675">
                                            <p:txEl>
                                              <p:pRg st="3" end="3"/>
                                            </p:txEl>
                                          </p:spTgt>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156675">
                                            <p:txEl>
                                              <p:pRg st="4" end="4"/>
                                            </p:txEl>
                                          </p:spTgt>
                                        </p:tgtEl>
                                        <p:attrNameLst>
                                          <p:attrName>style.visibility</p:attrName>
                                        </p:attrNameLst>
                                      </p:cBhvr>
                                      <p:to>
                                        <p:strVal val="visible"/>
                                      </p:to>
                                    </p:set>
                                    <p:animEffect transition="in" filter="wipe(up)">
                                      <p:cBhvr>
                                        <p:cTn id="37" dur="500"/>
                                        <p:tgtEl>
                                          <p:spTgt spid="156675">
                                            <p:txEl>
                                              <p:pRg st="4" end="4"/>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nodeType="clickEffect">
                                  <p:stCondLst>
                                    <p:cond delay="0"/>
                                  </p:stCondLst>
                                  <p:childTnLst>
                                    <p:set>
                                      <p:cBhvr>
                                        <p:cTn id="41" dur="1" fill="hold">
                                          <p:stCondLst>
                                            <p:cond delay="0"/>
                                          </p:stCondLst>
                                        </p:cTn>
                                        <p:tgtEl>
                                          <p:spTgt spid="156726"/>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nodeType="clickEffect">
                                  <p:stCondLst>
                                    <p:cond delay="0"/>
                                  </p:stCondLst>
                                  <p:childTnLst>
                                    <p:set>
                                      <p:cBhvr>
                                        <p:cTn id="45" dur="1" fill="hold">
                                          <p:stCondLst>
                                            <p:cond delay="0"/>
                                          </p:stCondLst>
                                        </p:cTn>
                                        <p:tgtEl>
                                          <p:spTgt spid="4"/>
                                        </p:tgtEl>
                                        <p:attrNameLst>
                                          <p:attrName>style.visibility</p:attrName>
                                        </p:attrNameLst>
                                      </p:cBhvr>
                                      <p:to>
                                        <p:strVal val="visible"/>
                                      </p:to>
                                    </p:set>
                                  </p:childTnLst>
                                </p:cTn>
                              </p:par>
                              <p:par>
                                <p:cTn id="46" presetID="22" presetClass="entr" presetSubtype="1" fill="hold" grpId="0" nodeType="withEffect">
                                  <p:stCondLst>
                                    <p:cond delay="0"/>
                                  </p:stCondLst>
                                  <p:childTnLst>
                                    <p:set>
                                      <p:cBhvr>
                                        <p:cTn id="47" dur="1" fill="hold">
                                          <p:stCondLst>
                                            <p:cond delay="0"/>
                                          </p:stCondLst>
                                        </p:cTn>
                                        <p:tgtEl>
                                          <p:spTgt spid="156675">
                                            <p:txEl>
                                              <p:pRg st="5" end="5"/>
                                            </p:txEl>
                                          </p:spTgt>
                                        </p:tgtEl>
                                        <p:attrNameLst>
                                          <p:attrName>style.visibility</p:attrName>
                                        </p:attrNameLst>
                                      </p:cBhvr>
                                      <p:to>
                                        <p:strVal val="visible"/>
                                      </p:to>
                                    </p:set>
                                    <p:animEffect transition="in" filter="wipe(up)">
                                      <p:cBhvr>
                                        <p:cTn id="48" dur="500"/>
                                        <p:tgtEl>
                                          <p:spTgt spid="15667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5" grpId="0" build="p"/>
      <p:bldP spid="156715"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reeform 2"/>
          <p:cNvSpPr>
            <a:spLocks/>
          </p:cNvSpPr>
          <p:nvPr/>
        </p:nvSpPr>
        <p:spPr bwMode="auto">
          <a:xfrm>
            <a:off x="6913035" y="1617415"/>
            <a:ext cx="3361267" cy="1241425"/>
          </a:xfrm>
          <a:custGeom>
            <a:avLst/>
            <a:gdLst>
              <a:gd name="T0" fmla="*/ 0 w 1588"/>
              <a:gd name="T1" fmla="*/ 2147483647 h 782"/>
              <a:gd name="T2" fmla="*/ 2147483647 w 1588"/>
              <a:gd name="T3" fmla="*/ 2147483647 h 782"/>
              <a:gd name="T4" fmla="*/ 2147483647 w 1588"/>
              <a:gd name="T5" fmla="*/ 2147483647 h 782"/>
              <a:gd name="T6" fmla="*/ 2147483647 w 1588"/>
              <a:gd name="T7" fmla="*/ 2147483647 h 782"/>
              <a:gd name="T8" fmla="*/ 2147483647 w 1588"/>
              <a:gd name="T9" fmla="*/ 2147483647 h 782"/>
              <a:gd name="T10" fmla="*/ 2147483647 w 1588"/>
              <a:gd name="T11" fmla="*/ 2147483647 h 782"/>
              <a:gd name="T12" fmla="*/ 2147483647 w 1588"/>
              <a:gd name="T13" fmla="*/ 2147483647 h 782"/>
              <a:gd name="T14" fmla="*/ 2147483647 w 1588"/>
              <a:gd name="T15" fmla="*/ 2147483647 h 782"/>
              <a:gd name="T16" fmla="*/ 2147483647 w 1588"/>
              <a:gd name="T17" fmla="*/ 2147483647 h 782"/>
              <a:gd name="T18" fmla="*/ 2147483647 w 1588"/>
              <a:gd name="T19" fmla="*/ 2147483647 h 782"/>
              <a:gd name="T20" fmla="*/ 2147483647 w 1588"/>
              <a:gd name="T21" fmla="*/ 2147483647 h 782"/>
              <a:gd name="T22" fmla="*/ 2147483647 w 1588"/>
              <a:gd name="T23" fmla="*/ 2147483647 h 782"/>
              <a:gd name="T24" fmla="*/ 2147483647 w 1588"/>
              <a:gd name="T25" fmla="*/ 2147483647 h 782"/>
              <a:gd name="T26" fmla="*/ 2147483647 w 1588"/>
              <a:gd name="T27" fmla="*/ 2147483647 h 782"/>
              <a:gd name="T28" fmla="*/ 2147483647 w 1588"/>
              <a:gd name="T29" fmla="*/ 2147483647 h 78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88"/>
              <a:gd name="T46" fmla="*/ 0 h 782"/>
              <a:gd name="T47" fmla="*/ 1588 w 1588"/>
              <a:gd name="T48" fmla="*/ 782 h 78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88" h="782">
                <a:moveTo>
                  <a:pt x="0" y="234"/>
                </a:moveTo>
                <a:cubicBezTo>
                  <a:pt x="26" y="253"/>
                  <a:pt x="53" y="272"/>
                  <a:pt x="91" y="234"/>
                </a:cubicBezTo>
                <a:cubicBezTo>
                  <a:pt x="129" y="196"/>
                  <a:pt x="185" y="0"/>
                  <a:pt x="227" y="7"/>
                </a:cubicBezTo>
                <a:cubicBezTo>
                  <a:pt x="269" y="14"/>
                  <a:pt x="299" y="188"/>
                  <a:pt x="341" y="279"/>
                </a:cubicBezTo>
                <a:cubicBezTo>
                  <a:pt x="383" y="370"/>
                  <a:pt x="428" y="529"/>
                  <a:pt x="477" y="552"/>
                </a:cubicBezTo>
                <a:cubicBezTo>
                  <a:pt x="526" y="575"/>
                  <a:pt x="598" y="462"/>
                  <a:pt x="636" y="416"/>
                </a:cubicBezTo>
                <a:cubicBezTo>
                  <a:pt x="674" y="370"/>
                  <a:pt x="678" y="328"/>
                  <a:pt x="704" y="279"/>
                </a:cubicBezTo>
                <a:cubicBezTo>
                  <a:pt x="730" y="230"/>
                  <a:pt x="756" y="155"/>
                  <a:pt x="794" y="121"/>
                </a:cubicBezTo>
                <a:cubicBezTo>
                  <a:pt x="832" y="87"/>
                  <a:pt x="881" y="22"/>
                  <a:pt x="930" y="75"/>
                </a:cubicBezTo>
                <a:cubicBezTo>
                  <a:pt x="979" y="128"/>
                  <a:pt x="1047" y="328"/>
                  <a:pt x="1089" y="438"/>
                </a:cubicBezTo>
                <a:cubicBezTo>
                  <a:pt x="1131" y="548"/>
                  <a:pt x="1142" y="684"/>
                  <a:pt x="1180" y="733"/>
                </a:cubicBezTo>
                <a:cubicBezTo>
                  <a:pt x="1218" y="782"/>
                  <a:pt x="1274" y="778"/>
                  <a:pt x="1316" y="733"/>
                </a:cubicBezTo>
                <a:cubicBezTo>
                  <a:pt x="1358" y="688"/>
                  <a:pt x="1399" y="540"/>
                  <a:pt x="1429" y="461"/>
                </a:cubicBezTo>
                <a:cubicBezTo>
                  <a:pt x="1459" y="382"/>
                  <a:pt x="1470" y="310"/>
                  <a:pt x="1497" y="257"/>
                </a:cubicBezTo>
                <a:cubicBezTo>
                  <a:pt x="1524" y="204"/>
                  <a:pt x="1556" y="173"/>
                  <a:pt x="1588" y="14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484" name="Rectangle 4"/>
          <p:cNvSpPr>
            <a:spLocks noGrp="1" noChangeArrowheads="1"/>
          </p:cNvSpPr>
          <p:nvPr>
            <p:ph type="body" sz="half" idx="1"/>
          </p:nvPr>
        </p:nvSpPr>
        <p:spPr>
          <a:xfrm>
            <a:off x="912284" y="1981200"/>
            <a:ext cx="9311216" cy="4876800"/>
          </a:xfrm>
        </p:spPr>
        <p:txBody>
          <a:bodyPr/>
          <a:lstStyle/>
          <a:p>
            <a:pPr marL="717550" lvl="1" indent="-342900" eaLnBrk="1" hangingPunct="0">
              <a:lnSpc>
                <a:spcPct val="140000"/>
              </a:lnSpc>
              <a:spcBef>
                <a:spcPts val="1800"/>
              </a:spcBef>
              <a:buFont typeface="Wingdings" panose="05000000000000000000" pitchFamily="2" charset="2"/>
              <a:buChar char="Ø"/>
              <a:defRPr/>
            </a:pPr>
            <a:r>
              <a:rPr lang="zh-CN" altLang="en-US" b="1" dirty="0" smtClean="0">
                <a:solidFill>
                  <a:schemeClr val="bg2">
                    <a:lumMod val="50000"/>
                  </a:schemeClr>
                </a:solidFill>
                <a:latin typeface="微软雅黑" panose="020B0503020204020204" pitchFamily="34" charset="-122"/>
                <a:ea typeface="微软雅黑" panose="020B0503020204020204" pitchFamily="34" charset="-122"/>
              </a:rPr>
              <a:t>基本</a:t>
            </a:r>
            <a:r>
              <a:rPr lang="zh-CN" altLang="en-US" b="1" dirty="0">
                <a:solidFill>
                  <a:schemeClr val="bg2">
                    <a:lumMod val="50000"/>
                  </a:schemeClr>
                </a:solidFill>
                <a:latin typeface="微软雅黑" panose="020B0503020204020204" pitchFamily="34" charset="-122"/>
                <a:ea typeface="微软雅黑" panose="020B0503020204020204" pitchFamily="34" charset="-122"/>
              </a:rPr>
              <a:t>思想</a:t>
            </a:r>
          </a:p>
          <a:p>
            <a:pPr marL="1260475" lvl="3" indent="-342900" hangingPunct="0">
              <a:lnSpc>
                <a:spcPct val="13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噪声函数特点：</a:t>
            </a:r>
          </a:p>
          <a:p>
            <a:pPr marL="1616075" lvl="2" indent="-342900" defTabSz="525463">
              <a:lnSpc>
                <a:spcPct val="160000"/>
              </a:lnSpc>
              <a:buSzPct val="60000"/>
              <a:buFont typeface="Wingdings" panose="05000000000000000000" pitchFamily="2" charset="2"/>
              <a:buChar char="n"/>
              <a:defRPr/>
            </a:pPr>
            <a:r>
              <a:rPr lang="zh-CN" altLang="en-US" sz="2000" b="1" dirty="0" smtClean="0">
                <a:solidFill>
                  <a:schemeClr val="bg2">
                    <a:lumMod val="50000"/>
                  </a:schemeClr>
                </a:solidFill>
                <a:latin typeface="Verdana" pitchFamily="34" charset="0"/>
                <a:ea typeface="宋体" charset="-122"/>
                <a:cs typeface="Lato Light"/>
              </a:rPr>
              <a:t>在</a:t>
            </a:r>
            <a:r>
              <a:rPr lang="zh-CN" altLang="en-US" sz="2200" b="1" dirty="0">
                <a:solidFill>
                  <a:schemeClr val="bg2">
                    <a:lumMod val="50000"/>
                  </a:schemeClr>
                </a:solidFill>
              </a:rPr>
              <a:t>空间连续分布</a:t>
            </a:r>
          </a:p>
          <a:p>
            <a:pPr marL="1616075" lvl="2" indent="-342900" defTabSz="525463">
              <a:lnSpc>
                <a:spcPct val="160000"/>
              </a:lnSpc>
              <a:buSzPct val="60000"/>
              <a:buFont typeface="Wingdings" panose="05000000000000000000" pitchFamily="2" charset="2"/>
              <a:buChar char="n"/>
              <a:defRPr/>
            </a:pPr>
            <a:r>
              <a:rPr lang="zh-CN" altLang="en-US" sz="2200" b="1" dirty="0" smtClean="0">
                <a:solidFill>
                  <a:schemeClr val="bg2">
                    <a:lumMod val="50000"/>
                  </a:schemeClr>
                </a:solidFill>
              </a:rPr>
              <a:t>变化</a:t>
            </a:r>
            <a:r>
              <a:rPr lang="zh-CN" altLang="en-US" sz="2200" b="1" dirty="0">
                <a:solidFill>
                  <a:schemeClr val="bg2">
                    <a:lumMod val="50000"/>
                  </a:schemeClr>
                </a:solidFill>
              </a:rPr>
              <a:t>剧烈</a:t>
            </a:r>
          </a:p>
          <a:p>
            <a:pPr marL="1616075" lvl="2" indent="-342900" defTabSz="525463">
              <a:lnSpc>
                <a:spcPct val="160000"/>
              </a:lnSpc>
              <a:buSzPct val="60000"/>
              <a:buFont typeface="Wingdings" panose="05000000000000000000" pitchFamily="2" charset="2"/>
              <a:buChar char="n"/>
              <a:defRPr/>
            </a:pPr>
            <a:r>
              <a:rPr lang="zh-CN" altLang="en-US" sz="2200" b="1" dirty="0" smtClean="0">
                <a:solidFill>
                  <a:schemeClr val="bg2">
                    <a:lumMod val="50000"/>
                  </a:schemeClr>
                </a:solidFill>
              </a:rPr>
              <a:t>在</a:t>
            </a:r>
            <a:r>
              <a:rPr lang="zh-CN" altLang="en-US" sz="2200" b="1" dirty="0">
                <a:solidFill>
                  <a:schemeClr val="bg2">
                    <a:lumMod val="50000"/>
                  </a:schemeClr>
                </a:solidFill>
              </a:rPr>
              <a:t>空间任何方向均不具有周期变化</a:t>
            </a:r>
          </a:p>
        </p:txBody>
      </p:sp>
      <p:sp>
        <p:nvSpPr>
          <p:cNvPr id="20535" name="Line 55"/>
          <p:cNvSpPr>
            <a:spLocks noChangeShapeType="1"/>
          </p:cNvSpPr>
          <p:nvPr/>
        </p:nvSpPr>
        <p:spPr bwMode="auto">
          <a:xfrm>
            <a:off x="6913035" y="2925514"/>
            <a:ext cx="374438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36" name="Line 56"/>
          <p:cNvSpPr>
            <a:spLocks noChangeShapeType="1"/>
          </p:cNvSpPr>
          <p:nvPr/>
        </p:nvSpPr>
        <p:spPr bwMode="auto">
          <a:xfrm flipV="1">
            <a:off x="6913035" y="1449140"/>
            <a:ext cx="0" cy="14763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4" name="Group 57"/>
          <p:cNvGrpSpPr>
            <a:grpSpLocks/>
          </p:cNvGrpSpPr>
          <p:nvPr/>
        </p:nvGrpSpPr>
        <p:grpSpPr bwMode="auto">
          <a:xfrm>
            <a:off x="6722535" y="1477715"/>
            <a:ext cx="3695700" cy="1497013"/>
            <a:chOff x="3606" y="908"/>
            <a:chExt cx="1746" cy="943"/>
          </a:xfrm>
        </p:grpSpPr>
        <p:sp>
          <p:nvSpPr>
            <p:cNvPr id="77833" name="Text Box 58"/>
            <p:cNvSpPr txBox="1">
              <a:spLocks noChangeArrowheads="1"/>
            </p:cNvSpPr>
            <p:nvPr/>
          </p:nvSpPr>
          <p:spPr bwMode="auto">
            <a:xfrm>
              <a:off x="3606" y="1117"/>
              <a:ext cx="15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a:solidFill>
                    <a:srgbClr val="FF3300"/>
                  </a:solidFill>
                  <a:latin typeface="Arial" charset="0"/>
                  <a:sym typeface="Symbol" pitchFamily="18" charset="2"/>
                </a:rPr>
                <a:t></a:t>
              </a:r>
            </a:p>
          </p:txBody>
        </p:sp>
        <p:sp>
          <p:nvSpPr>
            <p:cNvPr id="77834" name="Text Box 59"/>
            <p:cNvSpPr txBox="1">
              <a:spLocks noChangeArrowheads="1"/>
            </p:cNvSpPr>
            <p:nvPr/>
          </p:nvSpPr>
          <p:spPr bwMode="auto">
            <a:xfrm>
              <a:off x="3838" y="908"/>
              <a:ext cx="15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a:solidFill>
                    <a:srgbClr val="FF3300"/>
                  </a:solidFill>
                  <a:latin typeface="Arial" charset="0"/>
                  <a:sym typeface="Symbol" pitchFamily="18" charset="2"/>
                </a:rPr>
                <a:t></a:t>
              </a:r>
            </a:p>
          </p:txBody>
        </p:sp>
        <p:sp>
          <p:nvSpPr>
            <p:cNvPr id="77835" name="Text Box 60"/>
            <p:cNvSpPr txBox="1">
              <a:spLocks noChangeArrowheads="1"/>
            </p:cNvSpPr>
            <p:nvPr/>
          </p:nvSpPr>
          <p:spPr bwMode="auto">
            <a:xfrm>
              <a:off x="4082" y="1421"/>
              <a:ext cx="15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a:solidFill>
                    <a:srgbClr val="FF3300"/>
                  </a:solidFill>
                  <a:latin typeface="Arial" charset="0"/>
                  <a:sym typeface="Symbol" pitchFamily="18" charset="2"/>
                </a:rPr>
                <a:t></a:t>
              </a:r>
            </a:p>
          </p:txBody>
        </p:sp>
        <p:sp>
          <p:nvSpPr>
            <p:cNvPr id="77836" name="Text Box 61"/>
            <p:cNvSpPr txBox="1">
              <a:spLocks noChangeArrowheads="1"/>
            </p:cNvSpPr>
            <p:nvPr/>
          </p:nvSpPr>
          <p:spPr bwMode="auto">
            <a:xfrm>
              <a:off x="4314" y="1149"/>
              <a:ext cx="15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a:solidFill>
                    <a:srgbClr val="FF3300"/>
                  </a:solidFill>
                  <a:latin typeface="Arial" charset="0"/>
                  <a:sym typeface="Symbol" pitchFamily="18" charset="2"/>
                </a:rPr>
                <a:t></a:t>
              </a:r>
            </a:p>
          </p:txBody>
        </p:sp>
        <p:sp>
          <p:nvSpPr>
            <p:cNvPr id="77837" name="Text Box 62"/>
            <p:cNvSpPr txBox="1">
              <a:spLocks noChangeArrowheads="1"/>
            </p:cNvSpPr>
            <p:nvPr/>
          </p:nvSpPr>
          <p:spPr bwMode="auto">
            <a:xfrm>
              <a:off x="4513" y="954"/>
              <a:ext cx="15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a:solidFill>
                    <a:srgbClr val="FF3300"/>
                  </a:solidFill>
                  <a:latin typeface="Arial" charset="0"/>
                  <a:sym typeface="Symbol" pitchFamily="18" charset="2"/>
                </a:rPr>
                <a:t></a:t>
              </a:r>
            </a:p>
          </p:txBody>
        </p:sp>
        <p:sp>
          <p:nvSpPr>
            <p:cNvPr id="77838" name="Text Box 63"/>
            <p:cNvSpPr txBox="1">
              <a:spLocks noChangeArrowheads="1"/>
            </p:cNvSpPr>
            <p:nvPr/>
          </p:nvSpPr>
          <p:spPr bwMode="auto">
            <a:xfrm>
              <a:off x="4794" y="1620"/>
              <a:ext cx="15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a:solidFill>
                    <a:srgbClr val="FF3300"/>
                  </a:solidFill>
                  <a:latin typeface="Arial" charset="0"/>
                  <a:sym typeface="Symbol" pitchFamily="18" charset="2"/>
                </a:rPr>
                <a:t></a:t>
              </a:r>
            </a:p>
          </p:txBody>
        </p:sp>
        <p:sp>
          <p:nvSpPr>
            <p:cNvPr id="77839" name="Text Box 64"/>
            <p:cNvSpPr txBox="1">
              <a:spLocks noChangeArrowheads="1"/>
            </p:cNvSpPr>
            <p:nvPr/>
          </p:nvSpPr>
          <p:spPr bwMode="auto">
            <a:xfrm>
              <a:off x="4967" y="1507"/>
              <a:ext cx="15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a:solidFill>
                    <a:srgbClr val="FF3300"/>
                  </a:solidFill>
                  <a:latin typeface="Arial" charset="0"/>
                  <a:sym typeface="Symbol" pitchFamily="18" charset="2"/>
                </a:rPr>
                <a:t></a:t>
              </a:r>
            </a:p>
          </p:txBody>
        </p:sp>
        <p:sp>
          <p:nvSpPr>
            <p:cNvPr id="77840" name="Text Box 65"/>
            <p:cNvSpPr txBox="1">
              <a:spLocks noChangeArrowheads="1"/>
            </p:cNvSpPr>
            <p:nvPr/>
          </p:nvSpPr>
          <p:spPr bwMode="auto">
            <a:xfrm>
              <a:off x="5193" y="1026"/>
              <a:ext cx="15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a:solidFill>
                    <a:srgbClr val="FF3300"/>
                  </a:solidFill>
                  <a:latin typeface="Arial" charset="0"/>
                  <a:sym typeface="Symbol" pitchFamily="18" charset="2"/>
                </a:rPr>
                <a:t></a:t>
              </a:r>
            </a:p>
          </p:txBody>
        </p:sp>
      </p:grpSp>
      <p:sp>
        <p:nvSpPr>
          <p:cNvPr id="20546" name="Text Box 66"/>
          <p:cNvSpPr txBox="1">
            <a:spLocks noChangeArrowheads="1"/>
          </p:cNvSpPr>
          <p:nvPr/>
        </p:nvSpPr>
        <p:spPr bwMode="auto">
          <a:xfrm>
            <a:off x="7825318" y="2996952"/>
            <a:ext cx="216111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a:latin typeface="Arial" charset="0"/>
              </a:rPr>
              <a:t>噪声函数</a:t>
            </a:r>
          </a:p>
        </p:txBody>
      </p:sp>
      <p:sp>
        <p:nvSpPr>
          <p:cNvPr id="20" name="Rectangle 3"/>
          <p:cNvSpPr txBox="1">
            <a:spLocks noChangeArrowheads="1"/>
          </p:cNvSpPr>
          <p:nvPr/>
        </p:nvSpPr>
        <p:spPr>
          <a:xfrm>
            <a:off x="838418" y="591269"/>
            <a:ext cx="10515164" cy="1325563"/>
          </a:xfrm>
          <a:prstGeom prst="rect">
            <a:avLst/>
          </a:prstGeom>
        </p:spPr>
        <p:txBody>
          <a:bodyP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lnSpc>
                <a:spcPct val="140000"/>
              </a:lnSpc>
              <a:spcBef>
                <a:spcPts val="1800"/>
              </a:spcBef>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2.8.2 </a:t>
            </a:r>
            <a:r>
              <a:rPr lang="en-US" altLang="zh-CN" sz="2800" b="1" dirty="0" err="1">
                <a:solidFill>
                  <a:schemeClr val="bg2">
                    <a:lumMod val="50000"/>
                  </a:schemeClr>
                </a:solidFill>
                <a:latin typeface="微软雅黑" panose="020B0503020204020204" pitchFamily="34" charset="-122"/>
                <a:ea typeface="微软雅黑" panose="020B0503020204020204" pitchFamily="34" charset="-122"/>
              </a:rPr>
              <a:t>Perlin</a:t>
            </a: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噪声</a:t>
            </a:r>
            <a:r>
              <a:rPr lang="zh-CN" altLang="en-US" sz="2800" b="1" dirty="0" smtClean="0">
                <a:solidFill>
                  <a:schemeClr val="bg2">
                    <a:lumMod val="50000"/>
                  </a:schemeClr>
                </a:solidFill>
                <a:latin typeface="微软雅黑" panose="020B0503020204020204" pitchFamily="34" charset="-122"/>
                <a:ea typeface="微软雅黑" panose="020B0503020204020204" pitchFamily="34" charset="-122"/>
              </a:rPr>
              <a:t>函数</a:t>
            </a:r>
            <a:endParaRPr lang="zh-CN" altLang="en-US" sz="2800" b="1" dirty="0">
              <a:solidFill>
                <a:schemeClr val="bg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994818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536"/>
                                        </p:tgtEl>
                                        <p:attrNameLst>
                                          <p:attrName>style.visibility</p:attrName>
                                        </p:attrNameLst>
                                      </p:cBhvr>
                                      <p:to>
                                        <p:strVal val="visible"/>
                                      </p:to>
                                    </p:set>
                                    <p:animEffect transition="in" filter="wipe(down)">
                                      <p:cBhvr>
                                        <p:cTn id="7" dur="500"/>
                                        <p:tgtEl>
                                          <p:spTgt spid="2053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0535"/>
                                        </p:tgtEl>
                                        <p:attrNameLst>
                                          <p:attrName>style.visibility</p:attrName>
                                        </p:attrNameLst>
                                      </p:cBhvr>
                                      <p:to>
                                        <p:strVal val="visible"/>
                                      </p:to>
                                    </p:set>
                                    <p:animEffect transition="in" filter="wipe(left)">
                                      <p:cBhvr>
                                        <p:cTn id="10" dur="500"/>
                                        <p:tgtEl>
                                          <p:spTgt spid="2053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down)">
                                      <p:cBhvr>
                                        <p:cTn id="15" dur="500"/>
                                        <p:tgtEl>
                                          <p:spTgt spid="1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0546"/>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0482"/>
                                        </p:tgtEl>
                                        <p:attrNameLst>
                                          <p:attrName>style.visibility</p:attrName>
                                        </p:attrNameLst>
                                      </p:cBhvr>
                                      <p:to>
                                        <p:strVal val="visible"/>
                                      </p:to>
                                    </p:set>
                                    <p:animEffect transition="in" filter="wipe(left)">
                                      <p:cBhvr>
                                        <p:cTn id="24" dur="500"/>
                                        <p:tgtEl>
                                          <p:spTgt spid="2048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20484">
                                            <p:txEl>
                                              <p:pRg st="0" end="0"/>
                                            </p:txEl>
                                          </p:spTgt>
                                        </p:tgtEl>
                                        <p:attrNameLst>
                                          <p:attrName>style.visibility</p:attrName>
                                        </p:attrNameLst>
                                      </p:cBhvr>
                                      <p:to>
                                        <p:strVal val="visible"/>
                                      </p:to>
                                    </p:set>
                                    <p:animEffect transition="in" filter="wipe(up)">
                                      <p:cBhvr>
                                        <p:cTn id="29" dur="500"/>
                                        <p:tgtEl>
                                          <p:spTgt spid="20484">
                                            <p:txEl>
                                              <p:pRg st="0" end="0"/>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20484">
                                            <p:txEl>
                                              <p:pRg st="1" end="1"/>
                                            </p:txEl>
                                          </p:spTgt>
                                        </p:tgtEl>
                                        <p:attrNameLst>
                                          <p:attrName>style.visibility</p:attrName>
                                        </p:attrNameLst>
                                      </p:cBhvr>
                                      <p:to>
                                        <p:strVal val="visible"/>
                                      </p:to>
                                    </p:set>
                                    <p:animEffect transition="in" filter="wipe(up)">
                                      <p:cBhvr>
                                        <p:cTn id="32" dur="500"/>
                                        <p:tgtEl>
                                          <p:spTgt spid="20484">
                                            <p:txEl>
                                              <p:pRg st="1" end="1"/>
                                            </p:txEl>
                                          </p:spTgt>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20484">
                                            <p:txEl>
                                              <p:pRg st="2" end="2"/>
                                            </p:txEl>
                                          </p:spTgt>
                                        </p:tgtEl>
                                        <p:attrNameLst>
                                          <p:attrName>style.visibility</p:attrName>
                                        </p:attrNameLst>
                                      </p:cBhvr>
                                      <p:to>
                                        <p:strVal val="visible"/>
                                      </p:to>
                                    </p:set>
                                    <p:animEffect transition="in" filter="wipe(up)">
                                      <p:cBhvr>
                                        <p:cTn id="35" dur="500"/>
                                        <p:tgtEl>
                                          <p:spTgt spid="20484">
                                            <p:txEl>
                                              <p:pRg st="2" end="2"/>
                                            </p:txEl>
                                          </p:spTgt>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20484">
                                            <p:txEl>
                                              <p:pRg st="3" end="3"/>
                                            </p:txEl>
                                          </p:spTgt>
                                        </p:tgtEl>
                                        <p:attrNameLst>
                                          <p:attrName>style.visibility</p:attrName>
                                        </p:attrNameLst>
                                      </p:cBhvr>
                                      <p:to>
                                        <p:strVal val="visible"/>
                                      </p:to>
                                    </p:set>
                                    <p:animEffect transition="in" filter="wipe(up)">
                                      <p:cBhvr>
                                        <p:cTn id="38" dur="500"/>
                                        <p:tgtEl>
                                          <p:spTgt spid="20484">
                                            <p:txEl>
                                              <p:pRg st="3" end="3"/>
                                            </p:txEl>
                                          </p:spTgt>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20484">
                                            <p:txEl>
                                              <p:pRg st="4" end="4"/>
                                            </p:txEl>
                                          </p:spTgt>
                                        </p:tgtEl>
                                        <p:attrNameLst>
                                          <p:attrName>style.visibility</p:attrName>
                                        </p:attrNameLst>
                                      </p:cBhvr>
                                      <p:to>
                                        <p:strVal val="visible"/>
                                      </p:to>
                                    </p:set>
                                    <p:animEffect transition="in" filter="wipe(up)">
                                      <p:cBhvr>
                                        <p:cTn id="41" dur="500"/>
                                        <p:tgtEl>
                                          <p:spTgt spid="2048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2" grpId="0" animBg="1"/>
      <p:bldP spid="20484" grpId="0" build="p"/>
      <p:bldP spid="20535" grpId="0" animBg="1"/>
      <p:bldP spid="20536" grpId="0" animBg="1"/>
      <p:bldP spid="20546"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4"/>
          <p:cNvSpPr>
            <a:spLocks noGrp="1" noChangeArrowheads="1"/>
          </p:cNvSpPr>
          <p:nvPr>
            <p:ph type="body" sz="half" idx="1"/>
          </p:nvPr>
        </p:nvSpPr>
        <p:spPr>
          <a:xfrm>
            <a:off x="912285" y="1628775"/>
            <a:ext cx="10367433" cy="5226050"/>
          </a:xfrm>
        </p:spPr>
        <p:txBody>
          <a:bodyPr/>
          <a:lstStyle/>
          <a:p>
            <a:pPr marL="717550" lvl="1" indent="-342900" hangingPunct="0">
              <a:lnSpc>
                <a:spcPct val="140000"/>
              </a:lnSpc>
              <a:spcBef>
                <a:spcPts val="1800"/>
              </a:spcBef>
              <a:buFont typeface="Wingdings" panose="05000000000000000000" pitchFamily="2" charset="2"/>
              <a:buChar char="Ø"/>
              <a:defRPr/>
            </a:pPr>
            <a:r>
              <a:rPr lang="zh-CN" altLang="zh-CN" b="1" dirty="0" smtClean="0">
                <a:solidFill>
                  <a:schemeClr val="bg2">
                    <a:lumMod val="50000"/>
                  </a:schemeClr>
                </a:solidFill>
                <a:latin typeface="微软雅黑" panose="020B0503020204020204" pitchFamily="34" charset="-122"/>
                <a:ea typeface="微软雅黑" panose="020B0503020204020204" pitchFamily="34" charset="-122"/>
              </a:rPr>
              <a:t>噪声</a:t>
            </a:r>
            <a:r>
              <a:rPr lang="zh-CN" altLang="zh-CN" b="1" dirty="0">
                <a:solidFill>
                  <a:schemeClr val="bg2">
                    <a:lumMod val="50000"/>
                  </a:schemeClr>
                </a:solidFill>
                <a:latin typeface="微软雅黑" panose="020B0503020204020204" pitchFamily="34" charset="-122"/>
                <a:ea typeface="微软雅黑" panose="020B0503020204020204" pitchFamily="34" charset="-122"/>
              </a:rPr>
              <a:t>函数本质上就是一个基于种子的随机数产生器</a:t>
            </a:r>
            <a:endParaRPr lang="zh-CN" altLang="en-US" b="1"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67" name="图片 66" descr="http://freespace.virgin.net/hugo.elias/models/noise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067" y="2973389"/>
            <a:ext cx="5473700" cy="2543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a:spLocks noChangeArrowheads="1"/>
          </p:cNvSpPr>
          <p:nvPr/>
        </p:nvSpPr>
        <p:spPr bwMode="auto">
          <a:xfrm>
            <a:off x="488951" y="5677695"/>
            <a:ext cx="729826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1600" b="1" dirty="0">
                <a:solidFill>
                  <a:schemeClr val="bg2">
                    <a:lumMod val="50000"/>
                  </a:schemeClr>
                </a:solidFill>
              </a:rPr>
              <a:t>Noise</a:t>
            </a:r>
            <a:r>
              <a:rPr lang="zh-CN" altLang="en-US" sz="1600" b="1" dirty="0">
                <a:solidFill>
                  <a:schemeClr val="bg2">
                    <a:lumMod val="50000"/>
                  </a:schemeClr>
                </a:solidFill>
              </a:rPr>
              <a:t> </a:t>
            </a:r>
            <a:r>
              <a:rPr lang="en-US" altLang="zh-CN" sz="1600" b="1" dirty="0">
                <a:solidFill>
                  <a:schemeClr val="bg2">
                    <a:lumMod val="50000"/>
                  </a:schemeClr>
                </a:solidFill>
              </a:rPr>
              <a:t>Function</a:t>
            </a:r>
            <a:r>
              <a:rPr lang="zh-CN" altLang="en-US" sz="1600" b="1" dirty="0">
                <a:solidFill>
                  <a:schemeClr val="bg2">
                    <a:lumMod val="50000"/>
                  </a:schemeClr>
                </a:solidFill>
              </a:rPr>
              <a:t>产生的</a:t>
            </a:r>
            <a:r>
              <a:rPr lang="en-US" altLang="zh-CN" sz="1600" b="1" dirty="0">
                <a:solidFill>
                  <a:schemeClr val="bg2">
                    <a:lumMod val="50000"/>
                  </a:schemeClr>
                </a:solidFill>
              </a:rPr>
              <a:t>[0</a:t>
            </a:r>
            <a:r>
              <a:rPr lang="zh-CN" altLang="en-US" sz="1600" b="1" dirty="0">
                <a:solidFill>
                  <a:schemeClr val="bg2">
                    <a:lumMod val="50000"/>
                  </a:schemeClr>
                </a:solidFill>
              </a:rPr>
              <a:t>，</a:t>
            </a:r>
            <a:r>
              <a:rPr lang="en-US" altLang="zh-CN" sz="1600" b="1" dirty="0">
                <a:solidFill>
                  <a:schemeClr val="bg2">
                    <a:lumMod val="50000"/>
                  </a:schemeClr>
                </a:solidFill>
              </a:rPr>
              <a:t>1]</a:t>
            </a:r>
            <a:r>
              <a:rPr lang="zh-CN" altLang="en-US" sz="1600" b="1" dirty="0">
                <a:solidFill>
                  <a:schemeClr val="bg2">
                    <a:lumMod val="50000"/>
                  </a:schemeClr>
                </a:solidFill>
              </a:rPr>
              <a:t>之间的随机数</a:t>
            </a:r>
          </a:p>
        </p:txBody>
      </p:sp>
      <p:pic>
        <p:nvPicPr>
          <p:cNvPr id="70" name="图片 69" descr="http://freespace.virgin.net/hugo.elias/models/noise2.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9717" y="2927351"/>
            <a:ext cx="5560483" cy="2605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TextBox 70"/>
          <p:cNvSpPr txBox="1">
            <a:spLocks noChangeArrowheads="1"/>
          </p:cNvSpPr>
          <p:nvPr/>
        </p:nvSpPr>
        <p:spPr bwMode="auto">
          <a:xfrm>
            <a:off x="6733117" y="5733256"/>
            <a:ext cx="499321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zh-CN" altLang="en-US" sz="1600" b="1">
                <a:solidFill>
                  <a:schemeClr val="bg2">
                    <a:lumMod val="50000"/>
                  </a:schemeClr>
                </a:solidFill>
              </a:rPr>
              <a:t>光滑插值函数</a:t>
            </a:r>
            <a:r>
              <a:rPr lang="en-US" altLang="zh-CN" sz="1600" b="1">
                <a:solidFill>
                  <a:schemeClr val="bg2">
                    <a:lumMod val="50000"/>
                  </a:schemeClr>
                </a:solidFill>
              </a:rPr>
              <a:t>Smooth Function</a:t>
            </a:r>
            <a:r>
              <a:rPr lang="zh-CN" altLang="en-US" sz="1600" b="1">
                <a:solidFill>
                  <a:schemeClr val="bg2">
                    <a:lumMod val="50000"/>
                  </a:schemeClr>
                </a:solidFill>
              </a:rPr>
              <a:t>处理后的结果</a:t>
            </a:r>
          </a:p>
        </p:txBody>
      </p:sp>
      <p:sp>
        <p:nvSpPr>
          <p:cNvPr id="11" name="Rectangle 3"/>
          <p:cNvSpPr txBox="1">
            <a:spLocks noChangeArrowheads="1"/>
          </p:cNvSpPr>
          <p:nvPr/>
        </p:nvSpPr>
        <p:spPr>
          <a:xfrm>
            <a:off x="838418" y="591269"/>
            <a:ext cx="10515164" cy="1325563"/>
          </a:xfrm>
          <a:prstGeom prst="rect">
            <a:avLst/>
          </a:prstGeom>
        </p:spPr>
        <p:txBody>
          <a:bodyP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lnSpc>
                <a:spcPct val="140000"/>
              </a:lnSpc>
              <a:spcBef>
                <a:spcPts val="1800"/>
              </a:spcBef>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2.8.2 </a:t>
            </a:r>
            <a:r>
              <a:rPr lang="en-US" altLang="zh-CN" sz="2800" b="1" dirty="0" err="1">
                <a:solidFill>
                  <a:schemeClr val="bg2">
                    <a:lumMod val="50000"/>
                  </a:schemeClr>
                </a:solidFill>
                <a:latin typeface="微软雅黑" panose="020B0503020204020204" pitchFamily="34" charset="-122"/>
                <a:ea typeface="微软雅黑" panose="020B0503020204020204" pitchFamily="34" charset="-122"/>
              </a:rPr>
              <a:t>Perlin</a:t>
            </a: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噪声</a:t>
            </a:r>
            <a:r>
              <a:rPr lang="zh-CN" altLang="en-US" sz="2800" b="1" dirty="0" smtClean="0">
                <a:solidFill>
                  <a:schemeClr val="bg2">
                    <a:lumMod val="50000"/>
                  </a:schemeClr>
                </a:solidFill>
                <a:latin typeface="微软雅黑" panose="020B0503020204020204" pitchFamily="34" charset="-122"/>
                <a:ea typeface="微软雅黑" panose="020B0503020204020204" pitchFamily="34" charset="-122"/>
              </a:rPr>
              <a:t>函数</a:t>
            </a:r>
            <a:endParaRPr lang="zh-CN" altLang="en-US" sz="2800" b="1" dirty="0">
              <a:solidFill>
                <a:schemeClr val="bg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394966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484">
                                            <p:txEl>
                                              <p:pRg st="0" end="0"/>
                                            </p:txEl>
                                          </p:spTgt>
                                        </p:tgtEl>
                                        <p:attrNameLst>
                                          <p:attrName>style.visibility</p:attrName>
                                        </p:attrNameLst>
                                      </p:cBhvr>
                                      <p:to>
                                        <p:strVal val="visible"/>
                                      </p:to>
                                    </p:set>
                                    <p:animEffect transition="in" filter="wipe(up)">
                                      <p:cBhvr>
                                        <p:cTn id="7" dur="500"/>
                                        <p:tgtEl>
                                          <p:spTgt spid="2048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500"/>
                                        <p:tgtEl>
                                          <p:spTgt spid="67"/>
                                        </p:tgtEl>
                                      </p:cBhvr>
                                    </p:animEffect>
                                  </p:childTnLst>
                                </p:cTn>
                              </p:par>
                            </p:childTnLst>
                          </p:cTn>
                        </p:par>
                        <p:par>
                          <p:cTn id="13" fill="hold" nodeType="afterGroup">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70"/>
                                        </p:tgtEl>
                                        <p:attrNameLst>
                                          <p:attrName>style.visibility</p:attrName>
                                        </p:attrNameLst>
                                      </p:cBhvr>
                                      <p:to>
                                        <p:strVal val="visible"/>
                                      </p:to>
                                    </p:set>
                                    <p:animEffect transition="in" filter="fade">
                                      <p:cBhvr>
                                        <p:cTn id="21" dur="500"/>
                                        <p:tgtEl>
                                          <p:spTgt spid="7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1"/>
                                        </p:tgtEl>
                                        <p:attrNameLst>
                                          <p:attrName>style.visibility</p:attrName>
                                        </p:attrNameLst>
                                      </p:cBhvr>
                                      <p:to>
                                        <p:strVal val="visible"/>
                                      </p:to>
                                    </p:set>
                                    <p:animEffect transition="in" filter="fade">
                                      <p:cBhvr>
                                        <p:cTn id="24"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build="p"/>
      <p:bldP spid="4" grpId="0"/>
      <p:bldP spid="71"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4"/>
          <p:cNvSpPr>
            <a:spLocks noGrp="1" noChangeArrowheads="1"/>
          </p:cNvSpPr>
          <p:nvPr>
            <p:ph type="body" sz="half" idx="1"/>
          </p:nvPr>
        </p:nvSpPr>
        <p:spPr>
          <a:xfrm>
            <a:off x="986149" y="1340768"/>
            <a:ext cx="10367433" cy="5226050"/>
          </a:xfrm>
        </p:spPr>
        <p:txBody>
          <a:bodyPr/>
          <a:lstStyle/>
          <a:p>
            <a:pPr marL="717550" lvl="1" indent="-342900" eaLnBrk="1" hangingPunct="0">
              <a:lnSpc>
                <a:spcPct val="140000"/>
              </a:lnSpc>
              <a:spcBef>
                <a:spcPts val="1800"/>
              </a:spcBef>
              <a:buFont typeface="Wingdings" panose="05000000000000000000" pitchFamily="2" charset="2"/>
              <a:buChar char="Ø"/>
              <a:defRPr/>
            </a:pPr>
            <a:r>
              <a:rPr lang="zh-CN" altLang="zh-CN" b="1" dirty="0">
                <a:solidFill>
                  <a:schemeClr val="bg2">
                    <a:lumMod val="50000"/>
                  </a:schemeClr>
                </a:solidFill>
                <a:latin typeface="微软雅黑" panose="020B0503020204020204" pitchFamily="34" charset="-122"/>
                <a:ea typeface="微软雅黑" panose="020B0503020204020204" pitchFamily="34" charset="-122"/>
              </a:rPr>
              <a:t>假如</a:t>
            </a:r>
            <a:r>
              <a:rPr lang="zh-CN" altLang="en-US" b="1" dirty="0">
                <a:solidFill>
                  <a:schemeClr val="bg2">
                    <a:lumMod val="50000"/>
                  </a:schemeClr>
                </a:solidFill>
                <a:latin typeface="微软雅黑" panose="020B0503020204020204" pitchFamily="34" charset="-122"/>
                <a:ea typeface="微软雅黑" panose="020B0503020204020204" pitchFamily="34" charset="-122"/>
              </a:rPr>
              <a:t>有多个</a:t>
            </a:r>
            <a:r>
              <a:rPr lang="zh-CN" altLang="zh-CN" b="1" dirty="0">
                <a:solidFill>
                  <a:schemeClr val="bg2">
                    <a:lumMod val="50000"/>
                  </a:schemeClr>
                </a:solidFill>
                <a:latin typeface="微软雅黑" panose="020B0503020204020204" pitchFamily="34" charset="-122"/>
                <a:ea typeface="微软雅黑" panose="020B0503020204020204" pitchFamily="34" charset="-122"/>
              </a:rPr>
              <a:t>不同频率和幅度的光滑函数</a:t>
            </a:r>
            <a:r>
              <a:rPr lang="en-US" altLang="zh-CN" b="1" dirty="0">
                <a:solidFill>
                  <a:schemeClr val="bg2">
                    <a:lumMod val="50000"/>
                  </a:schemeClr>
                </a:solidFill>
                <a:latin typeface="微软雅黑" panose="020B0503020204020204" pitchFamily="34" charset="-122"/>
                <a:ea typeface="微软雅黑" panose="020B0503020204020204" pitchFamily="34" charset="-122"/>
              </a:rPr>
              <a:t>(smooth function)</a:t>
            </a:r>
            <a:r>
              <a:rPr lang="zh-CN" altLang="zh-CN" b="1" dirty="0">
                <a:solidFill>
                  <a:schemeClr val="bg2">
                    <a:lumMod val="50000"/>
                  </a:schemeClr>
                </a:solidFill>
                <a:latin typeface="微软雅黑" panose="020B0503020204020204" pitchFamily="34" charset="-122"/>
                <a:ea typeface="微软雅黑" panose="020B0503020204020204" pitchFamily="34" charset="-122"/>
              </a:rPr>
              <a:t>，把他们组合在一起，就能产生一个比较好的</a:t>
            </a:r>
            <a:r>
              <a:rPr lang="en-US" altLang="zh-CN" b="1" dirty="0" err="1">
                <a:solidFill>
                  <a:schemeClr val="bg2">
                    <a:lumMod val="50000"/>
                  </a:schemeClr>
                </a:solidFill>
                <a:latin typeface="微软雅黑" panose="020B0503020204020204" pitchFamily="34" charset="-122"/>
                <a:ea typeface="微软雅黑" panose="020B0503020204020204" pitchFamily="34" charset="-122"/>
              </a:rPr>
              <a:t>Perlin</a:t>
            </a:r>
            <a:r>
              <a:rPr lang="zh-CN" altLang="zh-CN" b="1" dirty="0">
                <a:solidFill>
                  <a:schemeClr val="bg2">
                    <a:lumMod val="50000"/>
                  </a:schemeClr>
                </a:solidFill>
                <a:latin typeface="微软雅黑" panose="020B0503020204020204" pitchFamily="34" charset="-122"/>
                <a:ea typeface="微软雅黑" panose="020B0503020204020204" pitchFamily="34" charset="-122"/>
              </a:rPr>
              <a:t>噪声函数</a:t>
            </a:r>
            <a:endParaRPr lang="en-US" altLang="zh-CN" b="1" dirty="0">
              <a:solidFill>
                <a:schemeClr val="bg2">
                  <a:lumMod val="50000"/>
                </a:schemeClr>
              </a:solidFill>
              <a:latin typeface="微软雅黑" panose="020B0503020204020204" pitchFamily="34" charset="-122"/>
              <a:ea typeface="微软雅黑" panose="020B0503020204020204" pitchFamily="34" charset="-122"/>
            </a:endParaRPr>
          </a:p>
          <a:p>
            <a:pPr marL="847725" lvl="1" indent="-447675" eaLnBrk="1" hangingPunct="1"/>
            <a:endParaRPr lang="en-US" altLang="zh-CN" sz="2000" dirty="0" smtClean="0"/>
          </a:p>
        </p:txBody>
      </p:sp>
      <p:pic>
        <p:nvPicPr>
          <p:cNvPr id="8" name="图片 7" descr="http://freespace.virgin.net/hugo.elias/models/noise_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917" y="2781300"/>
            <a:ext cx="32512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descr="http://freespace.virgin.net/hugo.elias/models/noise_b.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7984" y="2781300"/>
            <a:ext cx="32512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descr="http://freespace.virgin.net/hugo.elias/models/noise_c.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1051" y="2781300"/>
            <a:ext cx="32512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descr="http://freespace.virgin.net/hugo.elias/models/noise_d.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6817" y="4938713"/>
            <a:ext cx="32512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1" descr="http://freespace.virgin.net/hugo.elias/models/noise_e.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01633" y="4938713"/>
            <a:ext cx="32512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2" descr="http://freespace.virgin.net/hugo.elias/models/noise_f.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26451" y="4938713"/>
            <a:ext cx="32512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3"/>
          <p:cNvSpPr txBox="1">
            <a:spLocks noChangeArrowheads="1"/>
          </p:cNvSpPr>
          <p:nvPr/>
        </p:nvSpPr>
        <p:spPr>
          <a:xfrm>
            <a:off x="838418" y="591269"/>
            <a:ext cx="10515164" cy="1325563"/>
          </a:xfrm>
          <a:prstGeom prst="rect">
            <a:avLst/>
          </a:prstGeom>
        </p:spPr>
        <p:txBody>
          <a:bodyP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lnSpc>
                <a:spcPct val="140000"/>
              </a:lnSpc>
              <a:spcBef>
                <a:spcPts val="1800"/>
              </a:spcBef>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2.8.2 </a:t>
            </a:r>
            <a:r>
              <a:rPr lang="en-US" altLang="zh-CN" sz="2800" b="1" dirty="0" err="1">
                <a:solidFill>
                  <a:schemeClr val="bg2">
                    <a:lumMod val="50000"/>
                  </a:schemeClr>
                </a:solidFill>
                <a:latin typeface="微软雅黑" panose="020B0503020204020204" pitchFamily="34" charset="-122"/>
                <a:ea typeface="微软雅黑" panose="020B0503020204020204" pitchFamily="34" charset="-122"/>
              </a:rPr>
              <a:t>Perlin</a:t>
            </a: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噪声</a:t>
            </a:r>
            <a:r>
              <a:rPr lang="zh-CN" altLang="en-US" sz="2800" b="1" dirty="0" smtClean="0">
                <a:solidFill>
                  <a:schemeClr val="bg2">
                    <a:lumMod val="50000"/>
                  </a:schemeClr>
                </a:solidFill>
                <a:latin typeface="微软雅黑" panose="020B0503020204020204" pitchFamily="34" charset="-122"/>
                <a:ea typeface="微软雅黑" panose="020B0503020204020204" pitchFamily="34" charset="-122"/>
              </a:rPr>
              <a:t>函数</a:t>
            </a:r>
            <a:endParaRPr lang="zh-CN" altLang="en-US" sz="2800" b="1" dirty="0">
              <a:solidFill>
                <a:schemeClr val="bg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09906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nodeType="afterGroup">
                            <p:stCondLst>
                              <p:cond delay="0"/>
                            </p:stCondLst>
                            <p:childTnLst>
                              <p:par>
                                <p:cTn id="11" presetID="1"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par>
                          <p:cTn id="13" fill="hold" nodeType="afterGroup">
                            <p:stCondLst>
                              <p:cond delay="0"/>
                            </p:stCondLst>
                            <p:childTnLst>
                              <p:par>
                                <p:cTn id="14" presetID="1" presetClass="entr" presetSubtype="0"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nodeType="afterGroup">
                            <p:stCondLst>
                              <p:cond delay="0"/>
                            </p:stCondLst>
                            <p:childTnLst>
                              <p:par>
                                <p:cTn id="17" presetID="1"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par>
                          <p:cTn id="19" fill="hold" nodeType="afterGroup">
                            <p:stCondLst>
                              <p:cond delay="0"/>
                            </p:stCondLst>
                            <p:childTnLst>
                              <p:par>
                                <p:cTn id="20" presetID="1"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4"/>
          <p:cNvSpPr>
            <a:spLocks noGrp="1" noChangeArrowheads="1"/>
          </p:cNvSpPr>
          <p:nvPr>
            <p:ph type="body" sz="half" idx="1"/>
          </p:nvPr>
        </p:nvSpPr>
        <p:spPr>
          <a:xfrm>
            <a:off x="912285" y="1628775"/>
            <a:ext cx="10367433" cy="5226050"/>
          </a:xfrm>
        </p:spPr>
        <p:txBody>
          <a:bodyPr/>
          <a:lstStyle/>
          <a:p>
            <a:pPr marL="717550" lvl="1" indent="-342900" hangingPunct="0">
              <a:lnSpc>
                <a:spcPct val="140000"/>
              </a:lnSpc>
              <a:spcBef>
                <a:spcPts val="1800"/>
              </a:spcBef>
              <a:buFont typeface="Wingdings" panose="05000000000000000000" pitchFamily="2" charset="2"/>
              <a:buChar char="Ø"/>
              <a:defRPr/>
            </a:pPr>
            <a:r>
              <a:rPr lang="zh-CN" altLang="en-US" b="1" dirty="0" smtClean="0">
                <a:solidFill>
                  <a:schemeClr val="bg2">
                    <a:lumMod val="50000"/>
                  </a:schemeClr>
                </a:solidFill>
                <a:latin typeface="微软雅黑" panose="020B0503020204020204" pitchFamily="34" charset="-122"/>
                <a:ea typeface="微软雅黑" panose="020B0503020204020204" pitchFamily="34" charset="-122"/>
              </a:rPr>
              <a:t>多</a:t>
            </a:r>
            <a:r>
              <a:rPr lang="zh-CN" altLang="en-US" b="1" dirty="0">
                <a:solidFill>
                  <a:schemeClr val="bg2">
                    <a:lumMod val="50000"/>
                  </a:schemeClr>
                </a:solidFill>
                <a:latin typeface="微软雅黑" panose="020B0503020204020204" pitchFamily="34" charset="-122"/>
                <a:ea typeface="微软雅黑" panose="020B0503020204020204" pitchFamily="34" charset="-122"/>
              </a:rPr>
              <a:t>个</a:t>
            </a:r>
            <a:r>
              <a:rPr lang="zh-CN" altLang="zh-CN" b="1" dirty="0">
                <a:solidFill>
                  <a:schemeClr val="bg2">
                    <a:lumMod val="50000"/>
                  </a:schemeClr>
                </a:solidFill>
                <a:latin typeface="微软雅黑" panose="020B0503020204020204" pitchFamily="34" charset="-122"/>
                <a:ea typeface="微软雅黑" panose="020B0503020204020204" pitchFamily="34" charset="-122"/>
              </a:rPr>
              <a:t>不同频率和幅度的光滑函数</a:t>
            </a:r>
            <a:r>
              <a:rPr lang="en-US" altLang="zh-CN" b="1" dirty="0">
                <a:solidFill>
                  <a:schemeClr val="bg2">
                    <a:lumMod val="50000"/>
                  </a:schemeClr>
                </a:solidFill>
                <a:latin typeface="微软雅黑" panose="020B0503020204020204" pitchFamily="34" charset="-122"/>
                <a:ea typeface="微软雅黑" panose="020B0503020204020204" pitchFamily="34" charset="-122"/>
              </a:rPr>
              <a:t>(smooth function</a:t>
            </a:r>
            <a:r>
              <a:rPr lang="en-US" altLang="zh-CN" b="1" dirty="0" smtClean="0">
                <a:solidFill>
                  <a:schemeClr val="bg2">
                    <a:lumMod val="50000"/>
                  </a:schemeClr>
                </a:solidFill>
                <a:latin typeface="微软雅黑" panose="020B0503020204020204" pitchFamily="34" charset="-122"/>
                <a:ea typeface="微软雅黑" panose="020B0503020204020204" pitchFamily="34" charset="-122"/>
              </a:rPr>
              <a:t>)</a:t>
            </a:r>
            <a:r>
              <a:rPr lang="zh-CN" altLang="zh-CN" b="1" dirty="0" smtClean="0">
                <a:solidFill>
                  <a:schemeClr val="bg2">
                    <a:lumMod val="50000"/>
                  </a:schemeClr>
                </a:solidFill>
                <a:latin typeface="微软雅黑" panose="020B0503020204020204" pitchFamily="34" charset="-122"/>
                <a:ea typeface="微软雅黑" panose="020B0503020204020204" pitchFamily="34" charset="-122"/>
              </a:rPr>
              <a:t> 组合</a:t>
            </a:r>
            <a:r>
              <a:rPr lang="zh-CN" altLang="en-US" b="1" dirty="0" smtClean="0">
                <a:solidFill>
                  <a:schemeClr val="bg2">
                    <a:lumMod val="50000"/>
                  </a:schemeClr>
                </a:solidFill>
                <a:latin typeface="微软雅黑" panose="020B0503020204020204" pitchFamily="34" charset="-122"/>
                <a:ea typeface="微软雅黑" panose="020B0503020204020204" pitchFamily="34" charset="-122"/>
              </a:rPr>
              <a:t>结果</a:t>
            </a:r>
            <a:endParaRPr lang="en-US" altLang="zh-CN" sz="2000" dirty="0" smtClean="0"/>
          </a:p>
        </p:txBody>
      </p:sp>
      <p:pic>
        <p:nvPicPr>
          <p:cNvPr id="80900" name="图片 13" descr="http://freespace.virgin.net/hugo.elias/models/perlin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9967" y="2708275"/>
            <a:ext cx="6337300" cy="386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
          <p:cNvSpPr txBox="1">
            <a:spLocks noChangeArrowheads="1"/>
          </p:cNvSpPr>
          <p:nvPr/>
        </p:nvSpPr>
        <p:spPr>
          <a:xfrm>
            <a:off x="838418" y="591269"/>
            <a:ext cx="10515164" cy="1325563"/>
          </a:xfrm>
          <a:prstGeom prst="rect">
            <a:avLst/>
          </a:prstGeom>
        </p:spPr>
        <p:txBody>
          <a:bodyP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lnSpc>
                <a:spcPct val="140000"/>
              </a:lnSpc>
              <a:spcBef>
                <a:spcPts val="1800"/>
              </a:spcBef>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2.8.2 </a:t>
            </a:r>
            <a:r>
              <a:rPr lang="en-US" altLang="zh-CN" sz="2800" b="1" dirty="0" err="1">
                <a:solidFill>
                  <a:schemeClr val="bg2">
                    <a:lumMod val="50000"/>
                  </a:schemeClr>
                </a:solidFill>
                <a:latin typeface="微软雅黑" panose="020B0503020204020204" pitchFamily="34" charset="-122"/>
                <a:ea typeface="微软雅黑" panose="020B0503020204020204" pitchFamily="34" charset="-122"/>
              </a:rPr>
              <a:t>Perlin</a:t>
            </a: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噪声</a:t>
            </a:r>
            <a:r>
              <a:rPr lang="zh-CN" altLang="en-US" sz="2800" b="1" dirty="0" smtClean="0">
                <a:solidFill>
                  <a:schemeClr val="bg2">
                    <a:lumMod val="50000"/>
                  </a:schemeClr>
                </a:solidFill>
                <a:latin typeface="微软雅黑" panose="020B0503020204020204" pitchFamily="34" charset="-122"/>
                <a:ea typeface="微软雅黑" panose="020B0503020204020204" pitchFamily="34" charset="-122"/>
              </a:rPr>
              <a:t>函数</a:t>
            </a:r>
            <a:endParaRPr lang="zh-CN" altLang="en-US" sz="2800" b="1" dirty="0">
              <a:solidFill>
                <a:schemeClr val="bg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0066335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4"/>
          <p:cNvSpPr>
            <a:spLocks noGrp="1" noChangeArrowheads="1"/>
          </p:cNvSpPr>
          <p:nvPr>
            <p:ph type="body" sz="half" idx="1"/>
          </p:nvPr>
        </p:nvSpPr>
        <p:spPr>
          <a:xfrm>
            <a:off x="912285" y="1628775"/>
            <a:ext cx="10367433" cy="5226050"/>
          </a:xfrm>
        </p:spPr>
        <p:txBody>
          <a:bodyPr/>
          <a:lstStyle/>
          <a:p>
            <a:pPr marL="717550" lvl="1" indent="-342900" hangingPunct="0">
              <a:lnSpc>
                <a:spcPct val="140000"/>
              </a:lnSpc>
              <a:spcBef>
                <a:spcPts val="1800"/>
              </a:spcBef>
              <a:buFont typeface="Wingdings" panose="05000000000000000000" pitchFamily="2" charset="2"/>
              <a:buChar char="Ø"/>
              <a:defRPr/>
            </a:pPr>
            <a:r>
              <a:rPr lang="en-US" altLang="zh-CN" b="1" dirty="0" smtClean="0">
                <a:solidFill>
                  <a:schemeClr val="bg2">
                    <a:lumMod val="50000"/>
                  </a:schemeClr>
                </a:solidFill>
                <a:latin typeface="微软雅黑" panose="020B0503020204020204" pitchFamily="34" charset="-122"/>
                <a:ea typeface="微软雅黑" panose="020B0503020204020204" pitchFamily="34" charset="-122"/>
              </a:rPr>
              <a:t>2</a:t>
            </a:r>
            <a:r>
              <a:rPr lang="zh-CN" altLang="zh-CN" b="1" dirty="0">
                <a:solidFill>
                  <a:schemeClr val="bg2">
                    <a:lumMod val="50000"/>
                  </a:schemeClr>
                </a:solidFill>
                <a:latin typeface="微软雅黑" panose="020B0503020204020204" pitchFamily="34" charset="-122"/>
                <a:ea typeface="微软雅黑" panose="020B0503020204020204" pitchFamily="34" charset="-122"/>
              </a:rPr>
              <a:t>维光滑函数，组合在一起形成的</a:t>
            </a:r>
            <a:r>
              <a:rPr lang="en-US" altLang="zh-CN" b="1" dirty="0">
                <a:solidFill>
                  <a:schemeClr val="bg2">
                    <a:lumMod val="50000"/>
                  </a:schemeClr>
                </a:solidFill>
                <a:latin typeface="微软雅黑" panose="020B0503020204020204" pitchFamily="34" charset="-122"/>
                <a:ea typeface="微软雅黑" panose="020B0503020204020204" pitchFamily="34" charset="-122"/>
              </a:rPr>
              <a:t>2</a:t>
            </a:r>
            <a:r>
              <a:rPr lang="zh-CN" altLang="zh-CN" b="1" dirty="0">
                <a:solidFill>
                  <a:schemeClr val="bg2">
                    <a:lumMod val="50000"/>
                  </a:schemeClr>
                </a:solidFill>
                <a:latin typeface="微软雅黑" panose="020B0503020204020204" pitchFamily="34" charset="-122"/>
                <a:ea typeface="微软雅黑" panose="020B0503020204020204" pitchFamily="34" charset="-122"/>
              </a:rPr>
              <a:t>维</a:t>
            </a:r>
            <a:r>
              <a:rPr lang="en-US" altLang="zh-CN" b="1" dirty="0" err="1">
                <a:solidFill>
                  <a:schemeClr val="bg2">
                    <a:lumMod val="50000"/>
                  </a:schemeClr>
                </a:solidFill>
                <a:latin typeface="微软雅黑" panose="020B0503020204020204" pitchFamily="34" charset="-122"/>
                <a:ea typeface="微软雅黑" panose="020B0503020204020204" pitchFamily="34" charset="-122"/>
              </a:rPr>
              <a:t>Perlin</a:t>
            </a:r>
            <a:r>
              <a:rPr lang="zh-CN" altLang="zh-CN" b="1" dirty="0">
                <a:solidFill>
                  <a:schemeClr val="bg2">
                    <a:lumMod val="50000"/>
                  </a:schemeClr>
                </a:solidFill>
                <a:latin typeface="微软雅黑" panose="020B0503020204020204" pitchFamily="34" charset="-122"/>
                <a:ea typeface="微软雅黑" panose="020B0503020204020204" pitchFamily="34" charset="-122"/>
              </a:rPr>
              <a:t>噪声函数</a:t>
            </a:r>
            <a:endParaRPr lang="en-US" altLang="zh-CN" b="1" dirty="0">
              <a:solidFill>
                <a:schemeClr val="bg2">
                  <a:lumMod val="50000"/>
                </a:schemeClr>
              </a:solidFill>
              <a:latin typeface="微软雅黑" panose="020B0503020204020204" pitchFamily="34" charset="-122"/>
              <a:ea typeface="微软雅黑" panose="020B0503020204020204" pitchFamily="34" charset="-122"/>
            </a:endParaRPr>
          </a:p>
          <a:p>
            <a:pPr marL="847725" lvl="1" indent="-447675" eaLnBrk="1" hangingPunct="1"/>
            <a:endParaRPr lang="en-US" altLang="zh-CN" sz="2000" dirty="0" smtClean="0"/>
          </a:p>
        </p:txBody>
      </p:sp>
      <p:pic>
        <p:nvPicPr>
          <p:cNvPr id="5" name="图片 4" descr="http://freespace.virgin.net/hugo.elias/models/perlin_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951" y="2492375"/>
            <a:ext cx="16256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descr="http://freespace.virgin.net/hugo.elias/models/perlin_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2117" y="2492375"/>
            <a:ext cx="16256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descr="http://freespace.virgin.net/hugo.elias/models/perlin_c.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8284" y="2492375"/>
            <a:ext cx="16256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descr="http://freespace.virgin.net/hugo.elias/models/perlin_d.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4451" y="2492375"/>
            <a:ext cx="16256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descr="http://freespace.virgin.net/hugo.elias/models/perlin_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20617" y="2492375"/>
            <a:ext cx="16256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descr="http://freespace.virgin.net/hugo.elias/models/perlin_f.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46784" y="2492375"/>
            <a:ext cx="16256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a:spLocks noChangeArrowheads="1"/>
          </p:cNvSpPr>
          <p:nvPr/>
        </p:nvSpPr>
        <p:spPr bwMode="auto">
          <a:xfrm>
            <a:off x="3054351" y="4186238"/>
            <a:ext cx="49657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zh-CN" altLang="en-US" b="1" dirty="0">
                <a:solidFill>
                  <a:schemeClr val="bg2">
                    <a:lumMod val="50000"/>
                  </a:schemeClr>
                </a:solidFill>
              </a:rPr>
              <a:t>组合结果</a:t>
            </a:r>
          </a:p>
        </p:txBody>
      </p:sp>
      <p:pic>
        <p:nvPicPr>
          <p:cNvPr id="12" name="图片 11" descr="http://freespace.virgin.net/hugo.elias/models/p_128.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00918" y="4724401"/>
            <a:ext cx="2611967" cy="201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3"/>
          <p:cNvSpPr txBox="1">
            <a:spLocks noChangeArrowheads="1"/>
          </p:cNvSpPr>
          <p:nvPr/>
        </p:nvSpPr>
        <p:spPr>
          <a:xfrm>
            <a:off x="838418" y="591269"/>
            <a:ext cx="10515164" cy="1325563"/>
          </a:xfrm>
          <a:prstGeom prst="rect">
            <a:avLst/>
          </a:prstGeom>
        </p:spPr>
        <p:txBody>
          <a:bodyP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lnSpc>
                <a:spcPct val="140000"/>
              </a:lnSpc>
              <a:spcBef>
                <a:spcPts val="1800"/>
              </a:spcBef>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2.8.2 </a:t>
            </a:r>
            <a:r>
              <a:rPr lang="en-US" altLang="zh-CN" sz="2800" b="1" dirty="0" err="1">
                <a:solidFill>
                  <a:schemeClr val="bg2">
                    <a:lumMod val="50000"/>
                  </a:schemeClr>
                </a:solidFill>
                <a:latin typeface="微软雅黑" panose="020B0503020204020204" pitchFamily="34" charset="-122"/>
                <a:ea typeface="微软雅黑" panose="020B0503020204020204" pitchFamily="34" charset="-122"/>
              </a:rPr>
              <a:t>Perlin</a:t>
            </a: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噪声</a:t>
            </a:r>
            <a:r>
              <a:rPr lang="zh-CN" altLang="en-US" sz="2800" b="1" dirty="0" smtClean="0">
                <a:solidFill>
                  <a:schemeClr val="bg2">
                    <a:lumMod val="50000"/>
                  </a:schemeClr>
                </a:solidFill>
                <a:latin typeface="微软雅黑" panose="020B0503020204020204" pitchFamily="34" charset="-122"/>
                <a:ea typeface="微软雅黑" panose="020B0503020204020204" pitchFamily="34" charset="-122"/>
              </a:rPr>
              <a:t>函数</a:t>
            </a:r>
            <a:endParaRPr lang="zh-CN" altLang="en-US" sz="2800" b="1" dirty="0">
              <a:solidFill>
                <a:schemeClr val="bg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281322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nodeType="afterGroup">
                            <p:stCondLst>
                              <p:cond delay="0"/>
                            </p:stCondLst>
                            <p:childTnLst>
                              <p:par>
                                <p:cTn id="11" presetID="1"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nodeType="afterGroup">
                            <p:stCondLst>
                              <p:cond delay="0"/>
                            </p:stCondLst>
                            <p:childTnLst>
                              <p:par>
                                <p:cTn id="14" presetID="1"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par>
                          <p:cTn id="16" fill="hold" nodeType="afterGroup">
                            <p:stCondLst>
                              <p:cond delay="0"/>
                            </p:stCondLst>
                            <p:childTnLst>
                              <p:par>
                                <p:cTn id="17" presetID="1"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par>
                          <p:cTn id="19" fill="hold" nodeType="afterGroup">
                            <p:stCondLst>
                              <p:cond delay="0"/>
                            </p:stCondLst>
                            <p:childTnLst>
                              <p:par>
                                <p:cTn id="20" presetID="1"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childTnLst>
                                </p:cTn>
                              </p:par>
                            </p:childTnLst>
                          </p:cTn>
                        </p:par>
                        <p:par>
                          <p:cTn id="26" fill="hold" nodeType="afterGroup">
                            <p:stCondLst>
                              <p:cond delay="0"/>
                            </p:stCondLst>
                            <p:childTnLst>
                              <p:par>
                                <p:cTn id="27" presetID="10" presetClass="entr" presetSubtype="0"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4"/>
          <p:cNvSpPr>
            <a:spLocks noGrp="1" noChangeArrowheads="1"/>
          </p:cNvSpPr>
          <p:nvPr>
            <p:ph type="body" sz="half" idx="1"/>
          </p:nvPr>
        </p:nvSpPr>
        <p:spPr>
          <a:xfrm>
            <a:off x="912285" y="1628775"/>
            <a:ext cx="10367433" cy="5226050"/>
          </a:xfrm>
        </p:spPr>
        <p:txBody>
          <a:bodyPr>
            <a:normAutofit lnSpcReduction="10000"/>
          </a:bodyPr>
          <a:lstStyle/>
          <a:p>
            <a:pPr marL="717550" lvl="1" indent="-342900" hangingPunct="0">
              <a:lnSpc>
                <a:spcPct val="140000"/>
              </a:lnSpc>
              <a:spcBef>
                <a:spcPts val="1800"/>
              </a:spcBef>
              <a:buFont typeface="Wingdings" panose="05000000000000000000" pitchFamily="2" charset="2"/>
              <a:buChar char="Ø"/>
              <a:defRPr/>
            </a:pPr>
            <a:r>
              <a:rPr lang="zh-CN" altLang="zh-CN" b="1" dirty="0">
                <a:solidFill>
                  <a:schemeClr val="bg2">
                    <a:lumMod val="50000"/>
                  </a:schemeClr>
                </a:solidFill>
                <a:latin typeface="微软雅黑" panose="020B0503020204020204" pitchFamily="34" charset="-122"/>
                <a:ea typeface="微软雅黑" panose="020B0503020204020204" pitchFamily="34" charset="-122"/>
              </a:rPr>
              <a:t>通常定义</a:t>
            </a:r>
            <a:r>
              <a:rPr lang="en-US" altLang="zh-CN" b="1" dirty="0">
                <a:solidFill>
                  <a:schemeClr val="bg2">
                    <a:lumMod val="50000"/>
                  </a:schemeClr>
                </a:solidFill>
                <a:latin typeface="微软雅黑" panose="020B0503020204020204" pitchFamily="34" charset="-122"/>
                <a:ea typeface="微软雅黑" panose="020B0503020204020204" pitchFamily="34" charset="-122"/>
              </a:rPr>
              <a:t>Persistence</a:t>
            </a:r>
            <a:r>
              <a:rPr lang="zh-CN" altLang="zh-CN" b="1" dirty="0">
                <a:solidFill>
                  <a:schemeClr val="bg2">
                    <a:lumMod val="50000"/>
                  </a:schemeClr>
                </a:solidFill>
                <a:latin typeface="微软雅黑" panose="020B0503020204020204" pitchFamily="34" charset="-122"/>
                <a:ea typeface="微软雅黑" panose="020B0503020204020204" pitchFamily="34" charset="-122"/>
              </a:rPr>
              <a:t>为幅度</a:t>
            </a:r>
            <a:r>
              <a:rPr lang="en-US" altLang="zh-CN" b="1" dirty="0">
                <a:solidFill>
                  <a:schemeClr val="bg2">
                    <a:lumMod val="50000"/>
                  </a:schemeClr>
                </a:solidFill>
                <a:latin typeface="微软雅黑" panose="020B0503020204020204" pitchFamily="34" charset="-122"/>
                <a:ea typeface="微软雅黑" panose="020B0503020204020204" pitchFamily="34" charset="-122"/>
              </a:rPr>
              <a:t>/</a:t>
            </a:r>
            <a:r>
              <a:rPr lang="zh-CN" altLang="zh-CN" b="1" dirty="0">
                <a:solidFill>
                  <a:schemeClr val="bg2">
                    <a:lumMod val="50000"/>
                  </a:schemeClr>
                </a:solidFill>
                <a:latin typeface="微软雅黑" panose="020B0503020204020204" pitchFamily="34" charset="-122"/>
                <a:ea typeface="微软雅黑" panose="020B0503020204020204" pitchFamily="34" charset="-122"/>
              </a:rPr>
              <a:t>频率</a:t>
            </a:r>
            <a:endParaRPr lang="en-US" altLang="zh-CN" b="1" dirty="0">
              <a:solidFill>
                <a:schemeClr val="bg2">
                  <a:lumMod val="50000"/>
                </a:schemeClr>
              </a:solidFill>
              <a:latin typeface="微软雅黑" panose="020B0503020204020204" pitchFamily="34" charset="-122"/>
              <a:ea typeface="微软雅黑" panose="020B0503020204020204" pitchFamily="34" charset="-122"/>
            </a:endParaRPr>
          </a:p>
          <a:p>
            <a:pPr marL="847725" lvl="1" indent="-447675" eaLnBrk="1" hangingPunct="1">
              <a:defRPr/>
            </a:pPr>
            <a:endParaRPr lang="en-US" altLang="zh-CN" sz="2200" kern="1200" dirty="0">
              <a:latin typeface="Arial" charset="0"/>
              <a:cs typeface="+mn-cs"/>
            </a:endParaRPr>
          </a:p>
          <a:p>
            <a:pPr marL="993775" indent="0" latinLnBrk="1">
              <a:buFont typeface="Wingdings" pitchFamily="2" charset="2"/>
              <a:buNone/>
              <a:defRPr/>
            </a:pPr>
            <a:r>
              <a:rPr lang="en-US" altLang="zh-CN" sz="2200" b="1" kern="1200" dirty="0" smtClean="0">
                <a:solidFill>
                  <a:schemeClr val="bg2">
                    <a:lumMod val="50000"/>
                  </a:schemeClr>
                </a:solidFill>
                <a:latin typeface="Arial" charset="0"/>
              </a:rPr>
              <a:t>frequency = 2</a:t>
            </a:r>
            <a:r>
              <a:rPr lang="en-US" altLang="zh-CN" sz="2200" b="1" i="1" kern="1200" baseline="30000" dirty="0">
                <a:solidFill>
                  <a:schemeClr val="bg2">
                    <a:lumMod val="50000"/>
                  </a:schemeClr>
                </a:solidFill>
                <a:latin typeface="Times New Roman" panose="02020603050405020304" pitchFamily="18" charset="0"/>
                <a:cs typeface="Times New Roman" panose="02020603050405020304" pitchFamily="18" charset="0"/>
              </a:rPr>
              <a:t>i</a:t>
            </a:r>
            <a:endParaRPr lang="zh-CN" altLang="zh-CN" sz="2200" b="1" i="1" kern="1200" baseline="30000" dirty="0">
              <a:solidFill>
                <a:schemeClr val="bg2">
                  <a:lumMod val="50000"/>
                </a:schemeClr>
              </a:solidFill>
              <a:latin typeface="Times New Roman" panose="02020603050405020304" pitchFamily="18" charset="0"/>
              <a:cs typeface="Times New Roman" panose="02020603050405020304" pitchFamily="18" charset="0"/>
            </a:endParaRPr>
          </a:p>
          <a:p>
            <a:pPr marL="993775" indent="0" latinLnBrk="1">
              <a:buFont typeface="Wingdings" pitchFamily="2" charset="2"/>
              <a:buNone/>
              <a:defRPr/>
            </a:pPr>
            <a:r>
              <a:rPr lang="en-US" altLang="zh-CN" sz="2200" b="1" kern="1200" dirty="0" smtClean="0">
                <a:solidFill>
                  <a:schemeClr val="bg2">
                    <a:lumMod val="50000"/>
                  </a:schemeClr>
                </a:solidFill>
                <a:latin typeface="Arial" charset="0"/>
              </a:rPr>
              <a:t>amplitude = </a:t>
            </a:r>
            <a:r>
              <a:rPr lang="en-US" altLang="zh-CN" sz="2200" b="1" kern="1200" dirty="0" err="1" smtClean="0">
                <a:solidFill>
                  <a:schemeClr val="bg2">
                    <a:lumMod val="50000"/>
                  </a:schemeClr>
                </a:solidFill>
                <a:latin typeface="Arial" charset="0"/>
              </a:rPr>
              <a:t>persistence</a:t>
            </a:r>
            <a:r>
              <a:rPr lang="en-US" altLang="zh-CN" sz="2200" b="1" i="1" kern="1200" baseline="30000" dirty="0" err="1">
                <a:solidFill>
                  <a:schemeClr val="bg2">
                    <a:lumMod val="50000"/>
                  </a:schemeClr>
                </a:solidFill>
                <a:latin typeface="Times New Roman" panose="02020603050405020304" pitchFamily="18" charset="0"/>
                <a:cs typeface="Times New Roman" panose="02020603050405020304" pitchFamily="18" charset="0"/>
              </a:rPr>
              <a:t>i</a:t>
            </a:r>
            <a:endParaRPr lang="zh-CN" altLang="zh-CN" sz="2200" b="1" i="1" kern="1200" baseline="30000" dirty="0">
              <a:solidFill>
                <a:schemeClr val="bg2">
                  <a:lumMod val="50000"/>
                </a:schemeClr>
              </a:solidFill>
              <a:latin typeface="Times New Roman" panose="02020603050405020304" pitchFamily="18" charset="0"/>
              <a:cs typeface="Times New Roman" panose="02020603050405020304" pitchFamily="18" charset="0"/>
            </a:endParaRPr>
          </a:p>
          <a:p>
            <a:pPr marL="400050" lvl="1" indent="0" eaLnBrk="1" hangingPunct="1">
              <a:buFont typeface="Wingdings" pitchFamily="2" charset="2"/>
              <a:buNone/>
              <a:defRPr/>
            </a:pPr>
            <a:r>
              <a:rPr lang="en-US" altLang="zh-CN" sz="2200" b="1" i="1" kern="1200" dirty="0" smtClean="0">
                <a:solidFill>
                  <a:schemeClr val="bg2">
                    <a:lumMod val="50000"/>
                  </a:schemeClr>
                </a:solidFill>
                <a:latin typeface="Times New Roman" panose="02020603050405020304" pitchFamily="18" charset="0"/>
                <a:cs typeface="Times New Roman" panose="02020603050405020304" pitchFamily="18" charset="0"/>
              </a:rPr>
              <a:t>		</a:t>
            </a:r>
            <a:r>
              <a:rPr lang="en-US" altLang="zh-CN" sz="2200" b="1" i="1" kern="1200" dirty="0" err="1" smtClean="0">
                <a:solidFill>
                  <a:schemeClr val="bg2">
                    <a:lumMod val="50000"/>
                  </a:schemeClr>
                </a:solidFill>
                <a:latin typeface="Times New Roman" panose="02020603050405020304" pitchFamily="18" charset="0"/>
                <a:cs typeface="Times New Roman" panose="02020603050405020304" pitchFamily="18" charset="0"/>
              </a:rPr>
              <a:t>i</a:t>
            </a:r>
            <a:r>
              <a:rPr lang="zh-CN" altLang="zh-CN" sz="2200" b="1" kern="1200" dirty="0">
                <a:solidFill>
                  <a:schemeClr val="bg2">
                    <a:lumMod val="50000"/>
                  </a:schemeClr>
                </a:solidFill>
                <a:latin typeface="Arial" charset="0"/>
              </a:rPr>
              <a:t>表示增加的第</a:t>
            </a:r>
            <a:r>
              <a:rPr lang="en-US" altLang="zh-CN" sz="2200" b="1" i="1" kern="1200" dirty="0" err="1">
                <a:solidFill>
                  <a:schemeClr val="bg2">
                    <a:lumMod val="50000"/>
                  </a:schemeClr>
                </a:solidFill>
                <a:latin typeface="Times New Roman" panose="02020603050405020304" pitchFamily="18" charset="0"/>
                <a:cs typeface="Times New Roman" panose="02020603050405020304" pitchFamily="18" charset="0"/>
              </a:rPr>
              <a:t>i</a:t>
            </a:r>
            <a:r>
              <a:rPr lang="zh-CN" altLang="zh-CN" sz="2200" b="1" kern="1200" dirty="0">
                <a:solidFill>
                  <a:schemeClr val="bg2">
                    <a:lumMod val="50000"/>
                  </a:schemeClr>
                </a:solidFill>
                <a:latin typeface="Arial" charset="0"/>
              </a:rPr>
              <a:t>个噪声函数</a:t>
            </a:r>
            <a:endParaRPr lang="zh-CN" altLang="en-US" sz="2200" b="1" dirty="0" smtClean="0">
              <a:solidFill>
                <a:schemeClr val="bg2">
                  <a:lumMod val="50000"/>
                </a:schemeClr>
              </a:solidFill>
            </a:endParaRPr>
          </a:p>
          <a:p>
            <a:pPr marL="847725" lvl="1" indent="-447675" eaLnBrk="1" latinLnBrk="1" hangingPunct="1">
              <a:defRPr/>
            </a:pPr>
            <a:endParaRPr lang="en-US" altLang="zh-CN" sz="2200" kern="1200" dirty="0" smtClean="0">
              <a:latin typeface="Arial" charset="0"/>
              <a:cs typeface="+mn-cs"/>
            </a:endParaRPr>
          </a:p>
          <a:p>
            <a:pPr marL="717550" lvl="1" indent="-342900" hangingPunct="0">
              <a:lnSpc>
                <a:spcPct val="140000"/>
              </a:lnSpc>
              <a:spcBef>
                <a:spcPts val="1800"/>
              </a:spcBef>
              <a:buFont typeface="Wingdings" panose="05000000000000000000" pitchFamily="2" charset="2"/>
              <a:buChar char="Ø"/>
              <a:defRPr/>
            </a:pPr>
            <a:r>
              <a:rPr lang="en-US" altLang="zh-CN" b="1" dirty="0">
                <a:solidFill>
                  <a:schemeClr val="bg2">
                    <a:lumMod val="50000"/>
                  </a:schemeClr>
                </a:solidFill>
                <a:latin typeface="微软雅黑" panose="020B0503020204020204" pitchFamily="34" charset="-122"/>
                <a:ea typeface="微软雅黑" panose="020B0503020204020204" pitchFamily="34" charset="-122"/>
              </a:rPr>
              <a:t>Octaves(</a:t>
            </a:r>
            <a:r>
              <a:rPr lang="zh-CN" altLang="zh-CN" b="1" dirty="0">
                <a:solidFill>
                  <a:schemeClr val="bg2">
                    <a:lumMod val="50000"/>
                  </a:schemeClr>
                </a:solidFill>
                <a:latin typeface="微软雅黑" panose="020B0503020204020204" pitchFamily="34" charset="-122"/>
                <a:ea typeface="微软雅黑" panose="020B0503020204020204" pitchFamily="34" charset="-122"/>
              </a:rPr>
              <a:t>倍频函数</a:t>
            </a:r>
            <a:r>
              <a:rPr lang="en-US" altLang="zh-CN" b="1" dirty="0">
                <a:solidFill>
                  <a:schemeClr val="bg2">
                    <a:lumMod val="50000"/>
                  </a:schemeClr>
                </a:solidFill>
                <a:latin typeface="微软雅黑" panose="020B0503020204020204" pitchFamily="34" charset="-122"/>
                <a:ea typeface="微软雅黑" panose="020B0503020204020204" pitchFamily="34" charset="-122"/>
              </a:rPr>
              <a:t>)</a:t>
            </a:r>
            <a:endParaRPr lang="zh-CN" altLang="zh-CN" b="1" dirty="0">
              <a:solidFill>
                <a:schemeClr val="bg2">
                  <a:lumMod val="50000"/>
                </a:schemeClr>
              </a:solidFill>
              <a:latin typeface="微软雅黑" panose="020B0503020204020204" pitchFamily="34" charset="-122"/>
              <a:ea typeface="微软雅黑" panose="020B0503020204020204" pitchFamily="34" charset="-122"/>
            </a:endParaRPr>
          </a:p>
          <a:p>
            <a:pPr marL="1260475" lvl="3" indent="-342900" eaLnBrk="1" hangingPunct="0">
              <a:lnSpc>
                <a:spcPct val="13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叠加的一系列</a:t>
            </a:r>
            <a:r>
              <a:rPr lang="zh-CN" altLang="zh-CN" sz="2000" b="1" dirty="0">
                <a:solidFill>
                  <a:schemeClr val="accent6">
                    <a:lumMod val="50000"/>
                  </a:schemeClr>
                </a:solidFill>
                <a:latin typeface="微软雅黑" panose="020B0503020204020204" pitchFamily="34" charset="-122"/>
                <a:ea typeface="微软雅黑" panose="020B0503020204020204" pitchFamily="34" charset="-122"/>
              </a:rPr>
              <a:t>函数称作</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octave</a:t>
            </a:r>
            <a:r>
              <a:rPr lang="zh-CN" altLang="zh-CN" sz="2000" b="1" dirty="0">
                <a:solidFill>
                  <a:schemeClr val="accent6">
                    <a:lumMod val="50000"/>
                  </a:schemeClr>
                </a:solidFill>
                <a:latin typeface="微软雅黑" panose="020B0503020204020204" pitchFamily="34" charset="-122"/>
                <a:ea typeface="微软雅黑" panose="020B0503020204020204" pitchFamily="34" charset="-122"/>
              </a:rPr>
              <a:t>函数，后面的每个函数</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的频率</a:t>
            </a:r>
            <a:r>
              <a:rPr lang="zh-CN" altLang="zh-CN" sz="2000" b="1" dirty="0">
                <a:solidFill>
                  <a:schemeClr val="accent6">
                    <a:lumMod val="50000"/>
                  </a:schemeClr>
                </a:solidFill>
                <a:latin typeface="微软雅黑" panose="020B0503020204020204" pitchFamily="34" charset="-122"/>
                <a:ea typeface="微软雅黑" panose="020B0503020204020204" pitchFamily="34" charset="-122"/>
              </a:rPr>
              <a:t>都是前面函数频率的</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2</a:t>
            </a:r>
            <a:r>
              <a:rPr lang="zh-CN" altLang="zh-CN" sz="2000" b="1" dirty="0">
                <a:solidFill>
                  <a:schemeClr val="accent6">
                    <a:lumMod val="50000"/>
                  </a:schemeClr>
                </a:solidFill>
                <a:latin typeface="微软雅黑" panose="020B0503020204020204" pitchFamily="34" charset="-122"/>
                <a:ea typeface="微软雅黑" panose="020B0503020204020204" pitchFamily="34" charset="-122"/>
              </a:rPr>
              <a:t>倍</a:t>
            </a:r>
            <a:endParaRPr lang="en-US" altLang="zh-CN" sz="2000" b="1" dirty="0">
              <a:solidFill>
                <a:schemeClr val="accent6">
                  <a:lumMod val="50000"/>
                </a:schemeClr>
              </a:solidFill>
              <a:latin typeface="微软雅黑" panose="020B0503020204020204" pitchFamily="34" charset="-122"/>
              <a:ea typeface="微软雅黑" panose="020B0503020204020204" pitchFamily="34" charset="-122"/>
            </a:endParaRPr>
          </a:p>
          <a:p>
            <a:pPr marL="1260475" lvl="3" indent="-342900" eaLnBrk="1" hangingPunct="0">
              <a:lnSpc>
                <a:spcPct val="13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倍频函数的个数可以任意，但是不需要过多，因为太高的频率图像的像素已经不能表现这些细节了</a:t>
            </a:r>
            <a:endParaRPr lang="en-US" altLang="zh-CN" sz="2000"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6" name="Rectangle 3"/>
          <p:cNvSpPr txBox="1">
            <a:spLocks noChangeArrowheads="1"/>
          </p:cNvSpPr>
          <p:nvPr/>
        </p:nvSpPr>
        <p:spPr>
          <a:xfrm>
            <a:off x="819835" y="591268"/>
            <a:ext cx="10515164" cy="1325563"/>
          </a:xfrm>
          <a:prstGeom prst="rect">
            <a:avLst/>
          </a:prstGeom>
        </p:spPr>
        <p:txBody>
          <a:bodyP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lnSpc>
                <a:spcPct val="140000"/>
              </a:lnSpc>
              <a:spcBef>
                <a:spcPts val="1800"/>
              </a:spcBef>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2.8.2 </a:t>
            </a:r>
            <a:r>
              <a:rPr lang="en-US" altLang="zh-CN" sz="2800" b="1" dirty="0" err="1">
                <a:solidFill>
                  <a:schemeClr val="bg2">
                    <a:lumMod val="50000"/>
                  </a:schemeClr>
                </a:solidFill>
                <a:latin typeface="微软雅黑" panose="020B0503020204020204" pitchFamily="34" charset="-122"/>
                <a:ea typeface="微软雅黑" panose="020B0503020204020204" pitchFamily="34" charset="-122"/>
              </a:rPr>
              <a:t>Perlin</a:t>
            </a: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噪声</a:t>
            </a:r>
            <a:r>
              <a:rPr lang="zh-CN" altLang="en-US" sz="2800" b="1" dirty="0" smtClean="0">
                <a:solidFill>
                  <a:schemeClr val="bg2">
                    <a:lumMod val="50000"/>
                  </a:schemeClr>
                </a:solidFill>
                <a:latin typeface="微软雅黑" panose="020B0503020204020204" pitchFamily="34" charset="-122"/>
                <a:ea typeface="微软雅黑" panose="020B0503020204020204" pitchFamily="34" charset="-122"/>
              </a:rPr>
              <a:t>函数</a:t>
            </a:r>
            <a:endParaRPr lang="zh-CN" altLang="en-US" sz="2800" b="1" dirty="0">
              <a:solidFill>
                <a:schemeClr val="bg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004877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48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048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48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484">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0484">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0484">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048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4"/>
          <p:cNvSpPr>
            <a:spLocks noGrp="1" noChangeArrowheads="1"/>
          </p:cNvSpPr>
          <p:nvPr>
            <p:ph type="body" sz="half" idx="1"/>
          </p:nvPr>
        </p:nvSpPr>
        <p:spPr>
          <a:xfrm>
            <a:off x="912285" y="1628775"/>
            <a:ext cx="10367433" cy="5226050"/>
          </a:xfrm>
        </p:spPr>
        <p:txBody>
          <a:bodyPr/>
          <a:lstStyle/>
          <a:p>
            <a:pPr marL="717550" lvl="1" indent="-342900" hangingPunct="0">
              <a:lnSpc>
                <a:spcPct val="140000"/>
              </a:lnSpc>
              <a:spcBef>
                <a:spcPts val="1800"/>
              </a:spcBef>
              <a:buFont typeface="Wingdings" panose="05000000000000000000" pitchFamily="2" charset="2"/>
              <a:buChar char="Ø"/>
              <a:defRPr/>
            </a:pPr>
            <a:r>
              <a:rPr lang="zh-CN" altLang="zh-CN" b="1" dirty="0">
                <a:solidFill>
                  <a:schemeClr val="bg2">
                    <a:lumMod val="50000"/>
                  </a:schemeClr>
                </a:solidFill>
                <a:latin typeface="微软雅黑" panose="020B0503020204020204" pitchFamily="34" charset="-122"/>
                <a:ea typeface="微软雅黑" panose="020B0503020204020204" pitchFamily="34" charset="-122"/>
              </a:rPr>
              <a:t>一个简单的</a:t>
            </a:r>
            <a:r>
              <a:rPr lang="en-US" altLang="zh-CN" b="1" dirty="0">
                <a:solidFill>
                  <a:schemeClr val="bg2">
                    <a:lumMod val="50000"/>
                  </a:schemeClr>
                </a:solidFill>
                <a:latin typeface="微软雅黑" panose="020B0503020204020204" pitchFamily="34" charset="-122"/>
                <a:ea typeface="微软雅黑" panose="020B0503020204020204" pitchFamily="34" charset="-122"/>
              </a:rPr>
              <a:t>1</a:t>
            </a:r>
            <a:r>
              <a:rPr lang="zh-CN" altLang="en-US" b="1" dirty="0">
                <a:solidFill>
                  <a:schemeClr val="bg2">
                    <a:lumMod val="50000"/>
                  </a:schemeClr>
                </a:solidFill>
                <a:latin typeface="微软雅黑" panose="020B0503020204020204" pitchFamily="34" charset="-122"/>
                <a:ea typeface="微软雅黑" panose="020B0503020204020204" pitchFamily="34" charset="-122"/>
              </a:rPr>
              <a:t>维</a:t>
            </a:r>
            <a:r>
              <a:rPr lang="zh-CN" altLang="zh-CN" b="1" dirty="0">
                <a:solidFill>
                  <a:schemeClr val="bg2">
                    <a:lumMod val="50000"/>
                  </a:schemeClr>
                </a:solidFill>
                <a:latin typeface="微软雅黑" panose="020B0503020204020204" pitchFamily="34" charset="-122"/>
                <a:ea typeface="微软雅黑" panose="020B0503020204020204" pitchFamily="34" charset="-122"/>
              </a:rPr>
              <a:t>噪音函数（一个随机数产生器）的代码，返回浮点数</a:t>
            </a:r>
            <a:r>
              <a:rPr lang="en-US" altLang="zh-CN" b="1" dirty="0">
                <a:solidFill>
                  <a:schemeClr val="bg2">
                    <a:lumMod val="50000"/>
                  </a:schemeClr>
                </a:solidFill>
                <a:latin typeface="微软雅黑" panose="020B0503020204020204" pitchFamily="34" charset="-122"/>
                <a:ea typeface="微软雅黑" panose="020B0503020204020204" pitchFamily="34" charset="-122"/>
              </a:rPr>
              <a:t>[-1,1]</a:t>
            </a:r>
          </a:p>
          <a:p>
            <a:pPr marL="847725" lvl="1" indent="-447675" eaLnBrk="1" hangingPunct="1">
              <a:defRPr/>
            </a:pPr>
            <a:endParaRPr lang="en-US" altLang="zh-CN" sz="2200" dirty="0">
              <a:latin typeface="Times New Roman" pitchFamily="18" charset="0"/>
            </a:endParaRPr>
          </a:p>
          <a:p>
            <a:pPr marL="400050" lvl="1" indent="0" eaLnBrk="1" hangingPunct="1">
              <a:buFont typeface="Wingdings" pitchFamily="2" charset="2"/>
              <a:buNone/>
              <a:defRPr/>
            </a:pPr>
            <a:r>
              <a:rPr lang="en-US" altLang="zh-CN" sz="2200" b="1" dirty="0">
                <a:solidFill>
                  <a:schemeClr val="bg2">
                    <a:lumMod val="50000"/>
                  </a:schemeClr>
                </a:solidFill>
              </a:rPr>
              <a:t>function </a:t>
            </a:r>
            <a:r>
              <a:rPr lang="en-US" altLang="zh-CN" sz="2200" b="1" dirty="0" err="1">
                <a:solidFill>
                  <a:schemeClr val="bg2">
                    <a:lumMod val="50000"/>
                  </a:schemeClr>
                </a:solidFill>
              </a:rPr>
              <a:t>IntNoise</a:t>
            </a:r>
            <a:r>
              <a:rPr lang="en-US" altLang="zh-CN" sz="2200" b="1" dirty="0">
                <a:solidFill>
                  <a:schemeClr val="bg2">
                    <a:lumMod val="50000"/>
                  </a:schemeClr>
                </a:solidFill>
              </a:rPr>
              <a:t>(32-bit integer: x)                  </a:t>
            </a:r>
            <a:br>
              <a:rPr lang="en-US" altLang="zh-CN" sz="2200" b="1" dirty="0">
                <a:solidFill>
                  <a:schemeClr val="bg2">
                    <a:lumMod val="50000"/>
                  </a:schemeClr>
                </a:solidFill>
              </a:rPr>
            </a:br>
            <a:r>
              <a:rPr lang="en-US" altLang="zh-CN" sz="2200" b="1" dirty="0">
                <a:solidFill>
                  <a:schemeClr val="bg2">
                    <a:lumMod val="50000"/>
                  </a:schemeClr>
                </a:solidFill>
              </a:rPr>
              <a:t> </a:t>
            </a:r>
            <a:br>
              <a:rPr lang="en-US" altLang="zh-CN" sz="2200" b="1" dirty="0">
                <a:solidFill>
                  <a:schemeClr val="bg2">
                    <a:lumMod val="50000"/>
                  </a:schemeClr>
                </a:solidFill>
              </a:rPr>
            </a:br>
            <a:r>
              <a:rPr lang="en-US" altLang="zh-CN" sz="2200" b="1" dirty="0">
                <a:solidFill>
                  <a:schemeClr val="bg2">
                    <a:lumMod val="50000"/>
                  </a:schemeClr>
                </a:solidFill>
              </a:rPr>
              <a:t>    x = (x&lt;&lt;13) ^ x;</a:t>
            </a:r>
            <a:br>
              <a:rPr lang="en-US" altLang="zh-CN" sz="2200" b="1" dirty="0">
                <a:solidFill>
                  <a:schemeClr val="bg2">
                    <a:lumMod val="50000"/>
                  </a:schemeClr>
                </a:solidFill>
              </a:rPr>
            </a:br>
            <a:r>
              <a:rPr lang="en-US" altLang="zh-CN" sz="2200" b="1" dirty="0">
                <a:solidFill>
                  <a:schemeClr val="bg2">
                    <a:lumMod val="50000"/>
                  </a:schemeClr>
                </a:solidFill>
              </a:rPr>
              <a:t>    return ( 1.0 - ( (x * (x * x * 15731 + 789221) + 1376312589) &amp; 7fffffff) / 1073741824.0);    </a:t>
            </a:r>
            <a:br>
              <a:rPr lang="en-US" altLang="zh-CN" sz="2200" b="1" dirty="0">
                <a:solidFill>
                  <a:schemeClr val="bg2">
                    <a:lumMod val="50000"/>
                  </a:schemeClr>
                </a:solidFill>
              </a:rPr>
            </a:br>
            <a:r>
              <a:rPr lang="en-US" altLang="zh-CN" sz="2200" b="1" dirty="0">
                <a:solidFill>
                  <a:schemeClr val="bg2">
                    <a:lumMod val="50000"/>
                  </a:schemeClr>
                </a:solidFill>
              </a:rPr>
              <a:t> </a:t>
            </a:r>
            <a:br>
              <a:rPr lang="en-US" altLang="zh-CN" sz="2200" b="1" dirty="0">
                <a:solidFill>
                  <a:schemeClr val="bg2">
                    <a:lumMod val="50000"/>
                  </a:schemeClr>
                </a:solidFill>
              </a:rPr>
            </a:br>
            <a:r>
              <a:rPr lang="en-US" altLang="zh-CN" sz="2200" b="1" dirty="0">
                <a:solidFill>
                  <a:schemeClr val="bg2">
                    <a:lumMod val="50000"/>
                  </a:schemeClr>
                </a:solidFill>
              </a:rPr>
              <a:t> end </a:t>
            </a:r>
            <a:r>
              <a:rPr lang="en-US" altLang="zh-CN" sz="2200" b="1" dirty="0" err="1">
                <a:solidFill>
                  <a:schemeClr val="bg2">
                    <a:lumMod val="50000"/>
                  </a:schemeClr>
                </a:solidFill>
              </a:rPr>
              <a:t>IntNoise</a:t>
            </a:r>
            <a:r>
              <a:rPr lang="en-US" altLang="zh-CN" sz="2200" b="1" dirty="0">
                <a:solidFill>
                  <a:schemeClr val="bg2">
                    <a:lumMod val="50000"/>
                  </a:schemeClr>
                </a:solidFill>
              </a:rPr>
              <a:t> function</a:t>
            </a:r>
            <a:endParaRPr lang="en-US" altLang="zh-CN" sz="2200" b="1" dirty="0" smtClean="0">
              <a:solidFill>
                <a:schemeClr val="bg2">
                  <a:lumMod val="50000"/>
                </a:schemeClr>
              </a:solidFill>
              <a:latin typeface="Times New Roman" pitchFamily="18" charset="0"/>
            </a:endParaRPr>
          </a:p>
        </p:txBody>
      </p:sp>
      <p:sp>
        <p:nvSpPr>
          <p:cNvPr id="6" name="Rectangle 3"/>
          <p:cNvSpPr txBox="1">
            <a:spLocks noChangeArrowheads="1"/>
          </p:cNvSpPr>
          <p:nvPr/>
        </p:nvSpPr>
        <p:spPr>
          <a:xfrm>
            <a:off x="838418" y="591269"/>
            <a:ext cx="10515164" cy="1325563"/>
          </a:xfrm>
          <a:prstGeom prst="rect">
            <a:avLst/>
          </a:prstGeom>
        </p:spPr>
        <p:txBody>
          <a:bodyP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lnSpc>
                <a:spcPct val="140000"/>
              </a:lnSpc>
              <a:spcBef>
                <a:spcPts val="1800"/>
              </a:spcBef>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2.8.2 </a:t>
            </a:r>
            <a:r>
              <a:rPr lang="en-US" altLang="zh-CN" sz="2800" b="1" dirty="0" err="1">
                <a:solidFill>
                  <a:schemeClr val="bg2">
                    <a:lumMod val="50000"/>
                  </a:schemeClr>
                </a:solidFill>
                <a:latin typeface="微软雅黑" panose="020B0503020204020204" pitchFamily="34" charset="-122"/>
                <a:ea typeface="微软雅黑" panose="020B0503020204020204" pitchFamily="34" charset="-122"/>
              </a:rPr>
              <a:t>Perlin</a:t>
            </a: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噪声</a:t>
            </a:r>
            <a:r>
              <a:rPr lang="zh-CN" altLang="en-US" sz="2800" b="1" dirty="0" smtClean="0">
                <a:solidFill>
                  <a:schemeClr val="bg2">
                    <a:lumMod val="50000"/>
                  </a:schemeClr>
                </a:solidFill>
                <a:latin typeface="微软雅黑" panose="020B0503020204020204" pitchFamily="34" charset="-122"/>
                <a:ea typeface="微软雅黑" panose="020B0503020204020204" pitchFamily="34" charset="-122"/>
              </a:rPr>
              <a:t>函数</a:t>
            </a:r>
            <a:endParaRPr lang="zh-CN" altLang="en-US" sz="2800" b="1" dirty="0">
              <a:solidFill>
                <a:schemeClr val="bg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93775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484">
                                            <p:bg/>
                                          </p:spTgt>
                                        </p:tgtEl>
                                        <p:attrNameLst>
                                          <p:attrName>style.visibility</p:attrName>
                                        </p:attrNameLst>
                                      </p:cBhvr>
                                      <p:to>
                                        <p:strVal val="visible"/>
                                      </p:to>
                                    </p:set>
                                    <p:animEffect transition="in" filter="fade">
                                      <p:cBhvr>
                                        <p:cTn id="7" dur="500"/>
                                        <p:tgtEl>
                                          <p:spTgt spid="2048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484">
                                            <p:txEl>
                                              <p:pRg st="0" end="0"/>
                                            </p:txEl>
                                          </p:spTgt>
                                        </p:tgtEl>
                                        <p:attrNameLst>
                                          <p:attrName>style.visibility</p:attrName>
                                        </p:attrNameLst>
                                      </p:cBhvr>
                                      <p:to>
                                        <p:strVal val="visible"/>
                                      </p:to>
                                    </p:set>
                                    <p:animEffect transition="in" filter="fade">
                                      <p:cBhvr>
                                        <p:cTn id="10" dur="500"/>
                                        <p:tgtEl>
                                          <p:spTgt spid="20484">
                                            <p:txEl>
                                              <p:pRg st="0" end="0"/>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484">
                                            <p:txEl>
                                              <p:pRg st="2" end="2"/>
                                            </p:txEl>
                                          </p:spTgt>
                                        </p:tgtEl>
                                        <p:attrNameLst>
                                          <p:attrName>style.visibility</p:attrName>
                                        </p:attrNameLst>
                                      </p:cBhvr>
                                      <p:to>
                                        <p:strVal val="visible"/>
                                      </p:to>
                                    </p:set>
                                    <p:animEffect transition="in" filter="fade">
                                      <p:cBhvr>
                                        <p:cTn id="15" dur="500"/>
                                        <p:tgtEl>
                                          <p:spTgt spid="2048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build="p"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4"/>
          <p:cNvSpPr>
            <a:spLocks noGrp="1" noChangeArrowheads="1"/>
          </p:cNvSpPr>
          <p:nvPr>
            <p:ph type="body" sz="half" idx="1"/>
          </p:nvPr>
        </p:nvSpPr>
        <p:spPr>
          <a:xfrm>
            <a:off x="912285" y="1628775"/>
            <a:ext cx="10367433" cy="5226050"/>
          </a:xfrm>
        </p:spPr>
        <p:txBody>
          <a:bodyPr/>
          <a:lstStyle/>
          <a:p>
            <a:pPr marL="717550" lvl="1" indent="-342900" hangingPunct="0">
              <a:lnSpc>
                <a:spcPct val="140000"/>
              </a:lnSpc>
              <a:spcBef>
                <a:spcPts val="1800"/>
              </a:spcBef>
              <a:buFont typeface="Wingdings" panose="05000000000000000000" pitchFamily="2" charset="2"/>
              <a:buChar char="Ø"/>
              <a:defRPr/>
            </a:pPr>
            <a:r>
              <a:rPr lang="zh-CN" altLang="zh-CN" b="1" dirty="0" smtClean="0">
                <a:solidFill>
                  <a:schemeClr val="bg2">
                    <a:lumMod val="50000"/>
                  </a:schemeClr>
                </a:solidFill>
                <a:latin typeface="微软雅黑" panose="020B0503020204020204" pitchFamily="34" charset="-122"/>
                <a:ea typeface="微软雅黑" panose="020B0503020204020204" pitchFamily="34" charset="-122"/>
              </a:rPr>
              <a:t>一</a:t>
            </a:r>
            <a:r>
              <a:rPr lang="zh-CN" altLang="zh-CN" b="1" dirty="0">
                <a:solidFill>
                  <a:schemeClr val="bg2">
                    <a:lumMod val="50000"/>
                  </a:schemeClr>
                </a:solidFill>
                <a:latin typeface="微软雅黑" panose="020B0503020204020204" pitchFamily="34" charset="-122"/>
                <a:ea typeface="微软雅黑" panose="020B0503020204020204" pitchFamily="34" charset="-122"/>
              </a:rPr>
              <a:t>个简单的</a:t>
            </a:r>
            <a:r>
              <a:rPr lang="en-US" altLang="zh-CN" b="1" dirty="0">
                <a:solidFill>
                  <a:schemeClr val="bg2">
                    <a:lumMod val="50000"/>
                  </a:schemeClr>
                </a:solidFill>
                <a:latin typeface="微软雅黑" panose="020B0503020204020204" pitchFamily="34" charset="-122"/>
                <a:ea typeface="微软雅黑" panose="020B0503020204020204" pitchFamily="34" charset="-122"/>
              </a:rPr>
              <a:t>2</a:t>
            </a:r>
            <a:r>
              <a:rPr lang="zh-CN" altLang="en-US" b="1" dirty="0">
                <a:solidFill>
                  <a:schemeClr val="bg2">
                    <a:lumMod val="50000"/>
                  </a:schemeClr>
                </a:solidFill>
                <a:latin typeface="微软雅黑" panose="020B0503020204020204" pitchFamily="34" charset="-122"/>
                <a:ea typeface="微软雅黑" panose="020B0503020204020204" pitchFamily="34" charset="-122"/>
              </a:rPr>
              <a:t>维</a:t>
            </a:r>
            <a:r>
              <a:rPr lang="zh-CN" altLang="zh-CN" b="1" dirty="0">
                <a:solidFill>
                  <a:schemeClr val="bg2">
                    <a:lumMod val="50000"/>
                  </a:schemeClr>
                </a:solidFill>
                <a:latin typeface="微软雅黑" panose="020B0503020204020204" pitchFamily="34" charset="-122"/>
                <a:ea typeface="微软雅黑" panose="020B0503020204020204" pitchFamily="34" charset="-122"/>
              </a:rPr>
              <a:t>噪音函数</a:t>
            </a:r>
            <a:r>
              <a:rPr lang="zh-CN" altLang="en-US" b="1" dirty="0">
                <a:solidFill>
                  <a:schemeClr val="bg2">
                    <a:lumMod val="50000"/>
                  </a:schemeClr>
                </a:solidFill>
                <a:latin typeface="微软雅黑" panose="020B0503020204020204" pitchFamily="34" charset="-122"/>
                <a:ea typeface="微软雅黑" panose="020B0503020204020204" pitchFamily="34" charset="-122"/>
              </a:rPr>
              <a:t>的</a:t>
            </a:r>
            <a:r>
              <a:rPr lang="zh-CN" altLang="zh-CN" b="1" dirty="0">
                <a:solidFill>
                  <a:schemeClr val="bg2">
                    <a:lumMod val="50000"/>
                  </a:schemeClr>
                </a:solidFill>
                <a:latin typeface="微软雅黑" panose="020B0503020204020204" pitchFamily="34" charset="-122"/>
                <a:ea typeface="微软雅黑" panose="020B0503020204020204" pitchFamily="34" charset="-122"/>
              </a:rPr>
              <a:t>随机数产生器代码</a:t>
            </a:r>
            <a:endParaRPr lang="en-US" altLang="zh-CN" b="1" dirty="0">
              <a:solidFill>
                <a:schemeClr val="bg2">
                  <a:lumMod val="50000"/>
                </a:schemeClr>
              </a:solidFill>
              <a:latin typeface="微软雅黑" panose="020B0503020204020204" pitchFamily="34" charset="-122"/>
              <a:ea typeface="微软雅黑" panose="020B0503020204020204" pitchFamily="34" charset="-122"/>
            </a:endParaRPr>
          </a:p>
          <a:p>
            <a:pPr marL="847725" lvl="1" indent="-447675" eaLnBrk="1" hangingPunct="1">
              <a:defRPr/>
            </a:pPr>
            <a:endParaRPr lang="en-US" altLang="zh-CN" sz="2200" dirty="0" smtClean="0"/>
          </a:p>
          <a:p>
            <a:pPr marL="847725" lvl="1" indent="-447675" eaLnBrk="1" hangingPunct="1">
              <a:defRPr/>
            </a:pPr>
            <a:endParaRPr lang="en-US" altLang="zh-CN" sz="2200" dirty="0">
              <a:latin typeface="Times New Roman" pitchFamily="18" charset="0"/>
            </a:endParaRPr>
          </a:p>
          <a:p>
            <a:pPr marL="400050" lvl="1" indent="0" eaLnBrk="1" hangingPunct="1">
              <a:spcBef>
                <a:spcPts val="1800"/>
              </a:spcBef>
              <a:buFont typeface="Wingdings" pitchFamily="2" charset="2"/>
              <a:buNone/>
              <a:defRPr/>
            </a:pPr>
            <a:r>
              <a:rPr lang="en-US" altLang="zh-CN" sz="2200" b="1" dirty="0">
                <a:solidFill>
                  <a:schemeClr val="bg2">
                    <a:lumMod val="50000"/>
                  </a:schemeClr>
                </a:solidFill>
              </a:rPr>
              <a:t>function Noise1(integer x, integer y)</a:t>
            </a:r>
            <a:br>
              <a:rPr lang="en-US" altLang="zh-CN" sz="2200" b="1" dirty="0">
                <a:solidFill>
                  <a:schemeClr val="bg2">
                    <a:lumMod val="50000"/>
                  </a:schemeClr>
                </a:solidFill>
              </a:rPr>
            </a:br>
            <a:r>
              <a:rPr lang="en-US" altLang="zh-CN" sz="2200" b="1" dirty="0">
                <a:solidFill>
                  <a:schemeClr val="bg2">
                    <a:lumMod val="50000"/>
                  </a:schemeClr>
                </a:solidFill>
              </a:rPr>
              <a:t>    n = x + y * 57</a:t>
            </a:r>
            <a:br>
              <a:rPr lang="en-US" altLang="zh-CN" sz="2200" b="1" dirty="0">
                <a:solidFill>
                  <a:schemeClr val="bg2">
                    <a:lumMod val="50000"/>
                  </a:schemeClr>
                </a:solidFill>
              </a:rPr>
            </a:br>
            <a:r>
              <a:rPr lang="en-US" altLang="zh-CN" sz="2200" b="1" dirty="0">
                <a:solidFill>
                  <a:schemeClr val="bg2">
                    <a:lumMod val="50000"/>
                  </a:schemeClr>
                </a:solidFill>
              </a:rPr>
              <a:t>    n = (n&lt;&lt;13) ^ n;</a:t>
            </a:r>
            <a:br>
              <a:rPr lang="en-US" altLang="zh-CN" sz="2200" b="1" dirty="0">
                <a:solidFill>
                  <a:schemeClr val="bg2">
                    <a:lumMod val="50000"/>
                  </a:schemeClr>
                </a:solidFill>
              </a:rPr>
            </a:br>
            <a:r>
              <a:rPr lang="en-US" altLang="zh-CN" sz="2200" b="1" dirty="0">
                <a:solidFill>
                  <a:schemeClr val="bg2">
                    <a:lumMod val="50000"/>
                  </a:schemeClr>
                </a:solidFill>
              </a:rPr>
              <a:t>    return ( 1.0 - ( (n * (n * n * 15731 + 789221) + 1376312589) &amp; 7fffffff) / 1073741824.0);    </a:t>
            </a:r>
            <a:br>
              <a:rPr lang="en-US" altLang="zh-CN" sz="2200" b="1" dirty="0">
                <a:solidFill>
                  <a:schemeClr val="bg2">
                    <a:lumMod val="50000"/>
                  </a:schemeClr>
                </a:solidFill>
              </a:rPr>
            </a:br>
            <a:r>
              <a:rPr lang="en-US" altLang="zh-CN" sz="2200" b="1" dirty="0">
                <a:solidFill>
                  <a:schemeClr val="bg2">
                    <a:lumMod val="50000"/>
                  </a:schemeClr>
                </a:solidFill>
              </a:rPr>
              <a:t>  end function</a:t>
            </a:r>
            <a:endParaRPr lang="en-US" altLang="zh-CN" sz="2200" b="1" dirty="0" smtClean="0">
              <a:solidFill>
                <a:schemeClr val="bg2">
                  <a:lumMod val="50000"/>
                </a:schemeClr>
              </a:solidFill>
              <a:latin typeface="Times New Roman" pitchFamily="18" charset="0"/>
            </a:endParaRPr>
          </a:p>
        </p:txBody>
      </p:sp>
      <p:sp>
        <p:nvSpPr>
          <p:cNvPr id="6" name="Rectangle 3"/>
          <p:cNvSpPr txBox="1">
            <a:spLocks noChangeArrowheads="1"/>
          </p:cNvSpPr>
          <p:nvPr/>
        </p:nvSpPr>
        <p:spPr>
          <a:xfrm>
            <a:off x="838418" y="591269"/>
            <a:ext cx="10515164" cy="1325563"/>
          </a:xfrm>
          <a:prstGeom prst="rect">
            <a:avLst/>
          </a:prstGeom>
        </p:spPr>
        <p:txBody>
          <a:bodyP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lnSpc>
                <a:spcPct val="140000"/>
              </a:lnSpc>
              <a:spcBef>
                <a:spcPts val="1800"/>
              </a:spcBef>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2.8.2 </a:t>
            </a:r>
            <a:r>
              <a:rPr lang="en-US" altLang="zh-CN" sz="2800" b="1" dirty="0" err="1">
                <a:solidFill>
                  <a:schemeClr val="bg2">
                    <a:lumMod val="50000"/>
                  </a:schemeClr>
                </a:solidFill>
                <a:latin typeface="微软雅黑" panose="020B0503020204020204" pitchFamily="34" charset="-122"/>
                <a:ea typeface="微软雅黑" panose="020B0503020204020204" pitchFamily="34" charset="-122"/>
              </a:rPr>
              <a:t>Perlin</a:t>
            </a: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噪声</a:t>
            </a:r>
            <a:r>
              <a:rPr lang="zh-CN" altLang="en-US" sz="2800" b="1" dirty="0" smtClean="0">
                <a:solidFill>
                  <a:schemeClr val="bg2">
                    <a:lumMod val="50000"/>
                  </a:schemeClr>
                </a:solidFill>
                <a:latin typeface="微软雅黑" panose="020B0503020204020204" pitchFamily="34" charset="-122"/>
                <a:ea typeface="微软雅黑" panose="020B0503020204020204" pitchFamily="34" charset="-122"/>
              </a:rPr>
              <a:t>函数</a:t>
            </a:r>
            <a:endParaRPr lang="zh-CN" altLang="en-US" sz="2800" b="1" dirty="0">
              <a:solidFill>
                <a:schemeClr val="bg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783615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484">
                                            <p:bg/>
                                          </p:spTgt>
                                        </p:tgtEl>
                                        <p:attrNameLst>
                                          <p:attrName>style.visibility</p:attrName>
                                        </p:attrNameLst>
                                      </p:cBhvr>
                                      <p:to>
                                        <p:strVal val="visible"/>
                                      </p:to>
                                    </p:set>
                                    <p:animEffect transition="in" filter="fade">
                                      <p:cBhvr>
                                        <p:cTn id="7" dur="500"/>
                                        <p:tgtEl>
                                          <p:spTgt spid="2048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484">
                                            <p:txEl>
                                              <p:pRg st="0" end="0"/>
                                            </p:txEl>
                                          </p:spTgt>
                                        </p:tgtEl>
                                        <p:attrNameLst>
                                          <p:attrName>style.visibility</p:attrName>
                                        </p:attrNameLst>
                                      </p:cBhvr>
                                      <p:to>
                                        <p:strVal val="visible"/>
                                      </p:to>
                                    </p:set>
                                    <p:animEffect transition="in" filter="fade">
                                      <p:cBhvr>
                                        <p:cTn id="10" dur="500"/>
                                        <p:tgtEl>
                                          <p:spTgt spid="2048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build="p"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4"/>
          <p:cNvSpPr>
            <a:spLocks noGrp="1" noChangeArrowheads="1"/>
          </p:cNvSpPr>
          <p:nvPr>
            <p:ph type="body" sz="half" idx="1"/>
          </p:nvPr>
        </p:nvSpPr>
        <p:spPr>
          <a:xfrm>
            <a:off x="912285" y="1628775"/>
            <a:ext cx="10367433" cy="5226050"/>
          </a:xfrm>
        </p:spPr>
        <p:txBody>
          <a:bodyPr/>
          <a:lstStyle/>
          <a:p>
            <a:pPr marL="717550" lvl="1" indent="-342900" hangingPunct="0">
              <a:lnSpc>
                <a:spcPct val="140000"/>
              </a:lnSpc>
              <a:spcBef>
                <a:spcPts val="1800"/>
              </a:spcBef>
              <a:buFont typeface="Wingdings" panose="05000000000000000000" pitchFamily="2" charset="2"/>
              <a:buChar char="Ø"/>
              <a:defRPr/>
            </a:pPr>
            <a:r>
              <a:rPr lang="zh-CN" altLang="en-US" b="1" dirty="0" smtClean="0">
                <a:solidFill>
                  <a:schemeClr val="bg2">
                    <a:lumMod val="50000"/>
                  </a:schemeClr>
                </a:solidFill>
                <a:latin typeface="微软雅黑" panose="020B0503020204020204" pitchFamily="34" charset="-122"/>
                <a:ea typeface="微软雅黑" panose="020B0503020204020204" pitchFamily="34" charset="-122"/>
              </a:rPr>
              <a:t>线性插值</a:t>
            </a:r>
            <a:endParaRPr lang="en-US" altLang="zh-CN" b="1" dirty="0">
              <a:solidFill>
                <a:schemeClr val="bg2">
                  <a:lumMod val="50000"/>
                </a:schemeClr>
              </a:solidFill>
              <a:latin typeface="微软雅黑" panose="020B0503020204020204" pitchFamily="34" charset="-122"/>
              <a:ea typeface="微软雅黑" panose="020B0503020204020204" pitchFamily="34" charset="-122"/>
            </a:endParaRPr>
          </a:p>
          <a:p>
            <a:pPr marL="0" indent="0" latinLnBrk="1">
              <a:buFont typeface="Wingdings" pitchFamily="2" charset="2"/>
              <a:buNone/>
              <a:defRPr/>
            </a:pPr>
            <a:endParaRPr lang="en-US" altLang="zh-CN" sz="2200" dirty="0" smtClean="0"/>
          </a:p>
          <a:p>
            <a:pPr marL="725488" indent="0" latinLnBrk="1">
              <a:buFont typeface="Wingdings" pitchFamily="2" charset="2"/>
              <a:buNone/>
              <a:defRPr/>
            </a:pPr>
            <a:r>
              <a:rPr lang="en-US" altLang="zh-CN" sz="2200" dirty="0" smtClean="0"/>
              <a:t>function</a:t>
            </a:r>
            <a:r>
              <a:rPr lang="en-US" altLang="zh-CN" sz="2200" dirty="0"/>
              <a:t> </a:t>
            </a:r>
            <a:r>
              <a:rPr lang="en-US" altLang="zh-CN" sz="2200" dirty="0" err="1"/>
              <a:t>Linear_Interpolate</a:t>
            </a:r>
            <a:r>
              <a:rPr lang="en-US" altLang="zh-CN" sz="2200" dirty="0"/>
              <a:t>(a, b, x)</a:t>
            </a:r>
            <a:br>
              <a:rPr lang="en-US" altLang="zh-CN" sz="2200" dirty="0"/>
            </a:br>
            <a:r>
              <a:rPr lang="en-US" altLang="zh-CN" sz="2200" dirty="0"/>
              <a:t>        return a*(1-x) + b*x</a:t>
            </a:r>
            <a:br>
              <a:rPr lang="en-US" altLang="zh-CN" sz="2200" dirty="0"/>
            </a:br>
            <a:r>
              <a:rPr lang="en-US" altLang="zh-CN" sz="2200" dirty="0"/>
              <a:t> end of function</a:t>
            </a:r>
            <a:endParaRPr lang="zh-CN" altLang="zh-CN" sz="2200" dirty="0"/>
          </a:p>
        </p:txBody>
      </p:sp>
      <p:pic>
        <p:nvPicPr>
          <p:cNvPr id="86020" name="图片 3" descr="http://freespace.virgin.net/hugo.elias/models/m_inter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367" y="4365626"/>
            <a:ext cx="5183717"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
          <p:cNvSpPr txBox="1">
            <a:spLocks noChangeArrowheads="1"/>
          </p:cNvSpPr>
          <p:nvPr/>
        </p:nvSpPr>
        <p:spPr>
          <a:xfrm>
            <a:off x="838418" y="591269"/>
            <a:ext cx="10515164" cy="1325563"/>
          </a:xfrm>
          <a:prstGeom prst="rect">
            <a:avLst/>
          </a:prstGeom>
        </p:spPr>
        <p:txBody>
          <a:bodyP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lnSpc>
                <a:spcPct val="140000"/>
              </a:lnSpc>
              <a:spcBef>
                <a:spcPts val="1800"/>
              </a:spcBef>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2.8.2 </a:t>
            </a:r>
            <a:r>
              <a:rPr lang="en-US" altLang="zh-CN" sz="2800" b="1" dirty="0" err="1">
                <a:solidFill>
                  <a:schemeClr val="bg2">
                    <a:lumMod val="50000"/>
                  </a:schemeClr>
                </a:solidFill>
                <a:latin typeface="微软雅黑" panose="020B0503020204020204" pitchFamily="34" charset="-122"/>
                <a:ea typeface="微软雅黑" panose="020B0503020204020204" pitchFamily="34" charset="-122"/>
              </a:rPr>
              <a:t>Perlin</a:t>
            </a: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噪声</a:t>
            </a:r>
            <a:r>
              <a:rPr lang="zh-CN" altLang="en-US" sz="2800" b="1" dirty="0" smtClean="0">
                <a:solidFill>
                  <a:schemeClr val="bg2">
                    <a:lumMod val="50000"/>
                  </a:schemeClr>
                </a:solidFill>
                <a:latin typeface="微软雅黑" panose="020B0503020204020204" pitchFamily="34" charset="-122"/>
                <a:ea typeface="微软雅黑" panose="020B0503020204020204" pitchFamily="34" charset="-122"/>
              </a:rPr>
              <a:t>函数</a:t>
            </a:r>
            <a:endParaRPr lang="zh-CN" altLang="en-US" sz="2800" b="1" dirty="0">
              <a:solidFill>
                <a:schemeClr val="bg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6862264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4"/>
          <p:cNvSpPr>
            <a:spLocks noGrp="1" noChangeArrowheads="1"/>
          </p:cNvSpPr>
          <p:nvPr>
            <p:ph type="body" sz="half" idx="1"/>
          </p:nvPr>
        </p:nvSpPr>
        <p:spPr>
          <a:xfrm>
            <a:off x="912285" y="1628775"/>
            <a:ext cx="10367433" cy="5226050"/>
          </a:xfrm>
        </p:spPr>
        <p:txBody>
          <a:bodyPr/>
          <a:lstStyle/>
          <a:p>
            <a:pPr marL="717550" lvl="1" indent="-342900" hangingPunct="0">
              <a:lnSpc>
                <a:spcPct val="140000"/>
              </a:lnSpc>
              <a:spcBef>
                <a:spcPts val="1800"/>
              </a:spcBef>
              <a:buFont typeface="Wingdings" panose="05000000000000000000" pitchFamily="2" charset="2"/>
              <a:buChar char="Ø"/>
              <a:defRPr/>
            </a:pPr>
            <a:r>
              <a:rPr lang="en-US" altLang="zh-CN" b="1" dirty="0" smtClean="0">
                <a:solidFill>
                  <a:schemeClr val="bg2">
                    <a:lumMod val="50000"/>
                  </a:schemeClr>
                </a:solidFill>
                <a:latin typeface="微软雅黑" panose="020B0503020204020204" pitchFamily="34" charset="-122"/>
                <a:ea typeface="微软雅黑" panose="020B0503020204020204" pitchFamily="34" charset="-122"/>
              </a:rPr>
              <a:t>Cosine</a:t>
            </a:r>
            <a:r>
              <a:rPr lang="zh-CN" altLang="zh-CN" b="1" dirty="0">
                <a:solidFill>
                  <a:schemeClr val="bg2">
                    <a:lumMod val="50000"/>
                  </a:schemeClr>
                </a:solidFill>
                <a:latin typeface="微软雅黑" panose="020B0503020204020204" pitchFamily="34" charset="-122"/>
                <a:ea typeface="微软雅黑" panose="020B0503020204020204" pitchFamily="34" charset="-122"/>
              </a:rPr>
              <a:t>插值函数</a:t>
            </a:r>
            <a:endParaRPr lang="en-US" altLang="zh-CN" b="1"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87044" name="矩形 1"/>
          <p:cNvSpPr>
            <a:spLocks noChangeArrowheads="1"/>
          </p:cNvSpPr>
          <p:nvPr/>
        </p:nvSpPr>
        <p:spPr bwMode="auto">
          <a:xfrm>
            <a:off x="2063751" y="2516188"/>
            <a:ext cx="6527800"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atinLnBrk="1"/>
            <a:r>
              <a:rPr lang="en-US" altLang="zh-CN" sz="2200" b="1"/>
              <a:t>function Cosine_Interpolate(a, b, x)</a:t>
            </a:r>
            <a:br>
              <a:rPr lang="en-US" altLang="zh-CN" sz="2200" b="1"/>
            </a:br>
            <a:r>
              <a:rPr lang="en-US" altLang="zh-CN" sz="2200" b="1"/>
              <a:t>        ft = x * 3.1415927</a:t>
            </a:r>
            <a:br>
              <a:rPr lang="en-US" altLang="zh-CN" sz="2200" b="1"/>
            </a:br>
            <a:r>
              <a:rPr lang="en-US" altLang="zh-CN" sz="2200" b="1"/>
              <a:t>        f = (1 - cos(ft)) * .5</a:t>
            </a:r>
            <a:br>
              <a:rPr lang="en-US" altLang="zh-CN" sz="2200" b="1"/>
            </a:br>
            <a:r>
              <a:rPr lang="en-US" altLang="zh-CN" sz="2200" b="1"/>
              <a:t> </a:t>
            </a:r>
            <a:br>
              <a:rPr lang="en-US" altLang="zh-CN" sz="2200" b="1"/>
            </a:br>
            <a:r>
              <a:rPr lang="en-US" altLang="zh-CN" sz="2200" b="1"/>
              <a:t>        return a*(1-f) + b*f</a:t>
            </a:r>
            <a:br>
              <a:rPr lang="en-US" altLang="zh-CN" sz="2200" b="1"/>
            </a:br>
            <a:r>
              <a:rPr lang="en-US" altLang="zh-CN" sz="2200" b="1"/>
              <a:t> end of function</a:t>
            </a:r>
            <a:endParaRPr lang="zh-CN" altLang="zh-CN" sz="2200" b="1"/>
          </a:p>
        </p:txBody>
      </p:sp>
      <p:pic>
        <p:nvPicPr>
          <p:cNvPr id="87045" name="图片 5" descr="http://freespace.virgin.net/hugo.elias/models/m_inter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2817" y="4978400"/>
            <a:ext cx="4529667"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p:cNvSpPr txBox="1">
            <a:spLocks noChangeArrowheads="1"/>
          </p:cNvSpPr>
          <p:nvPr/>
        </p:nvSpPr>
        <p:spPr>
          <a:xfrm>
            <a:off x="838418" y="591269"/>
            <a:ext cx="10515164" cy="1325563"/>
          </a:xfrm>
          <a:prstGeom prst="rect">
            <a:avLst/>
          </a:prstGeom>
        </p:spPr>
        <p:txBody>
          <a:bodyP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lnSpc>
                <a:spcPct val="140000"/>
              </a:lnSpc>
              <a:spcBef>
                <a:spcPts val="1800"/>
              </a:spcBef>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2.8.2 </a:t>
            </a:r>
            <a:r>
              <a:rPr lang="en-US" altLang="zh-CN" sz="2800" b="1" dirty="0" err="1">
                <a:solidFill>
                  <a:schemeClr val="bg2">
                    <a:lumMod val="50000"/>
                  </a:schemeClr>
                </a:solidFill>
                <a:latin typeface="微软雅黑" panose="020B0503020204020204" pitchFamily="34" charset="-122"/>
                <a:ea typeface="微软雅黑" panose="020B0503020204020204" pitchFamily="34" charset="-122"/>
              </a:rPr>
              <a:t>Perlin</a:t>
            </a: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噪声</a:t>
            </a:r>
            <a:r>
              <a:rPr lang="zh-CN" altLang="en-US" sz="2800" b="1" dirty="0" smtClean="0">
                <a:solidFill>
                  <a:schemeClr val="bg2">
                    <a:lumMod val="50000"/>
                  </a:schemeClr>
                </a:solidFill>
                <a:latin typeface="微软雅黑" panose="020B0503020204020204" pitchFamily="34" charset="-122"/>
                <a:ea typeface="微软雅黑" panose="020B0503020204020204" pitchFamily="34" charset="-122"/>
              </a:rPr>
              <a:t>函数</a:t>
            </a:r>
            <a:endParaRPr lang="zh-CN" altLang="en-US" sz="2800" b="1" dirty="0">
              <a:solidFill>
                <a:schemeClr val="bg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061182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pPr eaLnBrk="1" hangingPunct="1">
              <a:lnSpc>
                <a:spcPct val="70000"/>
              </a:lnSpc>
              <a:spcBef>
                <a:spcPts val="2400"/>
              </a:spcBef>
            </a:pPr>
            <a:r>
              <a:rPr lang="en-US" altLang="zh-CN" sz="2800" b="1" dirty="0">
                <a:solidFill>
                  <a:schemeClr val="bg2">
                    <a:lumMod val="50000"/>
                  </a:schemeClr>
                </a:solidFill>
                <a:latin typeface="微软雅黑" panose="020B0503020204020204" pitchFamily="34" charset="-122"/>
                <a:ea typeface="微软雅黑" panose="020B0503020204020204" pitchFamily="34" charset="-122"/>
              </a:rPr>
              <a:t>1.2.1 </a:t>
            </a: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平面反射</a:t>
            </a:r>
          </a:p>
        </p:txBody>
      </p:sp>
      <p:sp>
        <p:nvSpPr>
          <p:cNvPr id="159801" name="Rectangle 57"/>
          <p:cNvSpPr>
            <a:spLocks noGrp="1" noChangeArrowheads="1"/>
          </p:cNvSpPr>
          <p:nvPr>
            <p:ph type="body" idx="1"/>
          </p:nvPr>
        </p:nvSpPr>
        <p:spPr>
          <a:xfrm>
            <a:off x="739824" y="1778595"/>
            <a:ext cx="10972800" cy="4530725"/>
          </a:xfrm>
        </p:spPr>
        <p:txBody>
          <a:bodyPr/>
          <a:lstStyle/>
          <a:p>
            <a:pPr marL="717550" lvl="1" indent="-342900" hangingPunct="0">
              <a:lnSpc>
                <a:spcPct val="100000"/>
              </a:lnSpc>
              <a:spcBef>
                <a:spcPts val="24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反射变换矩阵</a:t>
            </a:r>
          </a:p>
          <a:p>
            <a:pPr marL="1260475" lvl="3" indent="-342900" eaLnBrk="1" hangingPunct="0">
              <a:lnSpc>
                <a:spcPct val="12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如果点</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P</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在空间任意点，法矢量</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N</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为任意方向；</a:t>
            </a:r>
          </a:p>
          <a:p>
            <a:pPr marL="1260475" lvl="3" indent="-342900" hangingPunct="0">
              <a:lnSpc>
                <a:spcPct val="12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先将法矢量</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N</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旋转至与</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Y</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轴平行，旋转矩阵</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R</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 </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(N(0,1,0))</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a:t>
            </a:r>
          </a:p>
          <a:p>
            <a:pPr marL="1260475" lvl="3" indent="-342900" hangingPunct="0">
              <a:lnSpc>
                <a:spcPct val="12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将</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P</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点平移至原点，平移矩阵</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T(-p)</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a:t>
            </a:r>
          </a:p>
          <a:p>
            <a:pPr marL="1260475" lvl="3" indent="-342900" hangingPunct="0">
              <a:lnSpc>
                <a:spcPct val="12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然后进行</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S(1,-1,1)</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a:t>
            </a:r>
          </a:p>
          <a:p>
            <a:pPr marL="1260475" lvl="3" indent="-342900" hangingPunct="0">
              <a:lnSpc>
                <a:spcPct val="12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进行逆向平移和旋转变换，将</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P</a:t>
            </a: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点和</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法矢量</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N</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变换回到原始</a:t>
            </a: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位置</a:t>
            </a:r>
            <a:endParaRPr lang="zh-CN" altLang="en-US" sz="2200" b="1" dirty="0">
              <a:solidFill>
                <a:schemeClr val="accent6">
                  <a:lumMod val="50000"/>
                </a:schemeClr>
              </a:solidFill>
              <a:latin typeface="微软雅黑" panose="020B0503020204020204" pitchFamily="34" charset="-122"/>
              <a:ea typeface="微软雅黑" panose="020B0503020204020204" pitchFamily="34" charset="-122"/>
            </a:endParaRPr>
          </a:p>
          <a:p>
            <a:pPr lvl="3" eaLnBrk="1" hangingPunct="1"/>
            <a:endParaRPr lang="zh-CN" altLang="en-US" dirty="0" smtClean="0">
              <a:latin typeface="Times New Roman" pitchFamily="18" charset="0"/>
            </a:endParaRPr>
          </a:p>
          <a:p>
            <a:pPr lvl="2" eaLnBrk="1" hangingPunct="1"/>
            <a:endParaRPr lang="zh-CN" altLang="en-US" sz="2400" dirty="0" smtClean="0">
              <a:latin typeface="Times New Roman" pitchFamily="18" charset="0"/>
            </a:endParaRPr>
          </a:p>
          <a:p>
            <a:pPr lvl="2" eaLnBrk="1" hangingPunct="1"/>
            <a:endParaRPr lang="zh-CN" altLang="en-US" sz="2400" dirty="0" smtClean="0">
              <a:latin typeface="Times New Roman" pitchFamily="18" charset="0"/>
            </a:endParaRPr>
          </a:p>
          <a:p>
            <a:pPr eaLnBrk="1" hangingPunct="1"/>
            <a:endParaRPr lang="zh-CN" altLang="en-US" dirty="0" smtClean="0"/>
          </a:p>
        </p:txBody>
      </p:sp>
      <p:pic>
        <p:nvPicPr>
          <p:cNvPr id="159802" name="Picture 58" descr="ns为1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44620" y="0"/>
            <a:ext cx="1066800" cy="1014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804" name="Text Box 60"/>
          <p:cNvSpPr txBox="1">
            <a:spLocks noChangeArrowheads="1"/>
          </p:cNvSpPr>
          <p:nvPr/>
        </p:nvSpPr>
        <p:spPr bwMode="auto">
          <a:xfrm>
            <a:off x="9850453" y="2772148"/>
            <a:ext cx="86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a:latin typeface="Times New Roman" pitchFamily="18" charset="0"/>
              </a:rPr>
              <a:t>(0,0)</a:t>
            </a:r>
          </a:p>
        </p:txBody>
      </p:sp>
      <p:sp>
        <p:nvSpPr>
          <p:cNvPr id="159808" name="Rectangle 64"/>
          <p:cNvSpPr>
            <a:spLocks noChangeArrowheads="1"/>
          </p:cNvSpPr>
          <p:nvPr/>
        </p:nvSpPr>
        <p:spPr bwMode="auto">
          <a:xfrm rot="2395970">
            <a:off x="8639720" y="2195886"/>
            <a:ext cx="3600451" cy="142875"/>
          </a:xfrm>
          <a:prstGeom prst="rect">
            <a:avLst/>
          </a:prstGeom>
          <a:gradFill rotWithShape="1">
            <a:gsLst>
              <a:gs pos="0">
                <a:srgbClr val="008000">
                  <a:alpha val="35001"/>
                </a:srgbClr>
              </a:gs>
              <a:gs pos="100000">
                <a:srgbClr val="005500">
                  <a:alpha val="35001"/>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nvGrpSpPr>
          <p:cNvPr id="2" name="Group 75"/>
          <p:cNvGrpSpPr>
            <a:grpSpLocks/>
          </p:cNvGrpSpPr>
          <p:nvPr/>
        </p:nvGrpSpPr>
        <p:grpSpPr bwMode="auto">
          <a:xfrm>
            <a:off x="9888554" y="1043360"/>
            <a:ext cx="865717" cy="2989262"/>
            <a:chOff x="4604" y="2160"/>
            <a:chExt cx="409" cy="1883"/>
          </a:xfrm>
        </p:grpSpPr>
        <p:sp>
          <p:nvSpPr>
            <p:cNvPr id="14359" name="Line 66"/>
            <p:cNvSpPr>
              <a:spLocks noChangeShapeType="1"/>
            </p:cNvSpPr>
            <p:nvPr/>
          </p:nvSpPr>
          <p:spPr bwMode="auto">
            <a:xfrm flipV="1">
              <a:off x="4604" y="2251"/>
              <a:ext cx="0" cy="17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60" name="Text Box 67"/>
            <p:cNvSpPr txBox="1">
              <a:spLocks noChangeArrowheads="1"/>
            </p:cNvSpPr>
            <p:nvPr/>
          </p:nvSpPr>
          <p:spPr bwMode="auto">
            <a:xfrm>
              <a:off x="4605" y="2160"/>
              <a:ext cx="4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b="1" i="1">
                  <a:latin typeface="Times New Roman" pitchFamily="18" charset="0"/>
                </a:rPr>
                <a:t>Y</a:t>
              </a:r>
            </a:p>
          </p:txBody>
        </p:sp>
      </p:grpSp>
      <p:grpSp>
        <p:nvGrpSpPr>
          <p:cNvPr id="3" name="Group 68"/>
          <p:cNvGrpSpPr>
            <a:grpSpLocks/>
          </p:cNvGrpSpPr>
          <p:nvPr/>
        </p:nvGrpSpPr>
        <p:grpSpPr bwMode="auto">
          <a:xfrm>
            <a:off x="8070337" y="1872208"/>
            <a:ext cx="1049867" cy="1007889"/>
            <a:chOff x="3651" y="3294"/>
            <a:chExt cx="496" cy="504"/>
          </a:xfrm>
        </p:grpSpPr>
        <p:pic>
          <p:nvPicPr>
            <p:cNvPr id="14357" name="Picture 69" descr="Kd为80％"/>
            <p:cNvPicPr>
              <a:picLocks noChangeAspect="1" noChangeArrowheads="1"/>
            </p:cNvPicPr>
            <p:nvPr/>
          </p:nvPicPr>
          <p:blipFill>
            <a:blip r:embed="rId6">
              <a:extLst>
                <a:ext uri="{28A0092B-C50C-407E-A947-70E740481C1C}">
                  <a14:useLocalDpi xmlns:a14="http://schemas.microsoft.com/office/drawing/2010/main" val="0"/>
                </a:ext>
              </a:extLst>
            </a:blip>
            <a:srcRect b="3719"/>
            <a:stretch>
              <a:fillRect/>
            </a:stretch>
          </p:blipFill>
          <p:spPr bwMode="auto">
            <a:xfrm flipH="1" flipV="1">
              <a:off x="3651" y="3294"/>
              <a:ext cx="496" cy="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814" name="Oval 70"/>
            <p:cNvSpPr>
              <a:spLocks noChangeArrowheads="1"/>
            </p:cNvSpPr>
            <p:nvPr/>
          </p:nvSpPr>
          <p:spPr bwMode="auto">
            <a:xfrm>
              <a:off x="3674" y="3317"/>
              <a:ext cx="431" cy="431"/>
            </a:xfrm>
            <a:prstGeom prst="ellipse">
              <a:avLst/>
            </a:prstGeom>
            <a:gradFill rotWithShape="1">
              <a:gsLst>
                <a:gs pos="0">
                  <a:schemeClr val="accent1">
                    <a:alpha val="32001"/>
                  </a:schemeClr>
                </a:gs>
                <a:gs pos="100000">
                  <a:schemeClr val="accent1">
                    <a:gamma/>
                    <a:tint val="51373"/>
                    <a:invGamma/>
                    <a:alpha val="32001"/>
                  </a:schemeClr>
                </a:gs>
              </a:gsLst>
              <a:lin ang="5400000" scaled="1"/>
            </a:gradFill>
            <a:ln w="9525">
              <a:noFill/>
              <a:round/>
              <a:headEnd/>
              <a:tailEnd/>
            </a:ln>
            <a:effectLst/>
          </p:spPr>
          <p:txBody>
            <a:bodyPr wrap="none" anchor="ctr"/>
            <a:lstStyle/>
            <a:p>
              <a:pPr>
                <a:defRPr/>
              </a:pPr>
              <a:endParaRPr lang="zh-CN" altLang="en-US">
                <a:ea typeface="宋体" pitchFamily="2" charset="-122"/>
              </a:endParaRPr>
            </a:p>
          </p:txBody>
        </p:sp>
      </p:grpSp>
      <p:grpSp>
        <p:nvGrpSpPr>
          <p:cNvPr id="4" name="Group 76"/>
          <p:cNvGrpSpPr>
            <a:grpSpLocks/>
          </p:cNvGrpSpPr>
          <p:nvPr/>
        </p:nvGrpSpPr>
        <p:grpSpPr bwMode="auto">
          <a:xfrm>
            <a:off x="10464287" y="1049711"/>
            <a:ext cx="1441451" cy="1323975"/>
            <a:chOff x="4876" y="2164"/>
            <a:chExt cx="681" cy="834"/>
          </a:xfrm>
        </p:grpSpPr>
        <p:sp>
          <p:nvSpPr>
            <p:cNvPr id="14354" name="Text Box 62"/>
            <p:cNvSpPr txBox="1">
              <a:spLocks noChangeArrowheads="1"/>
            </p:cNvSpPr>
            <p:nvPr/>
          </p:nvSpPr>
          <p:spPr bwMode="auto">
            <a:xfrm>
              <a:off x="5171" y="2164"/>
              <a:ext cx="38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b="1" i="1">
                  <a:solidFill>
                    <a:srgbClr val="0000FF"/>
                  </a:solidFill>
                  <a:latin typeface="Times New Roman" pitchFamily="18" charset="0"/>
                </a:rPr>
                <a:t>N</a:t>
              </a:r>
            </a:p>
          </p:txBody>
        </p:sp>
        <p:sp>
          <p:nvSpPr>
            <p:cNvPr id="14355" name="Text Box 63"/>
            <p:cNvSpPr txBox="1">
              <a:spLocks noChangeArrowheads="1"/>
            </p:cNvSpPr>
            <p:nvPr/>
          </p:nvSpPr>
          <p:spPr bwMode="auto">
            <a:xfrm>
              <a:off x="4885" y="2767"/>
              <a:ext cx="4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b="1" i="1">
                  <a:latin typeface="Times New Roman" pitchFamily="18" charset="0"/>
                </a:rPr>
                <a:t>P</a:t>
              </a:r>
            </a:p>
          </p:txBody>
        </p:sp>
        <p:sp>
          <p:nvSpPr>
            <p:cNvPr id="14356" name="Line 61"/>
            <p:cNvSpPr>
              <a:spLocks noChangeShapeType="1"/>
            </p:cNvSpPr>
            <p:nvPr/>
          </p:nvSpPr>
          <p:spPr bwMode="auto">
            <a:xfrm flipV="1">
              <a:off x="4876" y="2364"/>
              <a:ext cx="385" cy="522"/>
            </a:xfrm>
            <a:prstGeom prst="line">
              <a:avLst/>
            </a:prstGeom>
            <a:noFill/>
            <a:ln w="28575">
              <a:solidFill>
                <a:srgbClr val="0000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5" name="Group 72"/>
          <p:cNvGrpSpPr>
            <a:grpSpLocks/>
          </p:cNvGrpSpPr>
          <p:nvPr/>
        </p:nvGrpSpPr>
        <p:grpSpPr bwMode="auto">
          <a:xfrm>
            <a:off x="8207920" y="2807072"/>
            <a:ext cx="4368800" cy="546100"/>
            <a:chOff x="3696" y="3045"/>
            <a:chExt cx="2064" cy="344"/>
          </a:xfrm>
        </p:grpSpPr>
        <p:sp>
          <p:nvSpPr>
            <p:cNvPr id="14352" name="Line 73"/>
            <p:cNvSpPr>
              <a:spLocks noChangeShapeType="1"/>
            </p:cNvSpPr>
            <p:nvPr/>
          </p:nvSpPr>
          <p:spPr bwMode="auto">
            <a:xfrm>
              <a:off x="3696" y="3045"/>
              <a:ext cx="1769" cy="0"/>
            </a:xfrm>
            <a:prstGeom prst="line">
              <a:avLst/>
            </a:prstGeom>
            <a:noFill/>
            <a:ln w="9525">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4353" name="Text Box 74"/>
            <p:cNvSpPr txBox="1">
              <a:spLocks noChangeArrowheads="1"/>
            </p:cNvSpPr>
            <p:nvPr/>
          </p:nvSpPr>
          <p:spPr bwMode="auto">
            <a:xfrm>
              <a:off x="5352" y="3158"/>
              <a:ext cx="4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b="1" i="1">
                  <a:latin typeface="Times New Roman" pitchFamily="18" charset="0"/>
                </a:rPr>
                <a:t>X</a:t>
              </a:r>
            </a:p>
          </p:txBody>
        </p:sp>
      </p:grpSp>
      <p:graphicFrame>
        <p:nvGraphicFramePr>
          <p:cNvPr id="159821" name="Object 77"/>
          <p:cNvGraphicFramePr>
            <a:graphicFrameLocks noChangeAspect="1"/>
          </p:cNvGraphicFramePr>
          <p:nvPr>
            <p:extLst>
              <p:ext uri="{D42A27DB-BD31-4B8C-83A1-F6EECF244321}">
                <p14:modId xmlns:p14="http://schemas.microsoft.com/office/powerpoint/2010/main" val="1656036709"/>
              </p:ext>
            </p:extLst>
          </p:nvPr>
        </p:nvGraphicFramePr>
        <p:xfrm>
          <a:off x="3519455" y="5061336"/>
          <a:ext cx="3483671" cy="370899"/>
        </p:xfrm>
        <a:graphic>
          <a:graphicData uri="http://schemas.openxmlformats.org/presentationml/2006/ole">
            <mc:AlternateContent xmlns:mc="http://schemas.openxmlformats.org/markup-compatibility/2006">
              <mc:Choice xmlns:v="urn:schemas-microsoft-com:vml" Requires="v">
                <p:oleObj spid="_x0000_s120916" name="Equation" r:id="rId7" imgW="1435100" imgH="203200" progId="">
                  <p:embed/>
                </p:oleObj>
              </mc:Choice>
              <mc:Fallback>
                <p:oleObj name="Equation" r:id="rId7" imgW="1435100" imgH="20320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19455" y="5061336"/>
                        <a:ext cx="3483671" cy="370899"/>
                      </a:xfrm>
                      <a:prstGeom prst="rect">
                        <a:avLst/>
                      </a:prstGeom>
                      <a:noFill/>
                      <a:ln>
                        <a:noFill/>
                      </a:ln>
                    </p:spPr>
                  </p:pic>
                </p:oleObj>
              </mc:Fallback>
            </mc:AlternateContent>
          </a:graphicData>
        </a:graphic>
      </p:graphicFrame>
      <p:graphicFrame>
        <p:nvGraphicFramePr>
          <p:cNvPr id="159823" name="Object 79"/>
          <p:cNvGraphicFramePr>
            <a:graphicFrameLocks noChangeAspect="1"/>
          </p:cNvGraphicFramePr>
          <p:nvPr>
            <p:extLst>
              <p:ext uri="{D42A27DB-BD31-4B8C-83A1-F6EECF244321}">
                <p14:modId xmlns:p14="http://schemas.microsoft.com/office/powerpoint/2010/main" val="1605082222"/>
              </p:ext>
            </p:extLst>
          </p:nvPr>
        </p:nvGraphicFramePr>
        <p:xfrm>
          <a:off x="2655359" y="5832561"/>
          <a:ext cx="3937000" cy="536575"/>
        </p:xfrm>
        <a:graphic>
          <a:graphicData uri="http://schemas.openxmlformats.org/presentationml/2006/ole">
            <mc:AlternateContent xmlns:mc="http://schemas.openxmlformats.org/markup-compatibility/2006">
              <mc:Choice xmlns:v="urn:schemas-microsoft-com:vml" Requires="v">
                <p:oleObj spid="_x0000_s120917" name="Equation" r:id="rId9" imgW="1257300" imgH="228600" progId="">
                  <p:embed/>
                </p:oleObj>
              </mc:Choice>
              <mc:Fallback>
                <p:oleObj name="Equation" r:id="rId9" imgW="1257300" imgH="22860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55359" y="5832561"/>
                        <a:ext cx="393700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9824" name="Text Box 80"/>
          <p:cNvSpPr txBox="1">
            <a:spLocks noChangeArrowheads="1"/>
          </p:cNvSpPr>
          <p:nvPr/>
        </p:nvSpPr>
        <p:spPr bwMode="auto">
          <a:xfrm>
            <a:off x="2655359" y="5048349"/>
            <a:ext cx="864096"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sz="2000" b="1" dirty="0">
                <a:solidFill>
                  <a:schemeClr val="bg2">
                    <a:lumMod val="50000"/>
                  </a:schemeClr>
                </a:solidFill>
              </a:rPr>
              <a:t>设</a:t>
            </a:r>
          </a:p>
        </p:txBody>
      </p:sp>
      <p:sp>
        <p:nvSpPr>
          <p:cNvPr id="159825" name="Text Box 81"/>
          <p:cNvSpPr txBox="1">
            <a:spLocks noChangeArrowheads="1"/>
          </p:cNvSpPr>
          <p:nvPr/>
        </p:nvSpPr>
        <p:spPr bwMode="auto">
          <a:xfrm>
            <a:off x="2655359" y="5435686"/>
            <a:ext cx="499321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sz="2000" b="1" dirty="0">
                <a:solidFill>
                  <a:schemeClr val="bg2">
                    <a:lumMod val="50000"/>
                  </a:schemeClr>
                </a:solidFill>
              </a:rPr>
              <a:t>则反射变换矩阵</a:t>
            </a:r>
            <a:r>
              <a:rPr lang="en-US" altLang="zh-CN" sz="2000" b="1" dirty="0">
                <a:solidFill>
                  <a:schemeClr val="bg2">
                    <a:lumMod val="50000"/>
                  </a:schemeClr>
                </a:solidFill>
                <a:latin typeface="Times New Roman" pitchFamily="18" charset="0"/>
                <a:ea typeface="黑体" pitchFamily="49" charset="-122"/>
              </a:rPr>
              <a:t>M</a:t>
            </a:r>
            <a:r>
              <a:rPr lang="zh-CN" altLang="en-US" sz="2000" b="1" dirty="0">
                <a:solidFill>
                  <a:schemeClr val="bg2">
                    <a:lumMod val="50000"/>
                  </a:schemeClr>
                </a:solidFill>
              </a:rPr>
              <a:t>为</a:t>
            </a:r>
          </a:p>
        </p:txBody>
      </p:sp>
      <p:sp>
        <p:nvSpPr>
          <p:cNvPr id="159826" name="Text Box 82"/>
          <p:cNvSpPr txBox="1">
            <a:spLocks noChangeArrowheads="1"/>
          </p:cNvSpPr>
          <p:nvPr/>
        </p:nvSpPr>
        <p:spPr bwMode="auto">
          <a:xfrm>
            <a:off x="2655359" y="6416501"/>
            <a:ext cx="9264649"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b="1" dirty="0">
                <a:solidFill>
                  <a:schemeClr val="bg2">
                    <a:lumMod val="50000"/>
                  </a:schemeClr>
                </a:solidFill>
              </a:rPr>
              <a:t>如果反射平面的位置或方向发生了变化，必须重新计算反射矩阵</a:t>
            </a:r>
            <a:r>
              <a:rPr lang="en-US" altLang="zh-CN" sz="2000" b="1" dirty="0">
                <a:solidFill>
                  <a:schemeClr val="bg2">
                    <a:lumMod val="50000"/>
                  </a:schemeClr>
                </a:solidFill>
                <a:latin typeface="Times New Roman" pitchFamily="18" charset="0"/>
              </a:rPr>
              <a:t>M</a:t>
            </a:r>
          </a:p>
        </p:txBody>
      </p:sp>
    </p:spTree>
    <p:extLst>
      <p:ext uri="{BB962C8B-B14F-4D97-AF65-F5344CB8AC3E}">
        <p14:creationId xmlns:p14="http://schemas.microsoft.com/office/powerpoint/2010/main" val="1609445831"/>
      </p:ext>
    </p:extLst>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9801">
                                            <p:txEl>
                                              <p:pRg st="0" end="0"/>
                                            </p:txEl>
                                          </p:spTgt>
                                        </p:tgtEl>
                                        <p:attrNameLst>
                                          <p:attrName>style.visibility</p:attrName>
                                        </p:attrNameLst>
                                      </p:cBhvr>
                                      <p:to>
                                        <p:strVal val="visible"/>
                                      </p:to>
                                    </p:set>
                                    <p:animEffect transition="in" filter="wipe(up)">
                                      <p:cBhvr>
                                        <p:cTn id="7" dur="500"/>
                                        <p:tgtEl>
                                          <p:spTgt spid="159801">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59801">
                                            <p:txEl>
                                              <p:pRg st="1" end="1"/>
                                            </p:txEl>
                                          </p:spTgt>
                                        </p:tgtEl>
                                        <p:attrNameLst>
                                          <p:attrName>style.visibility</p:attrName>
                                        </p:attrNameLst>
                                      </p:cBhvr>
                                      <p:to>
                                        <p:strVal val="visible"/>
                                      </p:to>
                                    </p:set>
                                    <p:animEffect transition="in" filter="wipe(up)">
                                      <p:cBhvr>
                                        <p:cTn id="10" dur="500"/>
                                        <p:tgtEl>
                                          <p:spTgt spid="159801">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42"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outHorizontal)">
                                      <p:cBhvr>
                                        <p:cTn id="15" dur="500"/>
                                        <p:tgtEl>
                                          <p:spTgt spid="2"/>
                                        </p:tgtEl>
                                      </p:cBhvr>
                                    </p:animEffect>
                                  </p:childTnLst>
                                </p:cTn>
                              </p:par>
                              <p:par>
                                <p:cTn id="16" presetID="16" presetClass="entr" presetSubtype="37"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outVertical)">
                                      <p:cBhvr>
                                        <p:cTn id="18" dur="500"/>
                                        <p:tgtEl>
                                          <p:spTgt spid="5"/>
                                        </p:tgtEl>
                                      </p:cBhvr>
                                    </p:animEffect>
                                  </p:childTnLst>
                                </p:cTn>
                              </p:par>
                              <p:par>
                                <p:cTn id="19" presetID="1" presetClass="entr" presetSubtype="0" fill="hold" grpId="0" nodeType="withEffect">
                                  <p:stCondLst>
                                    <p:cond delay="0"/>
                                  </p:stCondLst>
                                  <p:childTnLst>
                                    <p:set>
                                      <p:cBhvr>
                                        <p:cTn id="20" dur="1" fill="hold">
                                          <p:stCondLst>
                                            <p:cond delay="0"/>
                                          </p:stCondLst>
                                        </p:cTn>
                                        <p:tgtEl>
                                          <p:spTgt spid="15980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9808"/>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4"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down)">
                                      <p:cBhvr>
                                        <p:cTn id="29" dur="500"/>
                                        <p:tgtEl>
                                          <p:spTgt spid="4"/>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0"/>
                                          </p:stCondLst>
                                        </p:cTn>
                                        <p:tgtEl>
                                          <p:spTgt spid="159802"/>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childTnLst>
                                </p:cTn>
                              </p:par>
                              <p:par>
                                <p:cTn id="38" presetID="22" presetClass="entr" presetSubtype="1" fill="hold" grpId="0" nodeType="withEffect">
                                  <p:stCondLst>
                                    <p:cond delay="0"/>
                                  </p:stCondLst>
                                  <p:childTnLst>
                                    <p:set>
                                      <p:cBhvr>
                                        <p:cTn id="39" dur="1" fill="hold">
                                          <p:stCondLst>
                                            <p:cond delay="0"/>
                                          </p:stCondLst>
                                        </p:cTn>
                                        <p:tgtEl>
                                          <p:spTgt spid="159801">
                                            <p:txEl>
                                              <p:pRg st="2" end="2"/>
                                            </p:txEl>
                                          </p:spTgt>
                                        </p:tgtEl>
                                        <p:attrNameLst>
                                          <p:attrName>style.visibility</p:attrName>
                                        </p:attrNameLst>
                                      </p:cBhvr>
                                      <p:to>
                                        <p:strVal val="visible"/>
                                      </p:to>
                                    </p:set>
                                    <p:animEffect transition="in" filter="wipe(up)">
                                      <p:cBhvr>
                                        <p:cTn id="40" dur="500"/>
                                        <p:tgtEl>
                                          <p:spTgt spid="159801">
                                            <p:txEl>
                                              <p:pRg st="2" end="2"/>
                                            </p:txEl>
                                          </p:spTgt>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159801">
                                            <p:txEl>
                                              <p:pRg st="3" end="3"/>
                                            </p:txEl>
                                          </p:spTgt>
                                        </p:tgtEl>
                                        <p:attrNameLst>
                                          <p:attrName>style.visibility</p:attrName>
                                        </p:attrNameLst>
                                      </p:cBhvr>
                                      <p:to>
                                        <p:strVal val="visible"/>
                                      </p:to>
                                    </p:set>
                                    <p:animEffect transition="in" filter="wipe(up)">
                                      <p:cBhvr>
                                        <p:cTn id="43" dur="500"/>
                                        <p:tgtEl>
                                          <p:spTgt spid="159801">
                                            <p:txEl>
                                              <p:pRg st="3" end="3"/>
                                            </p:txEl>
                                          </p:spTgt>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159801">
                                            <p:txEl>
                                              <p:pRg st="4" end="4"/>
                                            </p:txEl>
                                          </p:spTgt>
                                        </p:tgtEl>
                                        <p:attrNameLst>
                                          <p:attrName>style.visibility</p:attrName>
                                        </p:attrNameLst>
                                      </p:cBhvr>
                                      <p:to>
                                        <p:strVal val="visible"/>
                                      </p:to>
                                    </p:set>
                                    <p:animEffect transition="in" filter="wipe(up)">
                                      <p:cBhvr>
                                        <p:cTn id="46" dur="500"/>
                                        <p:tgtEl>
                                          <p:spTgt spid="159801">
                                            <p:txEl>
                                              <p:pRg st="4" end="4"/>
                                            </p:txEl>
                                          </p:spTgt>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159801">
                                            <p:txEl>
                                              <p:pRg st="5" end="5"/>
                                            </p:txEl>
                                          </p:spTgt>
                                        </p:tgtEl>
                                        <p:attrNameLst>
                                          <p:attrName>style.visibility</p:attrName>
                                        </p:attrNameLst>
                                      </p:cBhvr>
                                      <p:to>
                                        <p:strVal val="visible"/>
                                      </p:to>
                                    </p:set>
                                    <p:animEffect transition="in" filter="wipe(up)">
                                      <p:cBhvr>
                                        <p:cTn id="49" dur="500"/>
                                        <p:tgtEl>
                                          <p:spTgt spid="159801">
                                            <p:txEl>
                                              <p:pRg st="5" end="5"/>
                                            </p:txEl>
                                          </p:spTgt>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9824"/>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59821"/>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159825"/>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159823"/>
                                        </p:tgtEl>
                                        <p:attrNameLst>
                                          <p:attrName>style.visibility</p:attrName>
                                        </p:attrNameLst>
                                      </p:cBhvr>
                                      <p:to>
                                        <p:strVal val="visible"/>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1" fill="hold" grpId="0" nodeType="clickEffect">
                                  <p:stCondLst>
                                    <p:cond delay="0"/>
                                  </p:stCondLst>
                                  <p:childTnLst>
                                    <p:set>
                                      <p:cBhvr>
                                        <p:cTn id="65" dur="1" fill="hold">
                                          <p:stCondLst>
                                            <p:cond delay="0"/>
                                          </p:stCondLst>
                                        </p:cTn>
                                        <p:tgtEl>
                                          <p:spTgt spid="159826"/>
                                        </p:tgtEl>
                                        <p:attrNameLst>
                                          <p:attrName>style.visibility</p:attrName>
                                        </p:attrNameLst>
                                      </p:cBhvr>
                                      <p:to>
                                        <p:strVal val="visible"/>
                                      </p:to>
                                    </p:set>
                                    <p:animEffect transition="in" filter="wipe(up)">
                                      <p:cBhvr>
                                        <p:cTn id="66" dur="500"/>
                                        <p:tgtEl>
                                          <p:spTgt spid="1598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801" grpId="0" build="p"/>
      <p:bldP spid="159804" grpId="0"/>
      <p:bldP spid="159808" grpId="0" animBg="1"/>
      <p:bldP spid="159824" grpId="0"/>
      <p:bldP spid="159825" grpId="0"/>
      <p:bldP spid="159826"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4"/>
          <p:cNvSpPr>
            <a:spLocks noGrp="1" noChangeArrowheads="1"/>
          </p:cNvSpPr>
          <p:nvPr>
            <p:ph type="body" sz="half" idx="1"/>
          </p:nvPr>
        </p:nvSpPr>
        <p:spPr>
          <a:xfrm>
            <a:off x="912285" y="1628775"/>
            <a:ext cx="10367433" cy="5226050"/>
          </a:xfrm>
        </p:spPr>
        <p:txBody>
          <a:bodyPr/>
          <a:lstStyle/>
          <a:p>
            <a:pPr marL="717550" lvl="1" indent="-342900" hangingPunct="0">
              <a:lnSpc>
                <a:spcPct val="140000"/>
              </a:lnSpc>
              <a:spcBef>
                <a:spcPts val="1800"/>
              </a:spcBef>
              <a:buFont typeface="Wingdings" panose="05000000000000000000" pitchFamily="2" charset="2"/>
              <a:buChar char="Ø"/>
              <a:defRPr/>
            </a:pPr>
            <a:r>
              <a:rPr lang="en-US" altLang="zh-CN" b="1" dirty="0" smtClean="0">
                <a:solidFill>
                  <a:schemeClr val="bg2">
                    <a:lumMod val="50000"/>
                  </a:schemeClr>
                </a:solidFill>
                <a:latin typeface="微软雅黑" panose="020B0503020204020204" pitchFamily="34" charset="-122"/>
                <a:ea typeface="微软雅黑" panose="020B0503020204020204" pitchFamily="34" charset="-122"/>
              </a:rPr>
              <a:t>Cubic</a:t>
            </a:r>
            <a:r>
              <a:rPr lang="zh-CN" altLang="zh-CN" b="1" dirty="0">
                <a:solidFill>
                  <a:schemeClr val="bg2">
                    <a:lumMod val="50000"/>
                  </a:schemeClr>
                </a:solidFill>
                <a:latin typeface="微软雅黑" panose="020B0503020204020204" pitchFamily="34" charset="-122"/>
                <a:ea typeface="微软雅黑" panose="020B0503020204020204" pitchFamily="34" charset="-122"/>
              </a:rPr>
              <a:t>插值</a:t>
            </a:r>
            <a:r>
              <a:rPr lang="zh-CN" altLang="en-US" b="1" dirty="0">
                <a:solidFill>
                  <a:schemeClr val="bg2">
                    <a:lumMod val="50000"/>
                  </a:schemeClr>
                </a:solidFill>
                <a:latin typeface="微软雅黑" panose="020B0503020204020204" pitchFamily="34" charset="-122"/>
                <a:ea typeface="微软雅黑" panose="020B0503020204020204" pitchFamily="34" charset="-122"/>
              </a:rPr>
              <a:t>函数</a:t>
            </a:r>
            <a:endParaRPr lang="en-US" altLang="zh-CN" b="1"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88068" name="矩形 1"/>
          <p:cNvSpPr>
            <a:spLocks noChangeArrowheads="1"/>
          </p:cNvSpPr>
          <p:nvPr/>
        </p:nvSpPr>
        <p:spPr bwMode="auto">
          <a:xfrm>
            <a:off x="2063751" y="2516189"/>
            <a:ext cx="873760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atinLnBrk="1"/>
            <a:r>
              <a:rPr lang="en-US" altLang="zh-CN" sz="2000" b="1" dirty="0">
                <a:solidFill>
                  <a:schemeClr val="bg2">
                    <a:lumMod val="50000"/>
                  </a:schemeClr>
                </a:solidFill>
              </a:rPr>
              <a:t>function </a:t>
            </a:r>
            <a:r>
              <a:rPr lang="en-US" altLang="zh-CN" sz="2000" b="1" dirty="0" err="1">
                <a:solidFill>
                  <a:schemeClr val="bg2">
                    <a:lumMod val="50000"/>
                  </a:schemeClr>
                </a:solidFill>
              </a:rPr>
              <a:t>Cubic_Interpolate</a:t>
            </a:r>
            <a:r>
              <a:rPr lang="en-US" altLang="zh-CN" sz="2000" b="1" dirty="0">
                <a:solidFill>
                  <a:schemeClr val="bg2">
                    <a:lumMod val="50000"/>
                  </a:schemeClr>
                </a:solidFill>
              </a:rPr>
              <a:t>(v0, v1, v2, v3,x)</a:t>
            </a:r>
            <a:br>
              <a:rPr lang="en-US" altLang="zh-CN" sz="2000" b="1" dirty="0">
                <a:solidFill>
                  <a:schemeClr val="bg2">
                    <a:lumMod val="50000"/>
                  </a:schemeClr>
                </a:solidFill>
              </a:rPr>
            </a:br>
            <a:r>
              <a:rPr lang="en-US" altLang="zh-CN" sz="2000" b="1" dirty="0">
                <a:solidFill>
                  <a:schemeClr val="bg2">
                    <a:lumMod val="50000"/>
                  </a:schemeClr>
                </a:solidFill>
              </a:rPr>
              <a:t>        P = (v3 - v2) - (v0 - v1)</a:t>
            </a:r>
            <a:br>
              <a:rPr lang="en-US" altLang="zh-CN" sz="2000" b="1" dirty="0">
                <a:solidFill>
                  <a:schemeClr val="bg2">
                    <a:lumMod val="50000"/>
                  </a:schemeClr>
                </a:solidFill>
              </a:rPr>
            </a:br>
            <a:r>
              <a:rPr lang="en-US" altLang="zh-CN" sz="2000" b="1" dirty="0">
                <a:solidFill>
                  <a:schemeClr val="bg2">
                    <a:lumMod val="50000"/>
                  </a:schemeClr>
                </a:solidFill>
              </a:rPr>
              <a:t>        Q = (v0 - v1) - P</a:t>
            </a:r>
            <a:br>
              <a:rPr lang="en-US" altLang="zh-CN" sz="2000" b="1" dirty="0">
                <a:solidFill>
                  <a:schemeClr val="bg2">
                    <a:lumMod val="50000"/>
                  </a:schemeClr>
                </a:solidFill>
              </a:rPr>
            </a:br>
            <a:r>
              <a:rPr lang="en-US" altLang="zh-CN" sz="2000" b="1" dirty="0">
                <a:solidFill>
                  <a:schemeClr val="bg2">
                    <a:lumMod val="50000"/>
                  </a:schemeClr>
                </a:solidFill>
              </a:rPr>
              <a:t>        R = v2 - v0</a:t>
            </a:r>
            <a:br>
              <a:rPr lang="en-US" altLang="zh-CN" sz="2000" b="1" dirty="0">
                <a:solidFill>
                  <a:schemeClr val="bg2">
                    <a:lumMod val="50000"/>
                  </a:schemeClr>
                </a:solidFill>
              </a:rPr>
            </a:br>
            <a:r>
              <a:rPr lang="en-US" altLang="zh-CN" sz="2000" b="1" dirty="0">
                <a:solidFill>
                  <a:schemeClr val="bg2">
                    <a:lumMod val="50000"/>
                  </a:schemeClr>
                </a:solidFill>
              </a:rPr>
              <a:t>        S = v1</a:t>
            </a:r>
            <a:br>
              <a:rPr lang="en-US" altLang="zh-CN" sz="2000" b="1" dirty="0">
                <a:solidFill>
                  <a:schemeClr val="bg2">
                    <a:lumMod val="50000"/>
                  </a:schemeClr>
                </a:solidFill>
              </a:rPr>
            </a:br>
            <a:r>
              <a:rPr lang="en-US" altLang="zh-CN" sz="2000" b="1" dirty="0">
                <a:solidFill>
                  <a:schemeClr val="bg2">
                    <a:lumMod val="50000"/>
                  </a:schemeClr>
                </a:solidFill>
              </a:rPr>
              <a:t> </a:t>
            </a:r>
            <a:br>
              <a:rPr lang="en-US" altLang="zh-CN" sz="2000" b="1" dirty="0">
                <a:solidFill>
                  <a:schemeClr val="bg2">
                    <a:lumMod val="50000"/>
                  </a:schemeClr>
                </a:solidFill>
              </a:rPr>
            </a:br>
            <a:r>
              <a:rPr lang="en-US" altLang="zh-CN" sz="2000" b="1" dirty="0">
                <a:solidFill>
                  <a:schemeClr val="bg2">
                    <a:lumMod val="50000"/>
                  </a:schemeClr>
                </a:solidFill>
              </a:rPr>
              <a:t>        return Px3 + Qx2 + Rx + S</a:t>
            </a:r>
            <a:br>
              <a:rPr lang="en-US" altLang="zh-CN" sz="2000" b="1" dirty="0">
                <a:solidFill>
                  <a:schemeClr val="bg2">
                    <a:lumMod val="50000"/>
                  </a:schemeClr>
                </a:solidFill>
              </a:rPr>
            </a:br>
            <a:r>
              <a:rPr lang="en-US" altLang="zh-CN" sz="2000" b="1" dirty="0">
                <a:solidFill>
                  <a:schemeClr val="bg2">
                    <a:lumMod val="50000"/>
                  </a:schemeClr>
                </a:solidFill>
              </a:rPr>
              <a:t> end of function</a:t>
            </a:r>
            <a:br>
              <a:rPr lang="en-US" altLang="zh-CN" sz="2000" b="1" dirty="0">
                <a:solidFill>
                  <a:schemeClr val="bg2">
                    <a:lumMod val="50000"/>
                  </a:schemeClr>
                </a:solidFill>
              </a:rPr>
            </a:br>
            <a:endParaRPr lang="zh-CN" altLang="zh-CN" sz="2000" b="1" dirty="0">
              <a:solidFill>
                <a:schemeClr val="bg2">
                  <a:lumMod val="50000"/>
                </a:schemeClr>
              </a:solidFill>
            </a:endParaRPr>
          </a:p>
        </p:txBody>
      </p:sp>
      <p:pic>
        <p:nvPicPr>
          <p:cNvPr id="88069" name="图片 6" descr="http://freespace.virgin.net/hugo.elias/models/m_inter4.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2401" y="4941888"/>
            <a:ext cx="5568951"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p:cNvSpPr txBox="1">
            <a:spLocks noChangeArrowheads="1"/>
          </p:cNvSpPr>
          <p:nvPr/>
        </p:nvSpPr>
        <p:spPr>
          <a:xfrm>
            <a:off x="838418" y="591269"/>
            <a:ext cx="10515164" cy="1325563"/>
          </a:xfrm>
          <a:prstGeom prst="rect">
            <a:avLst/>
          </a:prstGeom>
        </p:spPr>
        <p:txBody>
          <a:bodyP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lnSpc>
                <a:spcPct val="140000"/>
              </a:lnSpc>
              <a:spcBef>
                <a:spcPts val="1800"/>
              </a:spcBef>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2.8.2 </a:t>
            </a:r>
            <a:r>
              <a:rPr lang="en-US" altLang="zh-CN" sz="2800" b="1" dirty="0" err="1">
                <a:solidFill>
                  <a:schemeClr val="bg2">
                    <a:lumMod val="50000"/>
                  </a:schemeClr>
                </a:solidFill>
                <a:latin typeface="微软雅黑" panose="020B0503020204020204" pitchFamily="34" charset="-122"/>
                <a:ea typeface="微软雅黑" panose="020B0503020204020204" pitchFamily="34" charset="-122"/>
              </a:rPr>
              <a:t>Perlin</a:t>
            </a: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噪声</a:t>
            </a:r>
            <a:r>
              <a:rPr lang="zh-CN" altLang="en-US" sz="2800" b="1" dirty="0" smtClean="0">
                <a:solidFill>
                  <a:schemeClr val="bg2">
                    <a:lumMod val="50000"/>
                  </a:schemeClr>
                </a:solidFill>
                <a:latin typeface="微软雅黑" panose="020B0503020204020204" pitchFamily="34" charset="-122"/>
                <a:ea typeface="微软雅黑" panose="020B0503020204020204" pitchFamily="34" charset="-122"/>
              </a:rPr>
              <a:t>函数</a:t>
            </a:r>
            <a:endParaRPr lang="zh-CN" altLang="en-US" sz="2800" b="1" dirty="0">
              <a:solidFill>
                <a:schemeClr val="bg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9949036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4"/>
          <p:cNvSpPr>
            <a:spLocks noGrp="1" noChangeArrowheads="1"/>
          </p:cNvSpPr>
          <p:nvPr>
            <p:ph type="body" sz="half" idx="1"/>
          </p:nvPr>
        </p:nvSpPr>
        <p:spPr>
          <a:xfrm>
            <a:off x="912285" y="1628775"/>
            <a:ext cx="10367433" cy="5226050"/>
          </a:xfrm>
        </p:spPr>
        <p:txBody>
          <a:bodyPr/>
          <a:lstStyle/>
          <a:p>
            <a:pPr marL="717550" lvl="1" indent="-342900" hangingPunct="0">
              <a:lnSpc>
                <a:spcPct val="140000"/>
              </a:lnSpc>
              <a:spcBef>
                <a:spcPts val="1800"/>
              </a:spcBef>
              <a:buFont typeface="Wingdings" panose="05000000000000000000" pitchFamily="2" charset="2"/>
              <a:buChar char="Ø"/>
              <a:defRPr/>
            </a:pPr>
            <a:r>
              <a:rPr lang="en-US" altLang="zh-CN" b="1" dirty="0" smtClean="0">
                <a:solidFill>
                  <a:schemeClr val="bg2">
                    <a:lumMod val="50000"/>
                  </a:schemeClr>
                </a:solidFill>
                <a:latin typeface="微软雅黑" panose="020B0503020204020204" pitchFamily="34" charset="-122"/>
                <a:ea typeface="微软雅黑" panose="020B0503020204020204" pitchFamily="34" charset="-122"/>
              </a:rPr>
              <a:t>1</a:t>
            </a:r>
            <a:r>
              <a:rPr lang="zh-CN" altLang="zh-CN" b="1" dirty="0">
                <a:solidFill>
                  <a:schemeClr val="bg2">
                    <a:lumMod val="50000"/>
                  </a:schemeClr>
                </a:solidFill>
                <a:latin typeface="微软雅黑" panose="020B0503020204020204" pitchFamily="34" charset="-122"/>
                <a:ea typeface="微软雅黑" panose="020B0503020204020204" pitchFamily="34" charset="-122"/>
              </a:rPr>
              <a:t>维的光滑函数</a:t>
            </a:r>
          </a:p>
          <a:p>
            <a:pPr marL="725488" indent="0" latinLnBrk="1">
              <a:buFont typeface="Wingdings" pitchFamily="2" charset="2"/>
              <a:buNone/>
              <a:defRPr/>
            </a:pPr>
            <a:endParaRPr lang="en-US" altLang="zh-CN" sz="1800" dirty="0" smtClean="0"/>
          </a:p>
          <a:p>
            <a:pPr marL="725488" indent="0" latinLnBrk="1">
              <a:buFont typeface="Wingdings" pitchFamily="2" charset="2"/>
              <a:buNone/>
              <a:defRPr/>
            </a:pPr>
            <a:r>
              <a:rPr lang="en-US" altLang="zh-CN" sz="1800" dirty="0"/>
              <a:t> </a:t>
            </a:r>
            <a:r>
              <a:rPr lang="en-US" altLang="zh-CN" sz="2000" b="1" dirty="0" smtClean="0">
                <a:solidFill>
                  <a:schemeClr val="bg2">
                    <a:lumMod val="50000"/>
                  </a:schemeClr>
                </a:solidFill>
              </a:rPr>
              <a:t>function</a:t>
            </a:r>
            <a:r>
              <a:rPr lang="en-US" altLang="zh-CN" sz="2000" b="1" dirty="0">
                <a:solidFill>
                  <a:schemeClr val="bg2">
                    <a:lumMod val="50000"/>
                  </a:schemeClr>
                </a:solidFill>
              </a:rPr>
              <a:t> Noise(x)</a:t>
            </a:r>
            <a:br>
              <a:rPr lang="en-US" altLang="zh-CN" sz="2000" b="1" dirty="0">
                <a:solidFill>
                  <a:schemeClr val="bg2">
                    <a:lumMod val="50000"/>
                  </a:schemeClr>
                </a:solidFill>
              </a:rPr>
            </a:br>
            <a:r>
              <a:rPr lang="en-US" altLang="zh-CN" sz="2000" b="1" dirty="0">
                <a:solidFill>
                  <a:schemeClr val="bg2">
                    <a:lumMod val="50000"/>
                  </a:schemeClr>
                </a:solidFill>
              </a:rPr>
              <a:t>    .</a:t>
            </a:r>
            <a:br>
              <a:rPr lang="en-US" altLang="zh-CN" sz="2000" b="1" dirty="0">
                <a:solidFill>
                  <a:schemeClr val="bg2">
                    <a:lumMod val="50000"/>
                  </a:schemeClr>
                </a:solidFill>
              </a:rPr>
            </a:br>
            <a:r>
              <a:rPr lang="en-US" altLang="zh-CN" sz="2000" b="1" dirty="0">
                <a:solidFill>
                  <a:schemeClr val="bg2">
                    <a:lumMod val="50000"/>
                  </a:schemeClr>
                </a:solidFill>
              </a:rPr>
              <a:t>    .</a:t>
            </a:r>
            <a:br>
              <a:rPr lang="en-US" altLang="zh-CN" sz="2000" b="1" dirty="0">
                <a:solidFill>
                  <a:schemeClr val="bg2">
                    <a:lumMod val="50000"/>
                  </a:schemeClr>
                </a:solidFill>
              </a:rPr>
            </a:br>
            <a:r>
              <a:rPr lang="en-US" altLang="zh-CN" sz="2000" b="1" dirty="0">
                <a:solidFill>
                  <a:schemeClr val="bg2">
                    <a:lumMod val="50000"/>
                  </a:schemeClr>
                </a:solidFill>
              </a:rPr>
              <a:t> end function</a:t>
            </a:r>
            <a:br>
              <a:rPr lang="en-US" altLang="zh-CN" sz="2000" b="1" dirty="0">
                <a:solidFill>
                  <a:schemeClr val="bg2">
                    <a:lumMod val="50000"/>
                  </a:schemeClr>
                </a:solidFill>
              </a:rPr>
            </a:br>
            <a:r>
              <a:rPr lang="en-US" altLang="zh-CN" sz="2000" b="1" dirty="0">
                <a:solidFill>
                  <a:schemeClr val="bg2">
                    <a:lumMod val="50000"/>
                  </a:schemeClr>
                </a:solidFill>
              </a:rPr>
              <a:t> </a:t>
            </a:r>
            <a:br>
              <a:rPr lang="en-US" altLang="zh-CN" sz="2000" b="1" dirty="0">
                <a:solidFill>
                  <a:schemeClr val="bg2">
                    <a:lumMod val="50000"/>
                  </a:schemeClr>
                </a:solidFill>
              </a:rPr>
            </a:br>
            <a:r>
              <a:rPr lang="en-US" altLang="zh-CN" sz="2000" b="1" dirty="0">
                <a:solidFill>
                  <a:schemeClr val="bg2">
                    <a:lumMod val="50000"/>
                  </a:schemeClr>
                </a:solidFill>
              </a:rPr>
              <a:t> </a:t>
            </a:r>
            <a:r>
              <a:rPr lang="en-US" altLang="zh-CN" sz="2000" b="1" dirty="0" err="1">
                <a:solidFill>
                  <a:schemeClr val="bg2">
                    <a:lumMod val="50000"/>
                  </a:schemeClr>
                </a:solidFill>
              </a:rPr>
              <a:t>function</a:t>
            </a:r>
            <a:r>
              <a:rPr lang="en-US" altLang="zh-CN" sz="2000" b="1" dirty="0">
                <a:solidFill>
                  <a:schemeClr val="bg2">
                    <a:lumMod val="50000"/>
                  </a:schemeClr>
                </a:solidFill>
              </a:rPr>
              <a:t> SmoothNoise_1D(x)</a:t>
            </a:r>
            <a:br>
              <a:rPr lang="en-US" altLang="zh-CN" sz="2000" b="1" dirty="0">
                <a:solidFill>
                  <a:schemeClr val="bg2">
                    <a:lumMod val="50000"/>
                  </a:schemeClr>
                </a:solidFill>
              </a:rPr>
            </a:br>
            <a:r>
              <a:rPr lang="en-US" altLang="zh-CN" sz="2000" b="1" dirty="0">
                <a:solidFill>
                  <a:schemeClr val="bg2">
                    <a:lumMod val="50000"/>
                  </a:schemeClr>
                </a:solidFill>
              </a:rPr>
              <a:t> </a:t>
            </a:r>
            <a:br>
              <a:rPr lang="en-US" altLang="zh-CN" sz="2000" b="1" dirty="0">
                <a:solidFill>
                  <a:schemeClr val="bg2">
                    <a:lumMod val="50000"/>
                  </a:schemeClr>
                </a:solidFill>
              </a:rPr>
            </a:br>
            <a:r>
              <a:rPr lang="en-US" altLang="zh-CN" sz="2000" b="1" dirty="0">
                <a:solidFill>
                  <a:schemeClr val="bg2">
                    <a:lumMod val="50000"/>
                  </a:schemeClr>
                </a:solidFill>
              </a:rPr>
              <a:t>    return Noise(x)/2 + Noise(x-1)/4 + Noise(x+1)/4</a:t>
            </a:r>
            <a:br>
              <a:rPr lang="en-US" altLang="zh-CN" sz="2000" b="1" dirty="0">
                <a:solidFill>
                  <a:schemeClr val="bg2">
                    <a:lumMod val="50000"/>
                  </a:schemeClr>
                </a:solidFill>
              </a:rPr>
            </a:br>
            <a:r>
              <a:rPr lang="en-US" altLang="zh-CN" sz="2000" b="1" dirty="0">
                <a:solidFill>
                  <a:schemeClr val="bg2">
                    <a:lumMod val="50000"/>
                  </a:schemeClr>
                </a:solidFill>
              </a:rPr>
              <a:t> </a:t>
            </a:r>
            <a:br>
              <a:rPr lang="en-US" altLang="zh-CN" sz="2000" b="1" dirty="0">
                <a:solidFill>
                  <a:schemeClr val="bg2">
                    <a:lumMod val="50000"/>
                  </a:schemeClr>
                </a:solidFill>
              </a:rPr>
            </a:br>
            <a:r>
              <a:rPr lang="en-US" altLang="zh-CN" sz="2000" b="1" dirty="0">
                <a:solidFill>
                  <a:schemeClr val="bg2">
                    <a:lumMod val="50000"/>
                  </a:schemeClr>
                </a:solidFill>
              </a:rPr>
              <a:t> end function</a:t>
            </a:r>
            <a:endParaRPr lang="zh-CN" altLang="zh-CN" sz="2000" b="1" dirty="0">
              <a:solidFill>
                <a:schemeClr val="bg2">
                  <a:lumMod val="50000"/>
                </a:schemeClr>
              </a:solidFill>
            </a:endParaRPr>
          </a:p>
        </p:txBody>
      </p:sp>
      <p:sp>
        <p:nvSpPr>
          <p:cNvPr id="6" name="Rectangle 3"/>
          <p:cNvSpPr txBox="1">
            <a:spLocks noChangeArrowheads="1"/>
          </p:cNvSpPr>
          <p:nvPr/>
        </p:nvSpPr>
        <p:spPr>
          <a:xfrm>
            <a:off x="838418" y="591269"/>
            <a:ext cx="10515164" cy="1325563"/>
          </a:xfrm>
          <a:prstGeom prst="rect">
            <a:avLst/>
          </a:prstGeom>
        </p:spPr>
        <p:txBody>
          <a:bodyP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lnSpc>
                <a:spcPct val="140000"/>
              </a:lnSpc>
              <a:spcBef>
                <a:spcPts val="1800"/>
              </a:spcBef>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2.8.2 </a:t>
            </a:r>
            <a:r>
              <a:rPr lang="en-US" altLang="zh-CN" sz="2800" b="1" dirty="0" err="1">
                <a:solidFill>
                  <a:schemeClr val="bg2">
                    <a:lumMod val="50000"/>
                  </a:schemeClr>
                </a:solidFill>
                <a:latin typeface="微软雅黑" panose="020B0503020204020204" pitchFamily="34" charset="-122"/>
                <a:ea typeface="微软雅黑" panose="020B0503020204020204" pitchFamily="34" charset="-122"/>
              </a:rPr>
              <a:t>Perlin</a:t>
            </a: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噪声</a:t>
            </a:r>
            <a:r>
              <a:rPr lang="zh-CN" altLang="en-US" sz="2800" b="1" dirty="0" smtClean="0">
                <a:solidFill>
                  <a:schemeClr val="bg2">
                    <a:lumMod val="50000"/>
                  </a:schemeClr>
                </a:solidFill>
                <a:latin typeface="微软雅黑" panose="020B0503020204020204" pitchFamily="34" charset="-122"/>
                <a:ea typeface="微软雅黑" panose="020B0503020204020204" pitchFamily="34" charset="-122"/>
              </a:rPr>
              <a:t>函数</a:t>
            </a:r>
            <a:endParaRPr lang="zh-CN" altLang="en-US" sz="2800" b="1" dirty="0">
              <a:solidFill>
                <a:schemeClr val="bg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207183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4"/>
          <p:cNvSpPr>
            <a:spLocks noGrp="1" noChangeArrowheads="1"/>
          </p:cNvSpPr>
          <p:nvPr>
            <p:ph type="body" sz="half" idx="1"/>
          </p:nvPr>
        </p:nvSpPr>
        <p:spPr>
          <a:xfrm>
            <a:off x="334434" y="1628775"/>
            <a:ext cx="11523133" cy="5226050"/>
          </a:xfrm>
        </p:spPr>
        <p:txBody>
          <a:bodyPr/>
          <a:lstStyle/>
          <a:p>
            <a:pPr marL="717550" lvl="1" indent="-342900" hangingPunct="0">
              <a:lnSpc>
                <a:spcPct val="140000"/>
              </a:lnSpc>
              <a:spcBef>
                <a:spcPts val="1800"/>
              </a:spcBef>
              <a:buFont typeface="Wingdings" panose="05000000000000000000" pitchFamily="2" charset="2"/>
              <a:buChar char="Ø"/>
              <a:defRPr/>
            </a:pPr>
            <a:r>
              <a:rPr lang="en-US" altLang="zh-CN" b="1" dirty="0">
                <a:solidFill>
                  <a:schemeClr val="bg2">
                    <a:lumMod val="50000"/>
                  </a:schemeClr>
                </a:solidFill>
                <a:latin typeface="微软雅黑" panose="020B0503020204020204" pitchFamily="34" charset="-122"/>
                <a:ea typeface="微软雅黑" panose="020B0503020204020204" pitchFamily="34" charset="-122"/>
              </a:rPr>
              <a:t>2</a:t>
            </a:r>
            <a:r>
              <a:rPr lang="zh-CN" altLang="zh-CN" b="1" dirty="0">
                <a:solidFill>
                  <a:schemeClr val="bg2">
                    <a:lumMod val="50000"/>
                  </a:schemeClr>
                </a:solidFill>
                <a:latin typeface="微软雅黑" panose="020B0503020204020204" pitchFamily="34" charset="-122"/>
                <a:ea typeface="微软雅黑" panose="020B0503020204020204" pitchFamily="34" charset="-122"/>
              </a:rPr>
              <a:t>维的光滑函数</a:t>
            </a:r>
          </a:p>
          <a:p>
            <a:pPr marL="725488" indent="0" latinLnBrk="1">
              <a:buFont typeface="Wingdings" pitchFamily="2" charset="2"/>
              <a:buNone/>
              <a:defRPr/>
            </a:pPr>
            <a:r>
              <a:rPr lang="en-US" altLang="zh-CN" sz="1800" dirty="0" smtClean="0"/>
              <a:t> </a:t>
            </a:r>
            <a:r>
              <a:rPr lang="en-US" altLang="zh-CN" sz="1800" b="1" dirty="0" smtClean="0">
                <a:solidFill>
                  <a:schemeClr val="bg2">
                    <a:lumMod val="50000"/>
                  </a:schemeClr>
                </a:solidFill>
              </a:rPr>
              <a:t>function</a:t>
            </a:r>
            <a:r>
              <a:rPr lang="en-US" altLang="zh-CN" sz="1800" b="1" dirty="0">
                <a:solidFill>
                  <a:schemeClr val="bg2">
                    <a:lumMod val="50000"/>
                  </a:schemeClr>
                </a:solidFill>
              </a:rPr>
              <a:t> </a:t>
            </a:r>
            <a:r>
              <a:rPr lang="en-US" altLang="zh-CN" sz="1800" b="1" dirty="0" smtClean="0">
                <a:solidFill>
                  <a:schemeClr val="bg2">
                    <a:lumMod val="50000"/>
                  </a:schemeClr>
                </a:solidFill>
              </a:rPr>
              <a:t>Noise(</a:t>
            </a:r>
            <a:r>
              <a:rPr lang="en-US" altLang="zh-CN" sz="1800" b="1" dirty="0">
                <a:solidFill>
                  <a:schemeClr val="bg2">
                    <a:lumMod val="50000"/>
                  </a:schemeClr>
                </a:solidFill>
              </a:rPr>
              <a:t>x, y</a:t>
            </a:r>
            <a:r>
              <a:rPr lang="en-US" altLang="zh-CN" sz="1800" b="1" dirty="0" smtClean="0">
                <a:solidFill>
                  <a:schemeClr val="bg2">
                    <a:lumMod val="50000"/>
                  </a:schemeClr>
                </a:solidFill>
              </a:rPr>
              <a:t>)</a:t>
            </a:r>
            <a:r>
              <a:rPr lang="en-US" altLang="zh-CN" sz="1800" b="1" dirty="0">
                <a:solidFill>
                  <a:schemeClr val="bg2">
                    <a:lumMod val="50000"/>
                  </a:schemeClr>
                </a:solidFill>
              </a:rPr>
              <a:t/>
            </a:r>
            <a:br>
              <a:rPr lang="en-US" altLang="zh-CN" sz="1800" b="1" dirty="0">
                <a:solidFill>
                  <a:schemeClr val="bg2">
                    <a:lumMod val="50000"/>
                  </a:schemeClr>
                </a:solidFill>
              </a:rPr>
            </a:br>
            <a:r>
              <a:rPr lang="en-US" altLang="zh-CN" sz="1800" b="1" dirty="0">
                <a:solidFill>
                  <a:schemeClr val="bg2">
                    <a:lumMod val="50000"/>
                  </a:schemeClr>
                </a:solidFill>
              </a:rPr>
              <a:t>    .</a:t>
            </a:r>
            <a:br>
              <a:rPr lang="en-US" altLang="zh-CN" sz="1800" b="1" dirty="0">
                <a:solidFill>
                  <a:schemeClr val="bg2">
                    <a:lumMod val="50000"/>
                  </a:schemeClr>
                </a:solidFill>
              </a:rPr>
            </a:br>
            <a:r>
              <a:rPr lang="en-US" altLang="zh-CN" sz="1800" b="1" dirty="0">
                <a:solidFill>
                  <a:schemeClr val="bg2">
                    <a:lumMod val="50000"/>
                  </a:schemeClr>
                </a:solidFill>
              </a:rPr>
              <a:t>    .</a:t>
            </a:r>
            <a:br>
              <a:rPr lang="en-US" altLang="zh-CN" sz="1800" b="1" dirty="0">
                <a:solidFill>
                  <a:schemeClr val="bg2">
                    <a:lumMod val="50000"/>
                  </a:schemeClr>
                </a:solidFill>
              </a:rPr>
            </a:br>
            <a:r>
              <a:rPr lang="en-US" altLang="zh-CN" sz="1800" b="1" dirty="0">
                <a:solidFill>
                  <a:schemeClr val="bg2">
                    <a:lumMod val="50000"/>
                  </a:schemeClr>
                </a:solidFill>
              </a:rPr>
              <a:t> end function</a:t>
            </a:r>
            <a:br>
              <a:rPr lang="en-US" altLang="zh-CN" sz="1800" b="1" dirty="0">
                <a:solidFill>
                  <a:schemeClr val="bg2">
                    <a:lumMod val="50000"/>
                  </a:schemeClr>
                </a:solidFill>
              </a:rPr>
            </a:br>
            <a:r>
              <a:rPr lang="en-US" altLang="zh-CN" sz="1800" b="1" dirty="0">
                <a:solidFill>
                  <a:schemeClr val="bg2">
                    <a:lumMod val="50000"/>
                  </a:schemeClr>
                </a:solidFill>
              </a:rPr>
              <a:t> </a:t>
            </a:r>
            <a:br>
              <a:rPr lang="en-US" altLang="zh-CN" sz="1800" b="1" dirty="0">
                <a:solidFill>
                  <a:schemeClr val="bg2">
                    <a:lumMod val="50000"/>
                  </a:schemeClr>
                </a:solidFill>
              </a:rPr>
            </a:br>
            <a:r>
              <a:rPr lang="en-US" altLang="zh-CN" sz="1800" b="1" dirty="0" smtClean="0">
                <a:solidFill>
                  <a:schemeClr val="bg2">
                    <a:lumMod val="50000"/>
                  </a:schemeClr>
                </a:solidFill>
              </a:rPr>
              <a:t> </a:t>
            </a:r>
            <a:r>
              <a:rPr lang="en-US" altLang="zh-CN" sz="1800" b="1" dirty="0" err="1" smtClean="0">
                <a:solidFill>
                  <a:schemeClr val="bg2">
                    <a:lumMod val="50000"/>
                  </a:schemeClr>
                </a:solidFill>
              </a:rPr>
              <a:t>function</a:t>
            </a:r>
            <a:r>
              <a:rPr lang="en-US" altLang="zh-CN" sz="1800" b="1" dirty="0">
                <a:solidFill>
                  <a:schemeClr val="bg2">
                    <a:lumMod val="50000"/>
                  </a:schemeClr>
                </a:solidFill>
              </a:rPr>
              <a:t> </a:t>
            </a:r>
            <a:r>
              <a:rPr lang="en-US" altLang="zh-CN" sz="1800" b="1" dirty="0" smtClean="0">
                <a:solidFill>
                  <a:schemeClr val="bg2">
                    <a:lumMod val="50000"/>
                  </a:schemeClr>
                </a:solidFill>
              </a:rPr>
              <a:t>SmoothNoise_2D(x,</a:t>
            </a:r>
            <a:r>
              <a:rPr lang="en-US" altLang="zh-CN" sz="1800" b="1" dirty="0">
                <a:solidFill>
                  <a:schemeClr val="bg2">
                    <a:lumMod val="50000"/>
                  </a:schemeClr>
                </a:solidFill>
              </a:rPr>
              <a:t> y</a:t>
            </a:r>
            <a:r>
              <a:rPr lang="en-US" altLang="zh-CN" sz="1800" b="1" dirty="0" smtClean="0">
                <a:solidFill>
                  <a:schemeClr val="bg2">
                    <a:lumMod val="50000"/>
                  </a:schemeClr>
                </a:solidFill>
              </a:rPr>
              <a:t>)</a:t>
            </a:r>
          </a:p>
          <a:p>
            <a:pPr marL="2160588" indent="-1262063" latinLnBrk="1">
              <a:buFont typeface="Wingdings" pitchFamily="2" charset="2"/>
              <a:buNone/>
              <a:defRPr/>
            </a:pPr>
            <a:r>
              <a:rPr lang="en-US" altLang="zh-CN" sz="1800" b="1" dirty="0" smtClean="0">
                <a:solidFill>
                  <a:schemeClr val="bg2">
                    <a:lumMod val="50000"/>
                  </a:schemeClr>
                </a:solidFill>
              </a:rPr>
              <a:t>corners</a:t>
            </a:r>
            <a:r>
              <a:rPr lang="en-US" altLang="zh-CN" sz="1800" b="1" dirty="0">
                <a:solidFill>
                  <a:schemeClr val="bg2">
                    <a:lumMod val="50000"/>
                  </a:schemeClr>
                </a:solidFill>
              </a:rPr>
              <a:t> = ( Noise(x-1, y-1)+Noise(x+1, y-1)+Noise(x-1, y+1)+Noise(x+1, y+1) ) / </a:t>
            </a:r>
            <a:r>
              <a:rPr lang="en-US" altLang="zh-CN" sz="1800" b="1" dirty="0" smtClean="0">
                <a:solidFill>
                  <a:schemeClr val="bg2">
                    <a:lumMod val="50000"/>
                  </a:schemeClr>
                </a:solidFill>
              </a:rPr>
              <a:t>16</a:t>
            </a:r>
          </a:p>
          <a:p>
            <a:pPr marL="2160588" indent="-1262063" latinLnBrk="1">
              <a:buFont typeface="Wingdings" pitchFamily="2" charset="2"/>
              <a:buNone/>
              <a:defRPr/>
            </a:pPr>
            <a:r>
              <a:rPr lang="en-US" altLang="zh-CN" sz="1800" b="1" dirty="0" smtClean="0">
                <a:solidFill>
                  <a:schemeClr val="bg2">
                    <a:lumMod val="50000"/>
                  </a:schemeClr>
                </a:solidFill>
              </a:rPr>
              <a:t>sides</a:t>
            </a:r>
            <a:r>
              <a:rPr lang="en-US" altLang="zh-CN" sz="1800" b="1" dirty="0">
                <a:solidFill>
                  <a:schemeClr val="bg2">
                    <a:lumMod val="50000"/>
                  </a:schemeClr>
                </a:solidFill>
              </a:rPr>
              <a:t>   </a:t>
            </a:r>
            <a:r>
              <a:rPr lang="en-US" altLang="zh-CN" sz="1800" b="1" dirty="0" smtClean="0">
                <a:solidFill>
                  <a:schemeClr val="bg2">
                    <a:lumMod val="50000"/>
                  </a:schemeClr>
                </a:solidFill>
              </a:rPr>
              <a:t>  =</a:t>
            </a:r>
            <a:r>
              <a:rPr lang="en-US" altLang="zh-CN" sz="1800" b="1" dirty="0">
                <a:solidFill>
                  <a:schemeClr val="bg2">
                    <a:lumMod val="50000"/>
                  </a:schemeClr>
                </a:solidFill>
              </a:rPr>
              <a:t> ( Noise(x-1, y) +Noise(x+1, y) +Noise(x, y-1) +Noise(x, y+1) ) / </a:t>
            </a:r>
            <a:r>
              <a:rPr lang="en-US" altLang="zh-CN" sz="1800" b="1" dirty="0" smtClean="0">
                <a:solidFill>
                  <a:schemeClr val="bg2">
                    <a:lumMod val="50000"/>
                  </a:schemeClr>
                </a:solidFill>
              </a:rPr>
              <a:t>8</a:t>
            </a:r>
          </a:p>
          <a:p>
            <a:pPr marL="2160588" indent="-1262063" latinLnBrk="1">
              <a:buFont typeface="Wingdings" pitchFamily="2" charset="2"/>
              <a:buNone/>
              <a:defRPr/>
            </a:pPr>
            <a:r>
              <a:rPr lang="en-US" altLang="zh-CN" sz="1800" b="1" dirty="0" smtClean="0">
                <a:solidFill>
                  <a:schemeClr val="bg2">
                    <a:lumMod val="50000"/>
                  </a:schemeClr>
                </a:solidFill>
              </a:rPr>
              <a:t>center</a:t>
            </a:r>
            <a:r>
              <a:rPr lang="en-US" altLang="zh-CN" sz="1800" b="1" dirty="0">
                <a:solidFill>
                  <a:schemeClr val="bg2">
                    <a:lumMod val="50000"/>
                  </a:schemeClr>
                </a:solidFill>
              </a:rPr>
              <a:t> </a:t>
            </a:r>
            <a:r>
              <a:rPr lang="en-US" altLang="zh-CN" sz="1800" b="1" dirty="0" smtClean="0">
                <a:solidFill>
                  <a:schemeClr val="bg2">
                    <a:lumMod val="50000"/>
                  </a:schemeClr>
                </a:solidFill>
              </a:rPr>
              <a:t>  =</a:t>
            </a:r>
            <a:r>
              <a:rPr lang="en-US" altLang="zh-CN" sz="1800" b="1" dirty="0">
                <a:solidFill>
                  <a:schemeClr val="bg2">
                    <a:lumMod val="50000"/>
                  </a:schemeClr>
                </a:solidFill>
              </a:rPr>
              <a:t> Noise(x, y) / </a:t>
            </a:r>
            <a:r>
              <a:rPr lang="en-US" altLang="zh-CN" sz="1800" b="1" dirty="0" smtClean="0">
                <a:solidFill>
                  <a:schemeClr val="bg2">
                    <a:lumMod val="50000"/>
                  </a:schemeClr>
                </a:solidFill>
              </a:rPr>
              <a:t>4</a:t>
            </a:r>
          </a:p>
          <a:p>
            <a:pPr marL="725488" indent="0" latinLnBrk="1">
              <a:buFont typeface="Wingdings" pitchFamily="2" charset="2"/>
              <a:buNone/>
              <a:defRPr/>
            </a:pPr>
            <a:r>
              <a:rPr lang="en-US" altLang="zh-CN" sz="1800" b="1" dirty="0">
                <a:solidFill>
                  <a:schemeClr val="bg2">
                    <a:lumMod val="50000"/>
                  </a:schemeClr>
                </a:solidFill>
              </a:rPr>
              <a:t>  </a:t>
            </a:r>
            <a:r>
              <a:rPr lang="en-US" altLang="zh-CN" sz="1800" b="1" dirty="0" smtClean="0">
                <a:solidFill>
                  <a:schemeClr val="bg2">
                    <a:lumMod val="50000"/>
                  </a:schemeClr>
                </a:solidFill>
              </a:rPr>
              <a:t>return</a:t>
            </a:r>
            <a:r>
              <a:rPr lang="en-US" altLang="zh-CN" sz="1800" b="1" dirty="0">
                <a:solidFill>
                  <a:schemeClr val="bg2">
                    <a:lumMod val="50000"/>
                  </a:schemeClr>
                </a:solidFill>
              </a:rPr>
              <a:t> corners + sides + center </a:t>
            </a:r>
            <a:br>
              <a:rPr lang="en-US" altLang="zh-CN" sz="1800" b="1" dirty="0">
                <a:solidFill>
                  <a:schemeClr val="bg2">
                    <a:lumMod val="50000"/>
                  </a:schemeClr>
                </a:solidFill>
              </a:rPr>
            </a:br>
            <a:r>
              <a:rPr lang="en-US" altLang="zh-CN" sz="1800" b="1" dirty="0">
                <a:solidFill>
                  <a:schemeClr val="bg2">
                    <a:lumMod val="50000"/>
                  </a:schemeClr>
                </a:solidFill>
              </a:rPr>
              <a:t> end function</a:t>
            </a:r>
            <a:endParaRPr lang="zh-CN" altLang="zh-CN" sz="1800" b="1" dirty="0">
              <a:solidFill>
                <a:schemeClr val="bg2">
                  <a:lumMod val="50000"/>
                </a:schemeClr>
              </a:solidFill>
            </a:endParaRPr>
          </a:p>
        </p:txBody>
      </p:sp>
      <p:grpSp>
        <p:nvGrpSpPr>
          <p:cNvPr id="4" name="组合 3"/>
          <p:cNvGrpSpPr>
            <a:grpSpLocks/>
          </p:cNvGrpSpPr>
          <p:nvPr/>
        </p:nvGrpSpPr>
        <p:grpSpPr bwMode="auto">
          <a:xfrm>
            <a:off x="8904817" y="476250"/>
            <a:ext cx="2758016" cy="1955800"/>
            <a:chOff x="7316222" y="5157192"/>
            <a:chExt cx="1291536" cy="1220944"/>
          </a:xfrm>
        </p:grpSpPr>
        <p:grpSp>
          <p:nvGrpSpPr>
            <p:cNvPr id="90126" name="组合 3"/>
            <p:cNvGrpSpPr>
              <a:grpSpLocks/>
            </p:cNvGrpSpPr>
            <p:nvPr/>
          </p:nvGrpSpPr>
          <p:grpSpPr bwMode="auto">
            <a:xfrm>
              <a:off x="7316222" y="5157192"/>
              <a:ext cx="1291536" cy="432000"/>
              <a:chOff x="6240710" y="476672"/>
              <a:chExt cx="1291536" cy="432000"/>
            </a:xfrm>
          </p:grpSpPr>
          <p:sp>
            <p:nvSpPr>
              <p:cNvPr id="14" name="矩形 13"/>
              <p:cNvSpPr/>
              <p:nvPr/>
            </p:nvSpPr>
            <p:spPr>
              <a:xfrm>
                <a:off x="6240710" y="476672"/>
                <a:ext cx="432164" cy="4320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矩形 14"/>
              <p:cNvSpPr/>
              <p:nvPr/>
            </p:nvSpPr>
            <p:spPr>
              <a:xfrm>
                <a:off x="6670892" y="476672"/>
                <a:ext cx="431173" cy="4320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矩形 15"/>
              <p:cNvSpPr/>
              <p:nvPr/>
            </p:nvSpPr>
            <p:spPr>
              <a:xfrm>
                <a:off x="7100082" y="476672"/>
                <a:ext cx="432164" cy="4320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90127" name="组合 12"/>
            <p:cNvGrpSpPr>
              <a:grpSpLocks/>
            </p:cNvGrpSpPr>
            <p:nvPr/>
          </p:nvGrpSpPr>
          <p:grpSpPr bwMode="auto">
            <a:xfrm>
              <a:off x="7316222" y="5544916"/>
              <a:ext cx="1291536" cy="432000"/>
              <a:chOff x="6240710" y="476672"/>
              <a:chExt cx="1291536" cy="432000"/>
            </a:xfrm>
          </p:grpSpPr>
          <p:sp>
            <p:nvSpPr>
              <p:cNvPr id="11" name="矩形 10"/>
              <p:cNvSpPr/>
              <p:nvPr/>
            </p:nvSpPr>
            <p:spPr>
              <a:xfrm>
                <a:off x="6240710" y="476440"/>
                <a:ext cx="432164" cy="4320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矩形 11"/>
              <p:cNvSpPr/>
              <p:nvPr/>
            </p:nvSpPr>
            <p:spPr>
              <a:xfrm>
                <a:off x="6670892" y="476440"/>
                <a:ext cx="431173" cy="4320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矩形 12"/>
              <p:cNvSpPr/>
              <p:nvPr/>
            </p:nvSpPr>
            <p:spPr>
              <a:xfrm>
                <a:off x="7100082" y="476440"/>
                <a:ext cx="432164" cy="4320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90128" name="组合 16"/>
            <p:cNvGrpSpPr>
              <a:grpSpLocks/>
            </p:cNvGrpSpPr>
            <p:nvPr/>
          </p:nvGrpSpPr>
          <p:grpSpPr bwMode="auto">
            <a:xfrm>
              <a:off x="7316222" y="5946136"/>
              <a:ext cx="1291536" cy="432000"/>
              <a:chOff x="6240710" y="476672"/>
              <a:chExt cx="1291536" cy="432000"/>
            </a:xfrm>
          </p:grpSpPr>
          <p:sp>
            <p:nvSpPr>
              <p:cNvPr id="8" name="矩形 7"/>
              <p:cNvSpPr/>
              <p:nvPr/>
            </p:nvSpPr>
            <p:spPr>
              <a:xfrm>
                <a:off x="6240710" y="476585"/>
                <a:ext cx="432164" cy="4320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矩形 8"/>
              <p:cNvSpPr/>
              <p:nvPr/>
            </p:nvSpPr>
            <p:spPr>
              <a:xfrm>
                <a:off x="6670892" y="476585"/>
                <a:ext cx="431173" cy="4320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矩形 9"/>
              <p:cNvSpPr/>
              <p:nvPr/>
            </p:nvSpPr>
            <p:spPr>
              <a:xfrm>
                <a:off x="7100082" y="476585"/>
                <a:ext cx="432164" cy="4320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aphicFrame>
        <p:nvGraphicFramePr>
          <p:cNvPr id="17" name="对象 16"/>
          <p:cNvGraphicFramePr>
            <a:graphicFrameLocks noChangeAspect="1"/>
          </p:cNvGraphicFramePr>
          <p:nvPr/>
        </p:nvGraphicFramePr>
        <p:xfrm>
          <a:off x="9167284" y="476250"/>
          <a:ext cx="395816" cy="577850"/>
        </p:xfrm>
        <a:graphic>
          <a:graphicData uri="http://schemas.openxmlformats.org/presentationml/2006/ole">
            <mc:AlternateContent xmlns:mc="http://schemas.openxmlformats.org/markup-compatibility/2006">
              <mc:Choice xmlns:v="urn:schemas-microsoft-com:vml" Requires="v">
                <p:oleObj spid="_x0000_s130374" name="Equation" r:id="rId4" imgW="203112" imgH="393529" progId="Equation.DSMT4">
                  <p:embed/>
                </p:oleObj>
              </mc:Choice>
              <mc:Fallback>
                <p:oleObj name="Equation" r:id="rId4" imgW="203112" imgH="393529"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67284" y="476250"/>
                        <a:ext cx="395816"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对象 17"/>
          <p:cNvGraphicFramePr>
            <a:graphicFrameLocks noChangeAspect="1"/>
          </p:cNvGraphicFramePr>
          <p:nvPr/>
        </p:nvGraphicFramePr>
        <p:xfrm>
          <a:off x="11002434" y="520701"/>
          <a:ext cx="397933" cy="576263"/>
        </p:xfrm>
        <a:graphic>
          <a:graphicData uri="http://schemas.openxmlformats.org/presentationml/2006/ole">
            <mc:AlternateContent xmlns:mc="http://schemas.openxmlformats.org/markup-compatibility/2006">
              <mc:Choice xmlns:v="urn:schemas-microsoft-com:vml" Requires="v">
                <p:oleObj spid="_x0000_s130375" name="Equation" r:id="rId6" imgW="203112" imgH="393529" progId="Equation.DSMT4">
                  <p:embed/>
                </p:oleObj>
              </mc:Choice>
              <mc:Fallback>
                <p:oleObj name="Equation" r:id="rId6" imgW="203112" imgH="393529"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2434" y="520701"/>
                        <a:ext cx="39793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对象 18"/>
          <p:cNvGraphicFramePr>
            <a:graphicFrameLocks noChangeAspect="1"/>
          </p:cNvGraphicFramePr>
          <p:nvPr/>
        </p:nvGraphicFramePr>
        <p:xfrm>
          <a:off x="9167284" y="1789113"/>
          <a:ext cx="397933" cy="576262"/>
        </p:xfrm>
        <a:graphic>
          <a:graphicData uri="http://schemas.openxmlformats.org/presentationml/2006/ole">
            <mc:AlternateContent xmlns:mc="http://schemas.openxmlformats.org/markup-compatibility/2006">
              <mc:Choice xmlns:v="urn:schemas-microsoft-com:vml" Requires="v">
                <p:oleObj spid="_x0000_s130376" name="Equation" r:id="rId7" imgW="203112" imgH="393529" progId="Equation.DSMT4">
                  <p:embed/>
                </p:oleObj>
              </mc:Choice>
              <mc:Fallback>
                <p:oleObj name="Equation" r:id="rId7" imgW="203112" imgH="393529"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67284" y="1789113"/>
                        <a:ext cx="39793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对象 19"/>
          <p:cNvGraphicFramePr>
            <a:graphicFrameLocks noChangeAspect="1"/>
          </p:cNvGraphicFramePr>
          <p:nvPr/>
        </p:nvGraphicFramePr>
        <p:xfrm>
          <a:off x="11002434" y="1809751"/>
          <a:ext cx="397933" cy="576263"/>
        </p:xfrm>
        <a:graphic>
          <a:graphicData uri="http://schemas.openxmlformats.org/presentationml/2006/ole">
            <mc:AlternateContent xmlns:mc="http://schemas.openxmlformats.org/markup-compatibility/2006">
              <mc:Choice xmlns:v="urn:schemas-microsoft-com:vml" Requires="v">
                <p:oleObj spid="_x0000_s130377" name="Equation" r:id="rId8" imgW="203112" imgH="393529" progId="Equation.DSMT4">
                  <p:embed/>
                </p:oleObj>
              </mc:Choice>
              <mc:Fallback>
                <p:oleObj name="Equation" r:id="rId8" imgW="203112" imgH="393529"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2434" y="1809751"/>
                        <a:ext cx="39793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对象 20"/>
          <p:cNvGraphicFramePr>
            <a:graphicFrameLocks noChangeAspect="1"/>
          </p:cNvGraphicFramePr>
          <p:nvPr/>
        </p:nvGraphicFramePr>
        <p:xfrm>
          <a:off x="10145185" y="476251"/>
          <a:ext cx="275167" cy="576263"/>
        </p:xfrm>
        <a:graphic>
          <a:graphicData uri="http://schemas.openxmlformats.org/presentationml/2006/ole">
            <mc:AlternateContent xmlns:mc="http://schemas.openxmlformats.org/markup-compatibility/2006">
              <mc:Choice xmlns:v="urn:schemas-microsoft-com:vml" Requires="v">
                <p:oleObj spid="_x0000_s130378" name="Equation" r:id="rId9" imgW="139639" imgH="393529" progId="Equation.DSMT4">
                  <p:embed/>
                </p:oleObj>
              </mc:Choice>
              <mc:Fallback>
                <p:oleObj name="Equation" r:id="rId9" imgW="139639" imgH="393529"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45185" y="476251"/>
                        <a:ext cx="275167"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对象 21"/>
          <p:cNvGraphicFramePr>
            <a:graphicFrameLocks noChangeAspect="1"/>
          </p:cNvGraphicFramePr>
          <p:nvPr/>
        </p:nvGraphicFramePr>
        <p:xfrm>
          <a:off x="9228667" y="1106488"/>
          <a:ext cx="275167" cy="576262"/>
        </p:xfrm>
        <a:graphic>
          <a:graphicData uri="http://schemas.openxmlformats.org/presentationml/2006/ole">
            <mc:AlternateContent xmlns:mc="http://schemas.openxmlformats.org/markup-compatibility/2006">
              <mc:Choice xmlns:v="urn:schemas-microsoft-com:vml" Requires="v">
                <p:oleObj spid="_x0000_s130379" name="Equation" r:id="rId11" imgW="139639" imgH="393529" progId="Equation.DSMT4">
                  <p:embed/>
                </p:oleObj>
              </mc:Choice>
              <mc:Fallback>
                <p:oleObj name="Equation" r:id="rId11" imgW="139639" imgH="393529"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28667" y="1106488"/>
                        <a:ext cx="27516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对象 22"/>
          <p:cNvGraphicFramePr>
            <a:graphicFrameLocks noChangeAspect="1"/>
          </p:cNvGraphicFramePr>
          <p:nvPr/>
        </p:nvGraphicFramePr>
        <p:xfrm>
          <a:off x="10145185" y="1801813"/>
          <a:ext cx="275167" cy="576262"/>
        </p:xfrm>
        <a:graphic>
          <a:graphicData uri="http://schemas.openxmlformats.org/presentationml/2006/ole">
            <mc:AlternateContent xmlns:mc="http://schemas.openxmlformats.org/markup-compatibility/2006">
              <mc:Choice xmlns:v="urn:schemas-microsoft-com:vml" Requires="v">
                <p:oleObj spid="_x0000_s130380" name="Equation" r:id="rId12" imgW="139639" imgH="393529" progId="Equation.DSMT4">
                  <p:embed/>
                </p:oleObj>
              </mc:Choice>
              <mc:Fallback>
                <p:oleObj name="Equation" r:id="rId12" imgW="139639" imgH="393529"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45185" y="1801813"/>
                        <a:ext cx="27516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 name="对象 23"/>
          <p:cNvGraphicFramePr>
            <a:graphicFrameLocks noChangeAspect="1"/>
          </p:cNvGraphicFramePr>
          <p:nvPr/>
        </p:nvGraphicFramePr>
        <p:xfrm>
          <a:off x="11063818" y="1143001"/>
          <a:ext cx="275167" cy="576263"/>
        </p:xfrm>
        <a:graphic>
          <a:graphicData uri="http://schemas.openxmlformats.org/presentationml/2006/ole">
            <mc:AlternateContent xmlns:mc="http://schemas.openxmlformats.org/markup-compatibility/2006">
              <mc:Choice xmlns:v="urn:schemas-microsoft-com:vml" Requires="v">
                <p:oleObj spid="_x0000_s130381" name="Equation" r:id="rId13" imgW="139639" imgH="393529" progId="Equation.DSMT4">
                  <p:embed/>
                </p:oleObj>
              </mc:Choice>
              <mc:Fallback>
                <p:oleObj name="Equation" r:id="rId13" imgW="139639" imgH="393529"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63818" y="1143001"/>
                        <a:ext cx="275167"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对象 24"/>
          <p:cNvGraphicFramePr>
            <a:graphicFrameLocks noChangeAspect="1"/>
          </p:cNvGraphicFramePr>
          <p:nvPr/>
        </p:nvGraphicFramePr>
        <p:xfrm>
          <a:off x="10132485" y="1143001"/>
          <a:ext cx="300567" cy="576263"/>
        </p:xfrm>
        <a:graphic>
          <a:graphicData uri="http://schemas.openxmlformats.org/presentationml/2006/ole">
            <mc:AlternateContent xmlns:mc="http://schemas.openxmlformats.org/markup-compatibility/2006">
              <mc:Choice xmlns:v="urn:schemas-microsoft-com:vml" Requires="v">
                <p:oleObj spid="_x0000_s130382" name="Equation" r:id="rId14" imgW="152334" imgH="393529" progId="Equation.DSMT4">
                  <p:embed/>
                </p:oleObj>
              </mc:Choice>
              <mc:Fallback>
                <p:oleObj name="Equation" r:id="rId14" imgW="152334" imgH="393529"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132485" y="1143001"/>
                        <a:ext cx="300567"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 name="Rectangle 3"/>
          <p:cNvSpPr txBox="1">
            <a:spLocks noChangeArrowheads="1"/>
          </p:cNvSpPr>
          <p:nvPr/>
        </p:nvSpPr>
        <p:spPr>
          <a:xfrm>
            <a:off x="838418" y="591269"/>
            <a:ext cx="10515164" cy="1325563"/>
          </a:xfrm>
          <a:prstGeom prst="rect">
            <a:avLst/>
          </a:prstGeom>
        </p:spPr>
        <p:txBody>
          <a:bodyP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lnSpc>
                <a:spcPct val="140000"/>
              </a:lnSpc>
              <a:spcBef>
                <a:spcPts val="1800"/>
              </a:spcBef>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2.8.2 </a:t>
            </a:r>
            <a:r>
              <a:rPr lang="en-US" altLang="zh-CN" sz="2800" b="1" dirty="0" err="1">
                <a:solidFill>
                  <a:schemeClr val="bg2">
                    <a:lumMod val="50000"/>
                  </a:schemeClr>
                </a:solidFill>
                <a:latin typeface="微软雅黑" panose="020B0503020204020204" pitchFamily="34" charset="-122"/>
                <a:ea typeface="微软雅黑" panose="020B0503020204020204" pitchFamily="34" charset="-122"/>
              </a:rPr>
              <a:t>Perlin</a:t>
            </a: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噪声</a:t>
            </a:r>
            <a:r>
              <a:rPr lang="zh-CN" altLang="en-US" sz="2800" b="1" dirty="0" smtClean="0">
                <a:solidFill>
                  <a:schemeClr val="bg2">
                    <a:lumMod val="50000"/>
                  </a:schemeClr>
                </a:solidFill>
                <a:latin typeface="微软雅黑" panose="020B0503020204020204" pitchFamily="34" charset="-122"/>
                <a:ea typeface="微软雅黑" panose="020B0503020204020204" pitchFamily="34" charset="-122"/>
              </a:rPr>
              <a:t>函数</a:t>
            </a:r>
            <a:endParaRPr lang="zh-CN" altLang="en-US" sz="2800" b="1" dirty="0">
              <a:solidFill>
                <a:schemeClr val="bg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670529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0" presetClass="entr" presetSubtype="0" fill="hold"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Rectangle 4"/>
          <p:cNvSpPr>
            <a:spLocks noGrp="1" noChangeArrowheads="1"/>
          </p:cNvSpPr>
          <p:nvPr>
            <p:ph type="body" sz="half" idx="1"/>
          </p:nvPr>
        </p:nvSpPr>
        <p:spPr>
          <a:xfrm>
            <a:off x="981579" y="1340768"/>
            <a:ext cx="11523133" cy="5226050"/>
          </a:xfrm>
        </p:spPr>
        <p:txBody>
          <a:bodyPr>
            <a:normAutofit/>
          </a:bodyPr>
          <a:lstStyle/>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完整的</a:t>
            </a:r>
            <a:r>
              <a:rPr lang="en-US" altLang="zh-CN" b="1" dirty="0">
                <a:solidFill>
                  <a:schemeClr val="bg2">
                    <a:lumMod val="50000"/>
                  </a:schemeClr>
                </a:solidFill>
                <a:latin typeface="微软雅黑" panose="020B0503020204020204" pitchFamily="34" charset="-122"/>
                <a:ea typeface="微软雅黑" panose="020B0503020204020204" pitchFamily="34" charset="-122"/>
              </a:rPr>
              <a:t>1</a:t>
            </a:r>
            <a:r>
              <a:rPr lang="zh-CN" altLang="en-US" b="1" dirty="0">
                <a:solidFill>
                  <a:schemeClr val="bg2">
                    <a:lumMod val="50000"/>
                  </a:schemeClr>
                </a:solidFill>
                <a:latin typeface="微软雅黑" panose="020B0503020204020204" pitchFamily="34" charset="-122"/>
                <a:ea typeface="微软雅黑" panose="020B0503020204020204" pitchFamily="34" charset="-122"/>
              </a:rPr>
              <a:t>维</a:t>
            </a:r>
            <a:r>
              <a:rPr lang="en-US" altLang="zh-CN" b="1" dirty="0" err="1">
                <a:solidFill>
                  <a:schemeClr val="bg2">
                    <a:lumMod val="50000"/>
                  </a:schemeClr>
                </a:solidFill>
                <a:latin typeface="微软雅黑" panose="020B0503020204020204" pitchFamily="34" charset="-122"/>
                <a:ea typeface="微软雅黑" panose="020B0503020204020204" pitchFamily="34" charset="-122"/>
              </a:rPr>
              <a:t>Perlin</a:t>
            </a:r>
            <a:r>
              <a:rPr lang="zh-CN" altLang="en-US" b="1" dirty="0">
                <a:solidFill>
                  <a:schemeClr val="bg2">
                    <a:lumMod val="50000"/>
                  </a:schemeClr>
                </a:solidFill>
                <a:latin typeface="微软雅黑" panose="020B0503020204020204" pitchFamily="34" charset="-122"/>
                <a:ea typeface="微软雅黑" panose="020B0503020204020204" pitchFamily="34" charset="-122"/>
              </a:rPr>
              <a:t>噪声函数伪代码</a:t>
            </a:r>
          </a:p>
        </p:txBody>
      </p:sp>
      <p:sp>
        <p:nvSpPr>
          <p:cNvPr id="91140" name="TextBox 1"/>
          <p:cNvSpPr txBox="1">
            <a:spLocks noChangeArrowheads="1"/>
          </p:cNvSpPr>
          <p:nvPr/>
        </p:nvSpPr>
        <p:spPr bwMode="auto">
          <a:xfrm>
            <a:off x="21167" y="2060576"/>
            <a:ext cx="13057717" cy="480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b="1" dirty="0">
                <a:solidFill>
                  <a:schemeClr val="bg2">
                    <a:lumMod val="50000"/>
                  </a:schemeClr>
                </a:solidFill>
              </a:rPr>
              <a:t>function</a:t>
            </a:r>
            <a:r>
              <a:rPr lang="en-US" altLang="zh-CN" b="1" dirty="0">
                <a:solidFill>
                  <a:srgbClr val="0070C0"/>
                </a:solidFill>
              </a:rPr>
              <a:t> Noise </a:t>
            </a:r>
            <a:r>
              <a:rPr lang="en-US" altLang="zh-CN" b="1" dirty="0">
                <a:solidFill>
                  <a:schemeClr val="bg2">
                    <a:lumMod val="50000"/>
                  </a:schemeClr>
                </a:solidFill>
              </a:rPr>
              <a:t>(integer x)</a:t>
            </a:r>
            <a:br>
              <a:rPr lang="en-US" altLang="zh-CN" b="1" dirty="0">
                <a:solidFill>
                  <a:schemeClr val="bg2">
                    <a:lumMod val="50000"/>
                  </a:schemeClr>
                </a:solidFill>
              </a:rPr>
            </a:br>
            <a:r>
              <a:rPr lang="en-US" altLang="zh-CN" b="1" dirty="0">
                <a:solidFill>
                  <a:schemeClr val="bg2">
                    <a:lumMod val="50000"/>
                  </a:schemeClr>
                </a:solidFill>
              </a:rPr>
              <a:t>    x = (x&lt;&lt;13) ^ x;</a:t>
            </a:r>
            <a:br>
              <a:rPr lang="en-US" altLang="zh-CN" b="1" dirty="0">
                <a:solidFill>
                  <a:schemeClr val="bg2">
                    <a:lumMod val="50000"/>
                  </a:schemeClr>
                </a:solidFill>
              </a:rPr>
            </a:br>
            <a:r>
              <a:rPr lang="en-US" altLang="zh-CN" b="1" dirty="0">
                <a:solidFill>
                  <a:schemeClr val="bg2">
                    <a:lumMod val="50000"/>
                  </a:schemeClr>
                </a:solidFill>
              </a:rPr>
              <a:t>    return ( 1.0 - ( (x * (x * x * 15731 + 789221) + 1376312589) &amp; 7fffffff) / 1073741824.0);    </a:t>
            </a:r>
            <a:br>
              <a:rPr lang="en-US" altLang="zh-CN" b="1" dirty="0">
                <a:solidFill>
                  <a:schemeClr val="bg2">
                    <a:lumMod val="50000"/>
                  </a:schemeClr>
                </a:solidFill>
              </a:rPr>
            </a:br>
            <a:r>
              <a:rPr lang="en-US" altLang="zh-CN" b="1" dirty="0">
                <a:solidFill>
                  <a:schemeClr val="bg2">
                    <a:lumMod val="50000"/>
                  </a:schemeClr>
                </a:solidFill>
              </a:rPr>
              <a:t>  end function</a:t>
            </a:r>
            <a:br>
              <a:rPr lang="en-US" altLang="zh-CN" b="1" dirty="0">
                <a:solidFill>
                  <a:schemeClr val="bg2">
                    <a:lumMod val="50000"/>
                  </a:schemeClr>
                </a:solidFill>
              </a:rPr>
            </a:br>
            <a:r>
              <a:rPr lang="en-US" altLang="zh-CN" b="1" dirty="0">
                <a:solidFill>
                  <a:schemeClr val="bg2">
                    <a:lumMod val="50000"/>
                  </a:schemeClr>
                </a:solidFill>
              </a:rPr>
              <a:t/>
            </a:r>
            <a:br>
              <a:rPr lang="en-US" altLang="zh-CN" b="1" dirty="0">
                <a:solidFill>
                  <a:schemeClr val="bg2">
                    <a:lumMod val="50000"/>
                  </a:schemeClr>
                </a:solidFill>
              </a:rPr>
            </a:br>
            <a:r>
              <a:rPr lang="en-US" altLang="zh-CN" b="1" dirty="0">
                <a:solidFill>
                  <a:schemeClr val="bg2">
                    <a:lumMod val="50000"/>
                  </a:schemeClr>
                </a:solidFill>
              </a:rPr>
              <a:t>  </a:t>
            </a:r>
            <a:r>
              <a:rPr lang="en-US" altLang="zh-CN" b="1" dirty="0" err="1">
                <a:solidFill>
                  <a:schemeClr val="bg2">
                    <a:lumMod val="50000"/>
                  </a:schemeClr>
                </a:solidFill>
              </a:rPr>
              <a:t>function</a:t>
            </a:r>
            <a:r>
              <a:rPr lang="en-US" altLang="zh-CN" b="1" dirty="0">
                <a:solidFill>
                  <a:srgbClr val="0070C0"/>
                </a:solidFill>
              </a:rPr>
              <a:t> SmoothedNoise_1</a:t>
            </a:r>
            <a:r>
              <a:rPr lang="en-US" altLang="zh-CN" b="1" dirty="0">
                <a:solidFill>
                  <a:schemeClr val="bg2">
                    <a:lumMod val="50000"/>
                  </a:schemeClr>
                </a:solidFill>
              </a:rPr>
              <a:t>(float x)</a:t>
            </a:r>
            <a:br>
              <a:rPr lang="en-US" altLang="zh-CN" b="1" dirty="0">
                <a:solidFill>
                  <a:schemeClr val="bg2">
                    <a:lumMod val="50000"/>
                  </a:schemeClr>
                </a:solidFill>
              </a:rPr>
            </a:br>
            <a:r>
              <a:rPr lang="en-US" altLang="zh-CN" b="1" dirty="0">
                <a:solidFill>
                  <a:schemeClr val="bg2">
                    <a:lumMod val="50000"/>
                  </a:schemeClr>
                </a:solidFill>
              </a:rPr>
              <a:t>    return Noise(x)/2  +  Noise(x-1)/4  +  Noise(x+1)/4</a:t>
            </a:r>
            <a:br>
              <a:rPr lang="en-US" altLang="zh-CN" b="1" dirty="0">
                <a:solidFill>
                  <a:schemeClr val="bg2">
                    <a:lumMod val="50000"/>
                  </a:schemeClr>
                </a:solidFill>
              </a:rPr>
            </a:br>
            <a:r>
              <a:rPr lang="en-US" altLang="zh-CN" b="1" dirty="0">
                <a:solidFill>
                  <a:schemeClr val="bg2">
                    <a:lumMod val="50000"/>
                  </a:schemeClr>
                </a:solidFill>
              </a:rPr>
              <a:t>  end function</a:t>
            </a:r>
            <a:br>
              <a:rPr lang="en-US" altLang="zh-CN" b="1" dirty="0">
                <a:solidFill>
                  <a:schemeClr val="bg2">
                    <a:lumMod val="50000"/>
                  </a:schemeClr>
                </a:solidFill>
              </a:rPr>
            </a:br>
            <a:r>
              <a:rPr lang="en-US" altLang="zh-CN" b="1" dirty="0">
                <a:solidFill>
                  <a:schemeClr val="bg2">
                    <a:lumMod val="50000"/>
                  </a:schemeClr>
                </a:solidFill>
              </a:rPr>
              <a:t/>
            </a:r>
            <a:br>
              <a:rPr lang="en-US" altLang="zh-CN" b="1" dirty="0">
                <a:solidFill>
                  <a:schemeClr val="bg2">
                    <a:lumMod val="50000"/>
                  </a:schemeClr>
                </a:solidFill>
              </a:rPr>
            </a:br>
            <a:r>
              <a:rPr lang="en-US" altLang="zh-CN" b="1" dirty="0">
                <a:solidFill>
                  <a:schemeClr val="bg2">
                    <a:lumMod val="50000"/>
                  </a:schemeClr>
                </a:solidFill>
              </a:rPr>
              <a:t>  </a:t>
            </a:r>
            <a:r>
              <a:rPr lang="en-US" altLang="zh-CN" b="1" dirty="0" err="1">
                <a:solidFill>
                  <a:schemeClr val="bg2">
                    <a:lumMod val="50000"/>
                  </a:schemeClr>
                </a:solidFill>
              </a:rPr>
              <a:t>function</a:t>
            </a:r>
            <a:r>
              <a:rPr lang="en-US" altLang="zh-CN" b="1" dirty="0">
                <a:solidFill>
                  <a:schemeClr val="bg2">
                    <a:lumMod val="50000"/>
                  </a:schemeClr>
                </a:solidFill>
              </a:rPr>
              <a:t> </a:t>
            </a:r>
            <a:r>
              <a:rPr lang="en-US" altLang="zh-CN" b="1" dirty="0">
                <a:solidFill>
                  <a:srgbClr val="0070C0"/>
                </a:solidFill>
              </a:rPr>
              <a:t>InterpolatedNoise_1</a:t>
            </a:r>
            <a:r>
              <a:rPr lang="en-US" altLang="zh-CN" b="1" dirty="0">
                <a:solidFill>
                  <a:schemeClr val="bg2">
                    <a:lumMod val="50000"/>
                  </a:schemeClr>
                </a:solidFill>
              </a:rPr>
              <a:t>(float x)</a:t>
            </a:r>
            <a:br>
              <a:rPr lang="en-US" altLang="zh-CN" b="1" dirty="0">
                <a:solidFill>
                  <a:schemeClr val="bg2">
                    <a:lumMod val="50000"/>
                  </a:schemeClr>
                </a:solidFill>
              </a:rPr>
            </a:br>
            <a:r>
              <a:rPr lang="en-US" altLang="zh-CN" b="1" dirty="0">
                <a:solidFill>
                  <a:schemeClr val="bg2">
                    <a:lumMod val="50000"/>
                  </a:schemeClr>
                </a:solidFill>
              </a:rPr>
              <a:t>      </a:t>
            </a:r>
            <a:r>
              <a:rPr lang="en-US" altLang="zh-CN" b="1" dirty="0" err="1">
                <a:solidFill>
                  <a:schemeClr val="bg2">
                    <a:lumMod val="50000"/>
                  </a:schemeClr>
                </a:solidFill>
              </a:rPr>
              <a:t>integer_X</a:t>
            </a:r>
            <a:r>
              <a:rPr lang="en-US" altLang="zh-CN" b="1" dirty="0">
                <a:solidFill>
                  <a:schemeClr val="bg2">
                    <a:lumMod val="50000"/>
                  </a:schemeClr>
                </a:solidFill>
              </a:rPr>
              <a:t>    = </a:t>
            </a:r>
            <a:r>
              <a:rPr lang="en-US" altLang="zh-CN" b="1" dirty="0" err="1">
                <a:solidFill>
                  <a:schemeClr val="bg2">
                    <a:lumMod val="50000"/>
                  </a:schemeClr>
                </a:solidFill>
              </a:rPr>
              <a:t>int</a:t>
            </a:r>
            <a:r>
              <a:rPr lang="en-US" altLang="zh-CN" b="1" dirty="0">
                <a:solidFill>
                  <a:schemeClr val="bg2">
                    <a:lumMod val="50000"/>
                  </a:schemeClr>
                </a:solidFill>
              </a:rPr>
              <a:t>(x)</a:t>
            </a:r>
            <a:br>
              <a:rPr lang="en-US" altLang="zh-CN" b="1" dirty="0">
                <a:solidFill>
                  <a:schemeClr val="bg2">
                    <a:lumMod val="50000"/>
                  </a:schemeClr>
                </a:solidFill>
              </a:rPr>
            </a:br>
            <a:r>
              <a:rPr lang="en-US" altLang="zh-CN" b="1" dirty="0">
                <a:solidFill>
                  <a:schemeClr val="bg2">
                    <a:lumMod val="50000"/>
                  </a:schemeClr>
                </a:solidFill>
              </a:rPr>
              <a:t>      </a:t>
            </a:r>
            <a:r>
              <a:rPr lang="en-US" altLang="zh-CN" b="1" dirty="0" err="1">
                <a:solidFill>
                  <a:schemeClr val="bg2">
                    <a:lumMod val="50000"/>
                  </a:schemeClr>
                </a:solidFill>
              </a:rPr>
              <a:t>fractional_X</a:t>
            </a:r>
            <a:r>
              <a:rPr lang="en-US" altLang="zh-CN" b="1" dirty="0">
                <a:solidFill>
                  <a:schemeClr val="bg2">
                    <a:lumMod val="50000"/>
                  </a:schemeClr>
                </a:solidFill>
              </a:rPr>
              <a:t> = x - </a:t>
            </a:r>
            <a:r>
              <a:rPr lang="en-US" altLang="zh-CN" b="1" dirty="0" err="1">
                <a:solidFill>
                  <a:schemeClr val="bg2">
                    <a:lumMod val="50000"/>
                  </a:schemeClr>
                </a:solidFill>
              </a:rPr>
              <a:t>integer_X</a:t>
            </a:r>
            <a:r>
              <a:rPr lang="en-US" altLang="zh-CN" b="1" dirty="0">
                <a:solidFill>
                  <a:schemeClr val="bg2">
                    <a:lumMod val="50000"/>
                  </a:schemeClr>
                </a:solidFill>
              </a:rPr>
              <a:t/>
            </a:r>
            <a:br>
              <a:rPr lang="en-US" altLang="zh-CN" b="1" dirty="0">
                <a:solidFill>
                  <a:schemeClr val="bg2">
                    <a:lumMod val="50000"/>
                  </a:schemeClr>
                </a:solidFill>
              </a:rPr>
            </a:br>
            <a:r>
              <a:rPr lang="en-US" altLang="zh-CN" b="1" dirty="0">
                <a:solidFill>
                  <a:schemeClr val="bg2">
                    <a:lumMod val="50000"/>
                  </a:schemeClr>
                </a:solidFill>
              </a:rPr>
              <a:t>      v1 = SmoothedNoise_1(</a:t>
            </a:r>
            <a:r>
              <a:rPr lang="en-US" altLang="zh-CN" b="1" dirty="0" err="1">
                <a:solidFill>
                  <a:schemeClr val="bg2">
                    <a:lumMod val="50000"/>
                  </a:schemeClr>
                </a:solidFill>
              </a:rPr>
              <a:t>integer_X</a:t>
            </a:r>
            <a:r>
              <a:rPr lang="en-US" altLang="zh-CN" b="1" dirty="0">
                <a:solidFill>
                  <a:schemeClr val="bg2">
                    <a:lumMod val="50000"/>
                  </a:schemeClr>
                </a:solidFill>
              </a:rPr>
              <a:t>)</a:t>
            </a:r>
            <a:br>
              <a:rPr lang="en-US" altLang="zh-CN" b="1" dirty="0">
                <a:solidFill>
                  <a:schemeClr val="bg2">
                    <a:lumMod val="50000"/>
                  </a:schemeClr>
                </a:solidFill>
              </a:rPr>
            </a:br>
            <a:r>
              <a:rPr lang="en-US" altLang="zh-CN" b="1" dirty="0">
                <a:solidFill>
                  <a:schemeClr val="bg2">
                    <a:lumMod val="50000"/>
                  </a:schemeClr>
                </a:solidFill>
              </a:rPr>
              <a:t>      v2 = SmoothedNoise_1(</a:t>
            </a:r>
            <a:r>
              <a:rPr lang="en-US" altLang="zh-CN" b="1" dirty="0" err="1">
                <a:solidFill>
                  <a:schemeClr val="bg2">
                    <a:lumMod val="50000"/>
                  </a:schemeClr>
                </a:solidFill>
              </a:rPr>
              <a:t>integer_X</a:t>
            </a:r>
            <a:r>
              <a:rPr lang="en-US" altLang="zh-CN" b="1" dirty="0">
                <a:solidFill>
                  <a:schemeClr val="bg2">
                    <a:lumMod val="50000"/>
                  </a:schemeClr>
                </a:solidFill>
              </a:rPr>
              <a:t> + 1)</a:t>
            </a:r>
            <a:br>
              <a:rPr lang="en-US" altLang="zh-CN" b="1" dirty="0">
                <a:solidFill>
                  <a:schemeClr val="bg2">
                    <a:lumMod val="50000"/>
                  </a:schemeClr>
                </a:solidFill>
              </a:rPr>
            </a:br>
            <a:r>
              <a:rPr lang="en-US" altLang="zh-CN" b="1" dirty="0">
                <a:solidFill>
                  <a:schemeClr val="bg2">
                    <a:lumMod val="50000"/>
                  </a:schemeClr>
                </a:solidFill>
              </a:rPr>
              <a:t>      return Interpolate(v1 , v2 , </a:t>
            </a:r>
            <a:r>
              <a:rPr lang="en-US" altLang="zh-CN" b="1" dirty="0" err="1">
                <a:solidFill>
                  <a:schemeClr val="bg2">
                    <a:lumMod val="50000"/>
                  </a:schemeClr>
                </a:solidFill>
              </a:rPr>
              <a:t>fractional_X</a:t>
            </a:r>
            <a:r>
              <a:rPr lang="en-US" altLang="zh-CN" b="1" dirty="0">
                <a:solidFill>
                  <a:schemeClr val="bg2">
                    <a:lumMod val="50000"/>
                  </a:schemeClr>
                </a:solidFill>
              </a:rPr>
              <a:t>)  // Linear Interpolate</a:t>
            </a:r>
            <a:br>
              <a:rPr lang="en-US" altLang="zh-CN" b="1" dirty="0">
                <a:solidFill>
                  <a:schemeClr val="bg2">
                    <a:lumMod val="50000"/>
                  </a:schemeClr>
                </a:solidFill>
              </a:rPr>
            </a:br>
            <a:r>
              <a:rPr lang="en-US" altLang="zh-CN" dirty="0"/>
              <a:t>  </a:t>
            </a:r>
            <a:r>
              <a:rPr lang="en-US" altLang="zh-CN" b="1" dirty="0">
                <a:solidFill>
                  <a:schemeClr val="bg2">
                    <a:lumMod val="50000"/>
                  </a:schemeClr>
                </a:solidFill>
              </a:rPr>
              <a:t>end function</a:t>
            </a:r>
            <a:br>
              <a:rPr lang="en-US" altLang="zh-CN" b="1" dirty="0">
                <a:solidFill>
                  <a:schemeClr val="bg2">
                    <a:lumMod val="50000"/>
                  </a:schemeClr>
                </a:solidFill>
              </a:rPr>
            </a:br>
            <a:r>
              <a:rPr lang="en-US" altLang="zh-CN" dirty="0"/>
              <a:t>  </a:t>
            </a:r>
            <a:endParaRPr lang="zh-CN" altLang="en-US" dirty="0"/>
          </a:p>
        </p:txBody>
      </p:sp>
      <p:sp>
        <p:nvSpPr>
          <p:cNvPr id="7" name="Rectangle 3"/>
          <p:cNvSpPr txBox="1">
            <a:spLocks noChangeArrowheads="1"/>
          </p:cNvSpPr>
          <p:nvPr/>
        </p:nvSpPr>
        <p:spPr>
          <a:xfrm>
            <a:off x="838418" y="591269"/>
            <a:ext cx="10515164" cy="1325563"/>
          </a:xfrm>
          <a:prstGeom prst="rect">
            <a:avLst/>
          </a:prstGeom>
        </p:spPr>
        <p:txBody>
          <a:bodyP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lnSpc>
                <a:spcPct val="140000"/>
              </a:lnSpc>
              <a:spcBef>
                <a:spcPts val="1800"/>
              </a:spcBef>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2.8.2 </a:t>
            </a:r>
            <a:r>
              <a:rPr lang="en-US" altLang="zh-CN" sz="2800" b="1" dirty="0" err="1">
                <a:solidFill>
                  <a:schemeClr val="bg2">
                    <a:lumMod val="50000"/>
                  </a:schemeClr>
                </a:solidFill>
                <a:latin typeface="微软雅黑" panose="020B0503020204020204" pitchFamily="34" charset="-122"/>
                <a:ea typeface="微软雅黑" panose="020B0503020204020204" pitchFamily="34" charset="-122"/>
              </a:rPr>
              <a:t>Perlin</a:t>
            </a: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噪声</a:t>
            </a:r>
            <a:r>
              <a:rPr lang="zh-CN" altLang="en-US" sz="2800" b="1" dirty="0" smtClean="0">
                <a:solidFill>
                  <a:schemeClr val="bg2">
                    <a:lumMod val="50000"/>
                  </a:schemeClr>
                </a:solidFill>
                <a:latin typeface="微软雅黑" panose="020B0503020204020204" pitchFamily="34" charset="-122"/>
                <a:ea typeface="微软雅黑" panose="020B0503020204020204" pitchFamily="34" charset="-122"/>
              </a:rPr>
              <a:t>函数</a:t>
            </a:r>
            <a:endParaRPr lang="zh-CN" altLang="en-US" sz="2800" b="1" dirty="0">
              <a:solidFill>
                <a:schemeClr val="bg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9841920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4"/>
          <p:cNvSpPr>
            <a:spLocks noGrp="1" noChangeArrowheads="1"/>
          </p:cNvSpPr>
          <p:nvPr>
            <p:ph type="body" sz="half" idx="1"/>
          </p:nvPr>
        </p:nvSpPr>
        <p:spPr>
          <a:xfrm>
            <a:off x="983432" y="1340768"/>
            <a:ext cx="11523133" cy="5226050"/>
          </a:xfrm>
        </p:spPr>
        <p:txBody>
          <a:bodyPr>
            <a:normAutofit/>
          </a:bodyPr>
          <a:lstStyle/>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完整的</a:t>
            </a:r>
            <a:r>
              <a:rPr lang="en-US" altLang="zh-CN" b="1" dirty="0">
                <a:solidFill>
                  <a:schemeClr val="bg2">
                    <a:lumMod val="50000"/>
                  </a:schemeClr>
                </a:solidFill>
                <a:latin typeface="微软雅黑" panose="020B0503020204020204" pitchFamily="34" charset="-122"/>
                <a:ea typeface="微软雅黑" panose="020B0503020204020204" pitchFamily="34" charset="-122"/>
              </a:rPr>
              <a:t>1</a:t>
            </a:r>
            <a:r>
              <a:rPr lang="zh-CN" altLang="en-US" b="1" dirty="0">
                <a:solidFill>
                  <a:schemeClr val="bg2">
                    <a:lumMod val="50000"/>
                  </a:schemeClr>
                </a:solidFill>
                <a:latin typeface="微软雅黑" panose="020B0503020204020204" pitchFamily="34" charset="-122"/>
                <a:ea typeface="微软雅黑" panose="020B0503020204020204" pitchFamily="34" charset="-122"/>
              </a:rPr>
              <a:t>维</a:t>
            </a:r>
            <a:r>
              <a:rPr lang="en-US" altLang="zh-CN" b="1" dirty="0" err="1">
                <a:solidFill>
                  <a:schemeClr val="bg2">
                    <a:lumMod val="50000"/>
                  </a:schemeClr>
                </a:solidFill>
                <a:latin typeface="微软雅黑" panose="020B0503020204020204" pitchFamily="34" charset="-122"/>
                <a:ea typeface="微软雅黑" panose="020B0503020204020204" pitchFamily="34" charset="-122"/>
              </a:rPr>
              <a:t>Perlin</a:t>
            </a:r>
            <a:r>
              <a:rPr lang="zh-CN" altLang="en-US" b="1" dirty="0">
                <a:solidFill>
                  <a:schemeClr val="bg2">
                    <a:lumMod val="50000"/>
                  </a:schemeClr>
                </a:solidFill>
                <a:latin typeface="微软雅黑" panose="020B0503020204020204" pitchFamily="34" charset="-122"/>
                <a:ea typeface="微软雅黑" panose="020B0503020204020204" pitchFamily="34" charset="-122"/>
              </a:rPr>
              <a:t>噪声函数伪代码</a:t>
            </a:r>
          </a:p>
        </p:txBody>
      </p:sp>
      <p:sp>
        <p:nvSpPr>
          <p:cNvPr id="92164" name="TextBox 1"/>
          <p:cNvSpPr txBox="1">
            <a:spLocks noChangeArrowheads="1"/>
          </p:cNvSpPr>
          <p:nvPr/>
        </p:nvSpPr>
        <p:spPr bwMode="auto">
          <a:xfrm>
            <a:off x="1271464" y="2060575"/>
            <a:ext cx="13057717" cy="480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b="1" dirty="0"/>
              <a:t>  </a:t>
            </a:r>
            <a:r>
              <a:rPr lang="en-US" altLang="zh-CN" b="1" dirty="0">
                <a:solidFill>
                  <a:schemeClr val="bg2">
                    <a:lumMod val="50000"/>
                  </a:schemeClr>
                </a:solidFill>
              </a:rPr>
              <a:t>function </a:t>
            </a:r>
            <a:r>
              <a:rPr lang="en-US" altLang="zh-CN" b="1" dirty="0">
                <a:solidFill>
                  <a:srgbClr val="0070C0"/>
                </a:solidFill>
              </a:rPr>
              <a:t>PerlinNoise_1D</a:t>
            </a:r>
            <a:r>
              <a:rPr lang="en-US" altLang="zh-CN" b="1" dirty="0">
                <a:solidFill>
                  <a:schemeClr val="bg2">
                    <a:lumMod val="50000"/>
                  </a:schemeClr>
                </a:solidFill>
              </a:rPr>
              <a:t>(float x)</a:t>
            </a:r>
          </a:p>
          <a:p>
            <a:pPr eaLnBrk="1" hangingPunct="1"/>
            <a:r>
              <a:rPr lang="en-US" altLang="zh-CN" b="1" dirty="0">
                <a:solidFill>
                  <a:schemeClr val="bg2">
                    <a:lumMod val="50000"/>
                  </a:schemeClr>
                </a:solidFill>
              </a:rPr>
              <a:t>      total = 0</a:t>
            </a:r>
            <a:br>
              <a:rPr lang="en-US" altLang="zh-CN" b="1" dirty="0">
                <a:solidFill>
                  <a:schemeClr val="bg2">
                    <a:lumMod val="50000"/>
                  </a:schemeClr>
                </a:solidFill>
              </a:rPr>
            </a:br>
            <a:r>
              <a:rPr lang="en-US" altLang="zh-CN" b="1" dirty="0">
                <a:solidFill>
                  <a:schemeClr val="bg2">
                    <a:lumMod val="50000"/>
                  </a:schemeClr>
                </a:solidFill>
              </a:rPr>
              <a:t>      p = persistence</a:t>
            </a:r>
            <a:br>
              <a:rPr lang="en-US" altLang="zh-CN" b="1" dirty="0">
                <a:solidFill>
                  <a:schemeClr val="bg2">
                    <a:lumMod val="50000"/>
                  </a:schemeClr>
                </a:solidFill>
              </a:rPr>
            </a:br>
            <a:r>
              <a:rPr lang="en-US" altLang="zh-CN" b="1" dirty="0">
                <a:solidFill>
                  <a:schemeClr val="bg2">
                    <a:lumMod val="50000"/>
                  </a:schemeClr>
                </a:solidFill>
              </a:rPr>
              <a:t>      n = </a:t>
            </a:r>
            <a:r>
              <a:rPr lang="en-US" altLang="zh-CN" b="1" dirty="0" err="1">
                <a:solidFill>
                  <a:schemeClr val="bg2">
                    <a:lumMod val="50000"/>
                  </a:schemeClr>
                </a:solidFill>
              </a:rPr>
              <a:t>Number_Of_Octaves</a:t>
            </a:r>
            <a:r>
              <a:rPr lang="en-US" altLang="zh-CN" b="1" dirty="0">
                <a:solidFill>
                  <a:schemeClr val="bg2">
                    <a:lumMod val="50000"/>
                  </a:schemeClr>
                </a:solidFill>
              </a:rPr>
              <a:t> - 1</a:t>
            </a:r>
            <a:br>
              <a:rPr lang="en-US" altLang="zh-CN" b="1" dirty="0">
                <a:solidFill>
                  <a:schemeClr val="bg2">
                    <a:lumMod val="50000"/>
                  </a:schemeClr>
                </a:solidFill>
              </a:rPr>
            </a:br>
            <a:r>
              <a:rPr lang="en-US" altLang="zh-CN" b="1" dirty="0">
                <a:solidFill>
                  <a:schemeClr val="bg2">
                    <a:lumMod val="50000"/>
                  </a:schemeClr>
                </a:solidFill>
              </a:rPr>
              <a:t/>
            </a:r>
            <a:br>
              <a:rPr lang="en-US" altLang="zh-CN" b="1" dirty="0">
                <a:solidFill>
                  <a:schemeClr val="bg2">
                    <a:lumMod val="50000"/>
                  </a:schemeClr>
                </a:solidFill>
              </a:rPr>
            </a:br>
            <a:r>
              <a:rPr lang="en-US" altLang="zh-CN" b="1" dirty="0">
                <a:solidFill>
                  <a:schemeClr val="bg2">
                    <a:lumMod val="50000"/>
                  </a:schemeClr>
                </a:solidFill>
              </a:rPr>
              <a:t>      loop </a:t>
            </a:r>
            <a:r>
              <a:rPr lang="en-US" altLang="zh-CN" b="1" dirty="0" err="1">
                <a:solidFill>
                  <a:schemeClr val="bg2">
                    <a:lumMod val="50000"/>
                  </a:schemeClr>
                </a:solidFill>
              </a:rPr>
              <a:t>i</a:t>
            </a:r>
            <a:r>
              <a:rPr lang="en-US" altLang="zh-CN" b="1" dirty="0">
                <a:solidFill>
                  <a:schemeClr val="bg2">
                    <a:lumMod val="50000"/>
                  </a:schemeClr>
                </a:solidFill>
              </a:rPr>
              <a:t> from 0 to n</a:t>
            </a:r>
            <a:br>
              <a:rPr lang="en-US" altLang="zh-CN" b="1" dirty="0">
                <a:solidFill>
                  <a:schemeClr val="bg2">
                    <a:lumMod val="50000"/>
                  </a:schemeClr>
                </a:solidFill>
              </a:rPr>
            </a:br>
            <a:r>
              <a:rPr lang="en-US" altLang="zh-CN" b="1" dirty="0">
                <a:solidFill>
                  <a:schemeClr val="bg2">
                    <a:lumMod val="50000"/>
                  </a:schemeClr>
                </a:solidFill>
              </a:rPr>
              <a:t/>
            </a:r>
            <a:br>
              <a:rPr lang="en-US" altLang="zh-CN" b="1" dirty="0">
                <a:solidFill>
                  <a:schemeClr val="bg2">
                    <a:lumMod val="50000"/>
                  </a:schemeClr>
                </a:solidFill>
              </a:rPr>
            </a:br>
            <a:r>
              <a:rPr lang="en-US" altLang="zh-CN" b="1" dirty="0">
                <a:solidFill>
                  <a:schemeClr val="bg2">
                    <a:lumMod val="50000"/>
                  </a:schemeClr>
                </a:solidFill>
              </a:rPr>
              <a:t>          frequency = 2i</a:t>
            </a:r>
            <a:br>
              <a:rPr lang="en-US" altLang="zh-CN" b="1" dirty="0">
                <a:solidFill>
                  <a:schemeClr val="bg2">
                    <a:lumMod val="50000"/>
                  </a:schemeClr>
                </a:solidFill>
              </a:rPr>
            </a:br>
            <a:r>
              <a:rPr lang="en-US" altLang="zh-CN" b="1" dirty="0">
                <a:solidFill>
                  <a:schemeClr val="bg2">
                    <a:lumMod val="50000"/>
                  </a:schemeClr>
                </a:solidFill>
              </a:rPr>
              <a:t>          amplitude = pi</a:t>
            </a:r>
            <a:br>
              <a:rPr lang="en-US" altLang="zh-CN" b="1" dirty="0">
                <a:solidFill>
                  <a:schemeClr val="bg2">
                    <a:lumMod val="50000"/>
                  </a:schemeClr>
                </a:solidFill>
              </a:rPr>
            </a:br>
            <a:r>
              <a:rPr lang="en-US" altLang="zh-CN" b="1" dirty="0">
                <a:solidFill>
                  <a:schemeClr val="bg2">
                    <a:lumMod val="50000"/>
                  </a:schemeClr>
                </a:solidFill>
              </a:rPr>
              <a:t/>
            </a:r>
            <a:br>
              <a:rPr lang="en-US" altLang="zh-CN" b="1" dirty="0">
                <a:solidFill>
                  <a:schemeClr val="bg2">
                    <a:lumMod val="50000"/>
                  </a:schemeClr>
                </a:solidFill>
              </a:rPr>
            </a:br>
            <a:r>
              <a:rPr lang="en-US" altLang="zh-CN" b="1" dirty="0">
                <a:solidFill>
                  <a:schemeClr val="bg2">
                    <a:lumMod val="50000"/>
                  </a:schemeClr>
                </a:solidFill>
              </a:rPr>
              <a:t>          total = total + InterpolatedNoise_1(x * frequency) * amplitude</a:t>
            </a:r>
            <a:br>
              <a:rPr lang="en-US" altLang="zh-CN" b="1" dirty="0">
                <a:solidFill>
                  <a:schemeClr val="bg2">
                    <a:lumMod val="50000"/>
                  </a:schemeClr>
                </a:solidFill>
              </a:rPr>
            </a:br>
            <a:r>
              <a:rPr lang="en-US" altLang="zh-CN" b="1" dirty="0">
                <a:solidFill>
                  <a:schemeClr val="bg2">
                    <a:lumMod val="50000"/>
                  </a:schemeClr>
                </a:solidFill>
              </a:rPr>
              <a:t/>
            </a:r>
            <a:br>
              <a:rPr lang="en-US" altLang="zh-CN" b="1" dirty="0">
                <a:solidFill>
                  <a:schemeClr val="bg2">
                    <a:lumMod val="50000"/>
                  </a:schemeClr>
                </a:solidFill>
              </a:rPr>
            </a:br>
            <a:r>
              <a:rPr lang="en-US" altLang="zh-CN" b="1" dirty="0">
                <a:solidFill>
                  <a:schemeClr val="bg2">
                    <a:lumMod val="50000"/>
                  </a:schemeClr>
                </a:solidFill>
              </a:rPr>
              <a:t>      end of </a:t>
            </a:r>
            <a:r>
              <a:rPr lang="en-US" altLang="zh-CN" b="1" dirty="0" err="1">
                <a:solidFill>
                  <a:schemeClr val="bg2">
                    <a:lumMod val="50000"/>
                  </a:schemeClr>
                </a:solidFill>
              </a:rPr>
              <a:t>i</a:t>
            </a:r>
            <a:r>
              <a:rPr lang="en-US" altLang="zh-CN" b="1" dirty="0">
                <a:solidFill>
                  <a:schemeClr val="bg2">
                    <a:lumMod val="50000"/>
                  </a:schemeClr>
                </a:solidFill>
              </a:rPr>
              <a:t> loop</a:t>
            </a:r>
            <a:br>
              <a:rPr lang="en-US" altLang="zh-CN" b="1" dirty="0">
                <a:solidFill>
                  <a:schemeClr val="bg2">
                    <a:lumMod val="50000"/>
                  </a:schemeClr>
                </a:solidFill>
              </a:rPr>
            </a:br>
            <a:r>
              <a:rPr lang="en-US" altLang="zh-CN" b="1" dirty="0">
                <a:solidFill>
                  <a:schemeClr val="bg2">
                    <a:lumMod val="50000"/>
                  </a:schemeClr>
                </a:solidFill>
              </a:rPr>
              <a:t/>
            </a:r>
            <a:br>
              <a:rPr lang="en-US" altLang="zh-CN" b="1" dirty="0">
                <a:solidFill>
                  <a:schemeClr val="bg2">
                    <a:lumMod val="50000"/>
                  </a:schemeClr>
                </a:solidFill>
              </a:rPr>
            </a:br>
            <a:r>
              <a:rPr lang="en-US" altLang="zh-CN" b="1" dirty="0">
                <a:solidFill>
                  <a:schemeClr val="bg2">
                    <a:lumMod val="50000"/>
                  </a:schemeClr>
                </a:solidFill>
              </a:rPr>
              <a:t>      return total</a:t>
            </a:r>
            <a:br>
              <a:rPr lang="en-US" altLang="zh-CN" b="1" dirty="0">
                <a:solidFill>
                  <a:schemeClr val="bg2">
                    <a:lumMod val="50000"/>
                  </a:schemeClr>
                </a:solidFill>
              </a:rPr>
            </a:br>
            <a:r>
              <a:rPr lang="en-US" altLang="zh-CN" b="1" dirty="0">
                <a:solidFill>
                  <a:schemeClr val="bg2">
                    <a:lumMod val="50000"/>
                  </a:schemeClr>
                </a:solidFill>
              </a:rPr>
              <a:t/>
            </a:r>
            <a:br>
              <a:rPr lang="en-US" altLang="zh-CN" b="1" dirty="0">
                <a:solidFill>
                  <a:schemeClr val="bg2">
                    <a:lumMod val="50000"/>
                  </a:schemeClr>
                </a:solidFill>
              </a:rPr>
            </a:br>
            <a:r>
              <a:rPr lang="en-US" altLang="zh-CN" b="1" dirty="0">
                <a:solidFill>
                  <a:schemeClr val="bg2">
                    <a:lumMod val="50000"/>
                  </a:schemeClr>
                </a:solidFill>
              </a:rPr>
              <a:t>  end function</a:t>
            </a:r>
            <a:endParaRPr lang="zh-CN" altLang="en-US" b="1" dirty="0">
              <a:solidFill>
                <a:schemeClr val="bg2">
                  <a:lumMod val="50000"/>
                </a:schemeClr>
              </a:solidFill>
            </a:endParaRPr>
          </a:p>
        </p:txBody>
      </p:sp>
      <p:sp>
        <p:nvSpPr>
          <p:cNvPr id="7" name="Rectangle 3"/>
          <p:cNvSpPr txBox="1">
            <a:spLocks noChangeArrowheads="1"/>
          </p:cNvSpPr>
          <p:nvPr/>
        </p:nvSpPr>
        <p:spPr>
          <a:xfrm>
            <a:off x="838418" y="591269"/>
            <a:ext cx="10515164" cy="1325563"/>
          </a:xfrm>
          <a:prstGeom prst="rect">
            <a:avLst/>
          </a:prstGeom>
        </p:spPr>
        <p:txBody>
          <a:bodyP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lnSpc>
                <a:spcPct val="140000"/>
              </a:lnSpc>
              <a:spcBef>
                <a:spcPts val="1800"/>
              </a:spcBef>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2.8.2 </a:t>
            </a:r>
            <a:r>
              <a:rPr lang="en-US" altLang="zh-CN" sz="2800" b="1" dirty="0" err="1">
                <a:solidFill>
                  <a:schemeClr val="bg2">
                    <a:lumMod val="50000"/>
                  </a:schemeClr>
                </a:solidFill>
                <a:latin typeface="微软雅黑" panose="020B0503020204020204" pitchFamily="34" charset="-122"/>
                <a:ea typeface="微软雅黑" panose="020B0503020204020204" pitchFamily="34" charset="-122"/>
              </a:rPr>
              <a:t>Perlin</a:t>
            </a: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噪声</a:t>
            </a:r>
            <a:r>
              <a:rPr lang="zh-CN" altLang="en-US" sz="2800" b="1" dirty="0" smtClean="0">
                <a:solidFill>
                  <a:schemeClr val="bg2">
                    <a:lumMod val="50000"/>
                  </a:schemeClr>
                </a:solidFill>
                <a:latin typeface="微软雅黑" panose="020B0503020204020204" pitchFamily="34" charset="-122"/>
                <a:ea typeface="微软雅黑" panose="020B0503020204020204" pitchFamily="34" charset="-122"/>
              </a:rPr>
              <a:t>函数</a:t>
            </a:r>
            <a:endParaRPr lang="zh-CN" altLang="en-US" sz="2800" b="1" dirty="0">
              <a:solidFill>
                <a:schemeClr val="bg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7013242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Rectangle 4"/>
          <p:cNvSpPr>
            <a:spLocks noGrp="1" noChangeArrowheads="1"/>
          </p:cNvSpPr>
          <p:nvPr>
            <p:ph type="body" sz="half" idx="1"/>
          </p:nvPr>
        </p:nvSpPr>
        <p:spPr>
          <a:xfrm>
            <a:off x="1053587" y="1268760"/>
            <a:ext cx="11523133" cy="5226050"/>
          </a:xfrm>
        </p:spPr>
        <p:txBody>
          <a:bodyPr>
            <a:normAutofit/>
          </a:bodyPr>
          <a:lstStyle/>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完整的</a:t>
            </a:r>
            <a:r>
              <a:rPr lang="en-US" altLang="zh-CN" b="1" dirty="0">
                <a:solidFill>
                  <a:schemeClr val="bg2">
                    <a:lumMod val="50000"/>
                  </a:schemeClr>
                </a:solidFill>
                <a:latin typeface="微软雅黑" panose="020B0503020204020204" pitchFamily="34" charset="-122"/>
                <a:ea typeface="微软雅黑" panose="020B0503020204020204" pitchFamily="34" charset="-122"/>
              </a:rPr>
              <a:t>2</a:t>
            </a:r>
            <a:r>
              <a:rPr lang="zh-CN" altLang="en-US" b="1" dirty="0">
                <a:solidFill>
                  <a:schemeClr val="bg2">
                    <a:lumMod val="50000"/>
                  </a:schemeClr>
                </a:solidFill>
                <a:latin typeface="微软雅黑" panose="020B0503020204020204" pitchFamily="34" charset="-122"/>
                <a:ea typeface="微软雅黑" panose="020B0503020204020204" pitchFamily="34" charset="-122"/>
              </a:rPr>
              <a:t>维</a:t>
            </a:r>
            <a:r>
              <a:rPr lang="en-US" altLang="zh-CN" b="1" dirty="0" err="1">
                <a:solidFill>
                  <a:schemeClr val="bg2">
                    <a:lumMod val="50000"/>
                  </a:schemeClr>
                </a:solidFill>
                <a:latin typeface="微软雅黑" panose="020B0503020204020204" pitchFamily="34" charset="-122"/>
                <a:ea typeface="微软雅黑" panose="020B0503020204020204" pitchFamily="34" charset="-122"/>
              </a:rPr>
              <a:t>Perlin</a:t>
            </a:r>
            <a:r>
              <a:rPr lang="zh-CN" altLang="en-US" b="1" dirty="0">
                <a:solidFill>
                  <a:schemeClr val="bg2">
                    <a:lumMod val="50000"/>
                  </a:schemeClr>
                </a:solidFill>
                <a:latin typeface="微软雅黑" panose="020B0503020204020204" pitchFamily="34" charset="-122"/>
                <a:ea typeface="微软雅黑" panose="020B0503020204020204" pitchFamily="34" charset="-122"/>
              </a:rPr>
              <a:t>噪声函数伪代码</a:t>
            </a:r>
          </a:p>
        </p:txBody>
      </p:sp>
      <p:sp>
        <p:nvSpPr>
          <p:cNvPr id="89092" name="TextBox 1"/>
          <p:cNvSpPr txBox="1">
            <a:spLocks noChangeArrowheads="1"/>
          </p:cNvSpPr>
          <p:nvPr/>
        </p:nvSpPr>
        <p:spPr bwMode="auto">
          <a:xfrm>
            <a:off x="622300" y="2038350"/>
            <a:ext cx="13057717" cy="517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defRPr/>
            </a:pPr>
            <a:r>
              <a:rPr lang="en-US" altLang="zh-CN" b="1" dirty="0" smtClean="0">
                <a:solidFill>
                  <a:schemeClr val="bg2">
                    <a:lumMod val="50000"/>
                  </a:schemeClr>
                </a:solidFill>
              </a:rPr>
              <a:t>function </a:t>
            </a:r>
            <a:r>
              <a:rPr lang="en-US" altLang="zh-CN" b="1" dirty="0" smtClean="0">
                <a:solidFill>
                  <a:srgbClr val="0070C0"/>
                </a:solidFill>
              </a:rPr>
              <a:t>Noise</a:t>
            </a:r>
            <a:r>
              <a:rPr lang="en-US" altLang="zh-CN" b="1" dirty="0" smtClean="0">
                <a:solidFill>
                  <a:schemeClr val="bg2">
                    <a:lumMod val="50000"/>
                  </a:schemeClr>
                </a:solidFill>
              </a:rPr>
              <a:t> (integer x, integer y)</a:t>
            </a:r>
            <a:r>
              <a:rPr lang="en-US" altLang="zh-CN" dirty="0" smtClean="0">
                <a:solidFill>
                  <a:schemeClr val="bg2">
                    <a:lumMod val="50000"/>
                  </a:schemeClr>
                </a:solidFill>
              </a:rPr>
              <a:t/>
            </a:r>
            <a:br>
              <a:rPr lang="en-US" altLang="zh-CN" dirty="0" smtClean="0">
                <a:solidFill>
                  <a:schemeClr val="bg2">
                    <a:lumMod val="50000"/>
                  </a:schemeClr>
                </a:solidFill>
              </a:rPr>
            </a:br>
            <a:r>
              <a:rPr lang="en-US" altLang="zh-CN" dirty="0" smtClean="0">
                <a:solidFill>
                  <a:schemeClr val="bg2">
                    <a:lumMod val="50000"/>
                  </a:schemeClr>
                </a:solidFill>
              </a:rPr>
              <a:t>    n = x + y * 57</a:t>
            </a:r>
            <a:br>
              <a:rPr lang="en-US" altLang="zh-CN" dirty="0" smtClean="0">
                <a:solidFill>
                  <a:schemeClr val="bg2">
                    <a:lumMod val="50000"/>
                  </a:schemeClr>
                </a:solidFill>
              </a:rPr>
            </a:br>
            <a:r>
              <a:rPr lang="en-US" altLang="zh-CN" dirty="0" smtClean="0">
                <a:solidFill>
                  <a:schemeClr val="bg2">
                    <a:lumMod val="50000"/>
                  </a:schemeClr>
                </a:solidFill>
              </a:rPr>
              <a:t>    n = (n&lt;&lt;13) ^ n;</a:t>
            </a:r>
            <a:br>
              <a:rPr lang="en-US" altLang="zh-CN" dirty="0" smtClean="0">
                <a:solidFill>
                  <a:schemeClr val="bg2">
                    <a:lumMod val="50000"/>
                  </a:schemeClr>
                </a:solidFill>
              </a:rPr>
            </a:br>
            <a:r>
              <a:rPr lang="en-US" altLang="zh-CN" dirty="0" smtClean="0">
                <a:solidFill>
                  <a:schemeClr val="bg2">
                    <a:lumMod val="50000"/>
                  </a:schemeClr>
                </a:solidFill>
              </a:rPr>
              <a:t>    return ( 1.0 - ( (n * (n * n * 15731 + 789221) + </a:t>
            </a:r>
          </a:p>
          <a:p>
            <a:pPr lvl="1" eaLnBrk="1" hangingPunct="1">
              <a:defRPr/>
            </a:pPr>
            <a:r>
              <a:rPr lang="en-US" altLang="zh-CN" dirty="0" smtClean="0">
                <a:solidFill>
                  <a:schemeClr val="bg2">
                    <a:lumMod val="50000"/>
                  </a:schemeClr>
                </a:solidFill>
              </a:rPr>
              <a:t>                    1376312589) &amp; 7fffffff) / 1073741824.0);   </a:t>
            </a:r>
          </a:p>
          <a:p>
            <a:pPr indent="-742950" eaLnBrk="1" hangingPunct="1">
              <a:defRPr/>
            </a:pPr>
            <a:r>
              <a:rPr lang="en-US" altLang="zh-CN" b="1" dirty="0" smtClean="0">
                <a:solidFill>
                  <a:schemeClr val="bg2">
                    <a:lumMod val="50000"/>
                  </a:schemeClr>
                </a:solidFill>
              </a:rPr>
              <a:t>end function</a:t>
            </a:r>
            <a:r>
              <a:rPr lang="en-US" altLang="zh-CN" dirty="0" smtClean="0">
                <a:solidFill>
                  <a:schemeClr val="bg2">
                    <a:lumMod val="50000"/>
                  </a:schemeClr>
                </a:solidFill>
              </a:rPr>
              <a:t/>
            </a:r>
            <a:br>
              <a:rPr lang="en-US" altLang="zh-CN" dirty="0" smtClean="0">
                <a:solidFill>
                  <a:schemeClr val="bg2">
                    <a:lumMod val="50000"/>
                  </a:schemeClr>
                </a:solidFill>
              </a:rPr>
            </a:br>
            <a:endParaRPr lang="en-US" altLang="zh-CN" dirty="0" smtClean="0">
              <a:solidFill>
                <a:schemeClr val="bg2">
                  <a:lumMod val="50000"/>
                </a:schemeClr>
              </a:solidFill>
            </a:endParaRPr>
          </a:p>
          <a:p>
            <a:pPr indent="-742950" eaLnBrk="1" hangingPunct="1">
              <a:defRPr/>
            </a:pPr>
            <a:r>
              <a:rPr lang="en-US" altLang="zh-CN" b="1" dirty="0" smtClean="0">
                <a:solidFill>
                  <a:schemeClr val="bg2">
                    <a:lumMod val="50000"/>
                  </a:schemeClr>
                </a:solidFill>
              </a:rPr>
              <a:t>function SmoothNoise_2(float x, float y)</a:t>
            </a:r>
            <a:br>
              <a:rPr lang="en-US" altLang="zh-CN" b="1" dirty="0" smtClean="0">
                <a:solidFill>
                  <a:schemeClr val="bg2">
                    <a:lumMod val="50000"/>
                  </a:schemeClr>
                </a:solidFill>
              </a:rPr>
            </a:br>
            <a:r>
              <a:rPr lang="en-US" altLang="zh-CN" dirty="0" smtClean="0">
                <a:solidFill>
                  <a:schemeClr val="bg2">
                    <a:lumMod val="50000"/>
                  </a:schemeClr>
                </a:solidFill>
              </a:rPr>
              <a:t>    corners = ( Noise(x-1, y-1)+Noise(x+1, y-1)+Noise(x-1, y+1)</a:t>
            </a:r>
          </a:p>
          <a:p>
            <a:pPr eaLnBrk="1" hangingPunct="1">
              <a:defRPr/>
            </a:pPr>
            <a:r>
              <a:rPr lang="en-US" altLang="zh-CN" dirty="0" smtClean="0">
                <a:solidFill>
                  <a:schemeClr val="bg2">
                    <a:lumMod val="50000"/>
                  </a:schemeClr>
                </a:solidFill>
              </a:rPr>
              <a:t>                  +Noise(x+1, y+1) ) / 16</a:t>
            </a:r>
            <a:endParaRPr lang="en-US" altLang="zh-CN" sz="800" dirty="0" smtClean="0">
              <a:solidFill>
                <a:schemeClr val="bg2">
                  <a:lumMod val="50000"/>
                </a:schemeClr>
              </a:solidFill>
            </a:endParaRPr>
          </a:p>
          <a:p>
            <a:pPr eaLnBrk="1" hangingPunct="1">
              <a:defRPr/>
            </a:pPr>
            <a:r>
              <a:rPr lang="en-US" altLang="zh-CN" sz="800" dirty="0" smtClean="0">
                <a:solidFill>
                  <a:schemeClr val="bg2">
                    <a:lumMod val="50000"/>
                  </a:schemeClr>
                </a:solidFill>
              </a:rPr>
              <a:t/>
            </a:r>
            <a:br>
              <a:rPr lang="en-US" altLang="zh-CN" sz="800" dirty="0" smtClean="0">
                <a:solidFill>
                  <a:schemeClr val="bg2">
                    <a:lumMod val="50000"/>
                  </a:schemeClr>
                </a:solidFill>
              </a:rPr>
            </a:br>
            <a:r>
              <a:rPr lang="en-US" altLang="zh-CN" sz="800" dirty="0" smtClean="0">
                <a:solidFill>
                  <a:schemeClr val="bg2">
                    <a:lumMod val="50000"/>
                  </a:schemeClr>
                </a:solidFill>
              </a:rPr>
              <a:t>  </a:t>
            </a:r>
            <a:r>
              <a:rPr lang="en-US" altLang="zh-CN" dirty="0" smtClean="0">
                <a:solidFill>
                  <a:schemeClr val="bg2">
                    <a:lumMod val="50000"/>
                  </a:schemeClr>
                </a:solidFill>
              </a:rPr>
              <a:t>   sides   = ( Noise(x-1, y)  +Noise(x+1, y)  +Noise(x, y-1) </a:t>
            </a:r>
          </a:p>
          <a:p>
            <a:pPr eaLnBrk="1" hangingPunct="1">
              <a:defRPr/>
            </a:pPr>
            <a:r>
              <a:rPr lang="en-US" altLang="zh-CN" dirty="0" smtClean="0">
                <a:solidFill>
                  <a:schemeClr val="bg2">
                    <a:lumMod val="50000"/>
                  </a:schemeClr>
                </a:solidFill>
              </a:rPr>
              <a:t>                  +Noise(x, y+1) ) /  8</a:t>
            </a:r>
            <a:endParaRPr lang="en-US" altLang="zh-CN" sz="800" dirty="0" smtClean="0">
              <a:solidFill>
                <a:schemeClr val="bg2">
                  <a:lumMod val="50000"/>
                </a:schemeClr>
              </a:solidFill>
            </a:endParaRPr>
          </a:p>
          <a:p>
            <a:pPr eaLnBrk="1" hangingPunct="1">
              <a:defRPr/>
            </a:pPr>
            <a:r>
              <a:rPr lang="en-US" altLang="zh-CN" sz="800" dirty="0" smtClean="0">
                <a:solidFill>
                  <a:schemeClr val="bg2">
                    <a:lumMod val="50000"/>
                  </a:schemeClr>
                </a:solidFill>
              </a:rPr>
              <a:t/>
            </a:r>
            <a:br>
              <a:rPr lang="en-US" altLang="zh-CN" sz="800" dirty="0" smtClean="0">
                <a:solidFill>
                  <a:schemeClr val="bg2">
                    <a:lumMod val="50000"/>
                  </a:schemeClr>
                </a:solidFill>
              </a:rPr>
            </a:br>
            <a:r>
              <a:rPr lang="en-US" altLang="zh-CN" sz="800" dirty="0" smtClean="0">
                <a:solidFill>
                  <a:schemeClr val="bg2">
                    <a:lumMod val="50000"/>
                  </a:schemeClr>
                </a:solidFill>
              </a:rPr>
              <a:t>        </a:t>
            </a:r>
            <a:r>
              <a:rPr lang="en-US" altLang="zh-CN" dirty="0" smtClean="0">
                <a:solidFill>
                  <a:schemeClr val="bg2">
                    <a:lumMod val="50000"/>
                  </a:schemeClr>
                </a:solidFill>
              </a:rPr>
              <a:t>center  =  Noise(x, y) / 4</a:t>
            </a:r>
            <a:endParaRPr lang="en-US" altLang="zh-CN" sz="800" dirty="0" smtClean="0">
              <a:solidFill>
                <a:schemeClr val="bg2">
                  <a:lumMod val="50000"/>
                </a:schemeClr>
              </a:solidFill>
            </a:endParaRPr>
          </a:p>
          <a:p>
            <a:pPr eaLnBrk="1" hangingPunct="1">
              <a:defRPr/>
            </a:pPr>
            <a:r>
              <a:rPr lang="en-US" altLang="zh-CN" sz="800" dirty="0" smtClean="0">
                <a:solidFill>
                  <a:schemeClr val="bg2">
                    <a:lumMod val="50000"/>
                  </a:schemeClr>
                </a:solidFill>
              </a:rPr>
              <a:t/>
            </a:r>
            <a:br>
              <a:rPr lang="en-US" altLang="zh-CN" sz="800" dirty="0" smtClean="0">
                <a:solidFill>
                  <a:schemeClr val="bg2">
                    <a:lumMod val="50000"/>
                  </a:schemeClr>
                </a:solidFill>
              </a:rPr>
            </a:br>
            <a:r>
              <a:rPr lang="en-US" altLang="zh-CN" sz="800" dirty="0" smtClean="0">
                <a:solidFill>
                  <a:schemeClr val="bg2">
                    <a:lumMod val="50000"/>
                  </a:schemeClr>
                </a:solidFill>
              </a:rPr>
              <a:t>    </a:t>
            </a:r>
            <a:r>
              <a:rPr lang="en-US" altLang="zh-CN" dirty="0" smtClean="0">
                <a:solidFill>
                  <a:schemeClr val="bg2">
                    <a:lumMod val="50000"/>
                  </a:schemeClr>
                </a:solidFill>
              </a:rPr>
              <a:t>  return corners + sides + center</a:t>
            </a:r>
          </a:p>
          <a:p>
            <a:pPr eaLnBrk="1" hangingPunct="1">
              <a:defRPr/>
            </a:pPr>
            <a:r>
              <a:rPr lang="en-US" altLang="zh-CN" b="1" dirty="0" smtClean="0">
                <a:solidFill>
                  <a:schemeClr val="bg2">
                    <a:lumMod val="50000"/>
                  </a:schemeClr>
                </a:solidFill>
              </a:rPr>
              <a:t>end function</a:t>
            </a:r>
            <a:r>
              <a:rPr lang="en-US" altLang="zh-CN" dirty="0" smtClean="0">
                <a:solidFill>
                  <a:schemeClr val="bg2">
                    <a:lumMod val="50000"/>
                  </a:schemeClr>
                </a:solidFill>
              </a:rPr>
              <a:t/>
            </a:r>
            <a:br>
              <a:rPr lang="en-US" altLang="zh-CN" dirty="0" smtClean="0">
                <a:solidFill>
                  <a:schemeClr val="bg2">
                    <a:lumMod val="50000"/>
                  </a:schemeClr>
                </a:solidFill>
              </a:rPr>
            </a:br>
            <a:r>
              <a:rPr lang="en-US" altLang="zh-CN" dirty="0" smtClean="0"/>
              <a:t/>
            </a:r>
            <a:br>
              <a:rPr lang="en-US" altLang="zh-CN" dirty="0" smtClean="0"/>
            </a:br>
            <a:r>
              <a:rPr lang="en-US" altLang="zh-CN" dirty="0" smtClean="0"/>
              <a:t>  </a:t>
            </a:r>
            <a:endParaRPr lang="zh-CN" altLang="en-US" dirty="0" smtClean="0"/>
          </a:p>
        </p:txBody>
      </p:sp>
      <p:sp>
        <p:nvSpPr>
          <p:cNvPr id="7" name="Rectangle 3"/>
          <p:cNvSpPr txBox="1">
            <a:spLocks noChangeArrowheads="1"/>
          </p:cNvSpPr>
          <p:nvPr/>
        </p:nvSpPr>
        <p:spPr>
          <a:xfrm>
            <a:off x="838418" y="591269"/>
            <a:ext cx="10515164" cy="1325563"/>
          </a:xfrm>
          <a:prstGeom prst="rect">
            <a:avLst/>
          </a:prstGeom>
        </p:spPr>
        <p:txBody>
          <a:bodyP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lnSpc>
                <a:spcPct val="140000"/>
              </a:lnSpc>
              <a:spcBef>
                <a:spcPts val="1800"/>
              </a:spcBef>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2.8.2 </a:t>
            </a:r>
            <a:r>
              <a:rPr lang="en-US" altLang="zh-CN" sz="2800" b="1" dirty="0" err="1">
                <a:solidFill>
                  <a:schemeClr val="bg2">
                    <a:lumMod val="50000"/>
                  </a:schemeClr>
                </a:solidFill>
                <a:latin typeface="微软雅黑" panose="020B0503020204020204" pitchFamily="34" charset="-122"/>
                <a:ea typeface="微软雅黑" panose="020B0503020204020204" pitchFamily="34" charset="-122"/>
              </a:rPr>
              <a:t>Perlin</a:t>
            </a: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噪声</a:t>
            </a:r>
            <a:r>
              <a:rPr lang="zh-CN" altLang="en-US" sz="2800" b="1" dirty="0" smtClean="0">
                <a:solidFill>
                  <a:schemeClr val="bg2">
                    <a:lumMod val="50000"/>
                  </a:schemeClr>
                </a:solidFill>
                <a:latin typeface="微软雅黑" panose="020B0503020204020204" pitchFamily="34" charset="-122"/>
                <a:ea typeface="微软雅黑" panose="020B0503020204020204" pitchFamily="34" charset="-122"/>
              </a:rPr>
              <a:t>函数</a:t>
            </a:r>
            <a:endParaRPr lang="zh-CN" altLang="en-US" sz="2800" b="1" dirty="0">
              <a:solidFill>
                <a:schemeClr val="bg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421966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909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09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9092">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909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909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909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9092">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9092">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909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909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Rectangle 4"/>
          <p:cNvSpPr>
            <a:spLocks noGrp="1" noChangeArrowheads="1"/>
          </p:cNvSpPr>
          <p:nvPr>
            <p:ph type="body" sz="half" idx="1"/>
          </p:nvPr>
        </p:nvSpPr>
        <p:spPr>
          <a:xfrm>
            <a:off x="1053587" y="1196752"/>
            <a:ext cx="11523133" cy="5226050"/>
          </a:xfrm>
        </p:spPr>
        <p:txBody>
          <a:bodyPr>
            <a:normAutofit/>
          </a:bodyPr>
          <a:lstStyle/>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完整的</a:t>
            </a:r>
            <a:r>
              <a:rPr lang="en-US" altLang="zh-CN" b="1" dirty="0">
                <a:solidFill>
                  <a:schemeClr val="bg2">
                    <a:lumMod val="50000"/>
                  </a:schemeClr>
                </a:solidFill>
                <a:latin typeface="微软雅黑" panose="020B0503020204020204" pitchFamily="34" charset="-122"/>
                <a:ea typeface="微软雅黑" panose="020B0503020204020204" pitchFamily="34" charset="-122"/>
              </a:rPr>
              <a:t>2</a:t>
            </a:r>
            <a:r>
              <a:rPr lang="zh-CN" altLang="en-US" b="1" dirty="0">
                <a:solidFill>
                  <a:schemeClr val="bg2">
                    <a:lumMod val="50000"/>
                  </a:schemeClr>
                </a:solidFill>
                <a:latin typeface="微软雅黑" panose="020B0503020204020204" pitchFamily="34" charset="-122"/>
                <a:ea typeface="微软雅黑" panose="020B0503020204020204" pitchFamily="34" charset="-122"/>
              </a:rPr>
              <a:t>维</a:t>
            </a:r>
            <a:r>
              <a:rPr lang="en-US" altLang="zh-CN" b="1" dirty="0" err="1">
                <a:solidFill>
                  <a:schemeClr val="bg2">
                    <a:lumMod val="50000"/>
                  </a:schemeClr>
                </a:solidFill>
                <a:latin typeface="微软雅黑" panose="020B0503020204020204" pitchFamily="34" charset="-122"/>
                <a:ea typeface="微软雅黑" panose="020B0503020204020204" pitchFamily="34" charset="-122"/>
              </a:rPr>
              <a:t>Perlin</a:t>
            </a:r>
            <a:r>
              <a:rPr lang="zh-CN" altLang="en-US" b="1" dirty="0">
                <a:solidFill>
                  <a:schemeClr val="bg2">
                    <a:lumMod val="50000"/>
                  </a:schemeClr>
                </a:solidFill>
                <a:latin typeface="微软雅黑" panose="020B0503020204020204" pitchFamily="34" charset="-122"/>
                <a:ea typeface="微软雅黑" panose="020B0503020204020204" pitchFamily="34" charset="-122"/>
              </a:rPr>
              <a:t>噪声函数伪代码</a:t>
            </a:r>
          </a:p>
        </p:txBody>
      </p:sp>
      <p:sp>
        <p:nvSpPr>
          <p:cNvPr id="94212" name="TextBox 1"/>
          <p:cNvSpPr txBox="1">
            <a:spLocks noChangeArrowheads="1"/>
          </p:cNvSpPr>
          <p:nvPr/>
        </p:nvSpPr>
        <p:spPr bwMode="auto">
          <a:xfrm>
            <a:off x="1271464" y="1933455"/>
            <a:ext cx="13057717" cy="507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dirty="0"/>
              <a:t>  </a:t>
            </a:r>
            <a:r>
              <a:rPr lang="en-US" altLang="zh-CN" b="1" dirty="0">
                <a:solidFill>
                  <a:schemeClr val="bg2">
                    <a:lumMod val="50000"/>
                  </a:schemeClr>
                </a:solidFill>
              </a:rPr>
              <a:t>function </a:t>
            </a:r>
            <a:r>
              <a:rPr lang="en-US" altLang="zh-CN" b="1" dirty="0">
                <a:solidFill>
                  <a:srgbClr val="0070C0"/>
                </a:solidFill>
              </a:rPr>
              <a:t>InterpolatedNoise_2</a:t>
            </a:r>
            <a:r>
              <a:rPr lang="en-US" altLang="zh-CN" b="1" dirty="0">
                <a:solidFill>
                  <a:schemeClr val="bg2">
                    <a:lumMod val="50000"/>
                  </a:schemeClr>
                </a:solidFill>
              </a:rPr>
              <a:t>(float x, float y)</a:t>
            </a:r>
            <a:r>
              <a:rPr lang="en-US" altLang="zh-CN" dirty="0">
                <a:solidFill>
                  <a:schemeClr val="bg2">
                    <a:lumMod val="50000"/>
                  </a:schemeClr>
                </a:solidFill>
              </a:rPr>
              <a:t/>
            </a:r>
            <a:br>
              <a:rPr lang="en-US" altLang="zh-CN" dirty="0">
                <a:solidFill>
                  <a:schemeClr val="bg2">
                    <a:lumMod val="50000"/>
                  </a:schemeClr>
                </a:solidFill>
              </a:rPr>
            </a:br>
            <a:r>
              <a:rPr lang="en-US" altLang="zh-CN" dirty="0">
                <a:solidFill>
                  <a:schemeClr val="bg2">
                    <a:lumMod val="50000"/>
                  </a:schemeClr>
                </a:solidFill>
              </a:rPr>
              <a:t>      </a:t>
            </a:r>
            <a:r>
              <a:rPr lang="en-US" altLang="zh-CN" dirty="0" err="1">
                <a:solidFill>
                  <a:schemeClr val="bg2">
                    <a:lumMod val="50000"/>
                  </a:schemeClr>
                </a:solidFill>
              </a:rPr>
              <a:t>integer_X</a:t>
            </a:r>
            <a:r>
              <a:rPr lang="en-US" altLang="zh-CN" dirty="0">
                <a:solidFill>
                  <a:schemeClr val="bg2">
                    <a:lumMod val="50000"/>
                  </a:schemeClr>
                </a:solidFill>
              </a:rPr>
              <a:t>    = </a:t>
            </a:r>
            <a:r>
              <a:rPr lang="en-US" altLang="zh-CN" dirty="0" err="1">
                <a:solidFill>
                  <a:schemeClr val="bg2">
                    <a:lumMod val="50000"/>
                  </a:schemeClr>
                </a:solidFill>
              </a:rPr>
              <a:t>int</a:t>
            </a:r>
            <a:r>
              <a:rPr lang="en-US" altLang="zh-CN" dirty="0">
                <a:solidFill>
                  <a:schemeClr val="bg2">
                    <a:lumMod val="50000"/>
                  </a:schemeClr>
                </a:solidFill>
              </a:rPr>
              <a:t>(x)</a:t>
            </a:r>
            <a:br>
              <a:rPr lang="en-US" altLang="zh-CN" dirty="0">
                <a:solidFill>
                  <a:schemeClr val="bg2">
                    <a:lumMod val="50000"/>
                  </a:schemeClr>
                </a:solidFill>
              </a:rPr>
            </a:br>
            <a:r>
              <a:rPr lang="en-US" altLang="zh-CN" dirty="0">
                <a:solidFill>
                  <a:schemeClr val="bg2">
                    <a:lumMod val="50000"/>
                  </a:schemeClr>
                </a:solidFill>
              </a:rPr>
              <a:t>      </a:t>
            </a:r>
            <a:r>
              <a:rPr lang="en-US" altLang="zh-CN" dirty="0" err="1">
                <a:solidFill>
                  <a:schemeClr val="bg2">
                    <a:lumMod val="50000"/>
                  </a:schemeClr>
                </a:solidFill>
              </a:rPr>
              <a:t>fractional_X</a:t>
            </a:r>
            <a:r>
              <a:rPr lang="en-US" altLang="zh-CN" dirty="0">
                <a:solidFill>
                  <a:schemeClr val="bg2">
                    <a:lumMod val="50000"/>
                  </a:schemeClr>
                </a:solidFill>
              </a:rPr>
              <a:t> = x - </a:t>
            </a:r>
            <a:r>
              <a:rPr lang="en-US" altLang="zh-CN" dirty="0" err="1">
                <a:solidFill>
                  <a:schemeClr val="bg2">
                    <a:lumMod val="50000"/>
                  </a:schemeClr>
                </a:solidFill>
              </a:rPr>
              <a:t>integer_X</a:t>
            </a:r>
            <a:r>
              <a:rPr lang="en-US" altLang="zh-CN" dirty="0">
                <a:solidFill>
                  <a:schemeClr val="bg2">
                    <a:lumMod val="50000"/>
                  </a:schemeClr>
                </a:solidFill>
              </a:rPr>
              <a:t/>
            </a:r>
            <a:br>
              <a:rPr lang="en-US" altLang="zh-CN" dirty="0">
                <a:solidFill>
                  <a:schemeClr val="bg2">
                    <a:lumMod val="50000"/>
                  </a:schemeClr>
                </a:solidFill>
              </a:rPr>
            </a:br>
            <a:r>
              <a:rPr lang="en-US" altLang="zh-CN" dirty="0">
                <a:solidFill>
                  <a:schemeClr val="bg2">
                    <a:lumMod val="50000"/>
                  </a:schemeClr>
                </a:solidFill>
              </a:rPr>
              <a:t/>
            </a:r>
            <a:br>
              <a:rPr lang="en-US" altLang="zh-CN" dirty="0">
                <a:solidFill>
                  <a:schemeClr val="bg2">
                    <a:lumMod val="50000"/>
                  </a:schemeClr>
                </a:solidFill>
              </a:rPr>
            </a:br>
            <a:r>
              <a:rPr lang="en-US" altLang="zh-CN" dirty="0">
                <a:solidFill>
                  <a:schemeClr val="bg2">
                    <a:lumMod val="50000"/>
                  </a:schemeClr>
                </a:solidFill>
              </a:rPr>
              <a:t>      </a:t>
            </a:r>
            <a:r>
              <a:rPr lang="en-US" altLang="zh-CN" dirty="0" err="1">
                <a:solidFill>
                  <a:schemeClr val="bg2">
                    <a:lumMod val="50000"/>
                  </a:schemeClr>
                </a:solidFill>
              </a:rPr>
              <a:t>integer_Y</a:t>
            </a:r>
            <a:r>
              <a:rPr lang="en-US" altLang="zh-CN" dirty="0">
                <a:solidFill>
                  <a:schemeClr val="bg2">
                    <a:lumMod val="50000"/>
                  </a:schemeClr>
                </a:solidFill>
              </a:rPr>
              <a:t>    = </a:t>
            </a:r>
            <a:r>
              <a:rPr lang="en-US" altLang="zh-CN" dirty="0" err="1">
                <a:solidFill>
                  <a:schemeClr val="bg2">
                    <a:lumMod val="50000"/>
                  </a:schemeClr>
                </a:solidFill>
              </a:rPr>
              <a:t>int</a:t>
            </a:r>
            <a:r>
              <a:rPr lang="en-US" altLang="zh-CN" dirty="0">
                <a:solidFill>
                  <a:schemeClr val="bg2">
                    <a:lumMod val="50000"/>
                  </a:schemeClr>
                </a:solidFill>
              </a:rPr>
              <a:t>(y)</a:t>
            </a:r>
            <a:br>
              <a:rPr lang="en-US" altLang="zh-CN" dirty="0">
                <a:solidFill>
                  <a:schemeClr val="bg2">
                    <a:lumMod val="50000"/>
                  </a:schemeClr>
                </a:solidFill>
              </a:rPr>
            </a:br>
            <a:r>
              <a:rPr lang="en-US" altLang="zh-CN" dirty="0">
                <a:solidFill>
                  <a:schemeClr val="bg2">
                    <a:lumMod val="50000"/>
                  </a:schemeClr>
                </a:solidFill>
              </a:rPr>
              <a:t>      </a:t>
            </a:r>
            <a:r>
              <a:rPr lang="en-US" altLang="zh-CN" dirty="0" err="1">
                <a:solidFill>
                  <a:schemeClr val="bg2">
                    <a:lumMod val="50000"/>
                  </a:schemeClr>
                </a:solidFill>
              </a:rPr>
              <a:t>fractional_Y</a:t>
            </a:r>
            <a:r>
              <a:rPr lang="en-US" altLang="zh-CN" dirty="0">
                <a:solidFill>
                  <a:schemeClr val="bg2">
                    <a:lumMod val="50000"/>
                  </a:schemeClr>
                </a:solidFill>
              </a:rPr>
              <a:t> = y - </a:t>
            </a:r>
            <a:r>
              <a:rPr lang="en-US" altLang="zh-CN" dirty="0" err="1">
                <a:solidFill>
                  <a:schemeClr val="bg2">
                    <a:lumMod val="50000"/>
                  </a:schemeClr>
                </a:solidFill>
              </a:rPr>
              <a:t>integer_Y</a:t>
            </a:r>
            <a:r>
              <a:rPr lang="en-US" altLang="zh-CN" dirty="0">
                <a:solidFill>
                  <a:schemeClr val="bg2">
                    <a:lumMod val="50000"/>
                  </a:schemeClr>
                </a:solidFill>
              </a:rPr>
              <a:t/>
            </a:r>
            <a:br>
              <a:rPr lang="en-US" altLang="zh-CN" dirty="0">
                <a:solidFill>
                  <a:schemeClr val="bg2">
                    <a:lumMod val="50000"/>
                  </a:schemeClr>
                </a:solidFill>
              </a:rPr>
            </a:br>
            <a:r>
              <a:rPr lang="en-US" altLang="zh-CN" dirty="0">
                <a:solidFill>
                  <a:schemeClr val="bg2">
                    <a:lumMod val="50000"/>
                  </a:schemeClr>
                </a:solidFill>
              </a:rPr>
              <a:t/>
            </a:r>
            <a:br>
              <a:rPr lang="en-US" altLang="zh-CN" dirty="0">
                <a:solidFill>
                  <a:schemeClr val="bg2">
                    <a:lumMod val="50000"/>
                  </a:schemeClr>
                </a:solidFill>
              </a:rPr>
            </a:br>
            <a:r>
              <a:rPr lang="en-US" altLang="zh-CN" dirty="0">
                <a:solidFill>
                  <a:schemeClr val="bg2">
                    <a:lumMod val="50000"/>
                  </a:schemeClr>
                </a:solidFill>
              </a:rPr>
              <a:t>      v1 = SmoothedNoise_2(</a:t>
            </a:r>
            <a:r>
              <a:rPr lang="en-US" altLang="zh-CN" dirty="0" err="1">
                <a:solidFill>
                  <a:schemeClr val="bg2">
                    <a:lumMod val="50000"/>
                  </a:schemeClr>
                </a:solidFill>
              </a:rPr>
              <a:t>integer_X</a:t>
            </a:r>
            <a:r>
              <a:rPr lang="en-US" altLang="zh-CN" dirty="0">
                <a:solidFill>
                  <a:schemeClr val="bg2">
                    <a:lumMod val="50000"/>
                  </a:schemeClr>
                </a:solidFill>
              </a:rPr>
              <a:t>,     </a:t>
            </a:r>
            <a:r>
              <a:rPr lang="en-US" altLang="zh-CN" dirty="0" err="1">
                <a:solidFill>
                  <a:schemeClr val="bg2">
                    <a:lumMod val="50000"/>
                  </a:schemeClr>
                </a:solidFill>
              </a:rPr>
              <a:t>integer_Y</a:t>
            </a:r>
            <a:r>
              <a:rPr lang="en-US" altLang="zh-CN" dirty="0">
                <a:solidFill>
                  <a:schemeClr val="bg2">
                    <a:lumMod val="50000"/>
                  </a:schemeClr>
                </a:solidFill>
              </a:rPr>
              <a:t>)</a:t>
            </a:r>
            <a:br>
              <a:rPr lang="en-US" altLang="zh-CN" dirty="0">
                <a:solidFill>
                  <a:schemeClr val="bg2">
                    <a:lumMod val="50000"/>
                  </a:schemeClr>
                </a:solidFill>
              </a:rPr>
            </a:br>
            <a:r>
              <a:rPr lang="en-US" altLang="zh-CN" dirty="0">
                <a:solidFill>
                  <a:schemeClr val="bg2">
                    <a:lumMod val="50000"/>
                  </a:schemeClr>
                </a:solidFill>
              </a:rPr>
              <a:t>      v2 = SmoothedNoise_2(</a:t>
            </a:r>
            <a:r>
              <a:rPr lang="en-US" altLang="zh-CN" dirty="0" err="1">
                <a:solidFill>
                  <a:schemeClr val="bg2">
                    <a:lumMod val="50000"/>
                  </a:schemeClr>
                </a:solidFill>
              </a:rPr>
              <a:t>integer_X</a:t>
            </a:r>
            <a:r>
              <a:rPr lang="en-US" altLang="zh-CN" dirty="0">
                <a:solidFill>
                  <a:schemeClr val="bg2">
                    <a:lumMod val="50000"/>
                  </a:schemeClr>
                </a:solidFill>
              </a:rPr>
              <a:t> + 1, </a:t>
            </a:r>
            <a:r>
              <a:rPr lang="en-US" altLang="zh-CN" dirty="0" err="1">
                <a:solidFill>
                  <a:schemeClr val="bg2">
                    <a:lumMod val="50000"/>
                  </a:schemeClr>
                </a:solidFill>
              </a:rPr>
              <a:t>integer_Y</a:t>
            </a:r>
            <a:r>
              <a:rPr lang="en-US" altLang="zh-CN" dirty="0">
                <a:solidFill>
                  <a:schemeClr val="bg2">
                    <a:lumMod val="50000"/>
                  </a:schemeClr>
                </a:solidFill>
              </a:rPr>
              <a:t>)</a:t>
            </a:r>
            <a:br>
              <a:rPr lang="en-US" altLang="zh-CN" dirty="0">
                <a:solidFill>
                  <a:schemeClr val="bg2">
                    <a:lumMod val="50000"/>
                  </a:schemeClr>
                </a:solidFill>
              </a:rPr>
            </a:br>
            <a:r>
              <a:rPr lang="en-US" altLang="zh-CN" dirty="0">
                <a:solidFill>
                  <a:schemeClr val="bg2">
                    <a:lumMod val="50000"/>
                  </a:schemeClr>
                </a:solidFill>
              </a:rPr>
              <a:t>      v3 = SmoothedNoise_2(</a:t>
            </a:r>
            <a:r>
              <a:rPr lang="en-US" altLang="zh-CN" dirty="0" err="1">
                <a:solidFill>
                  <a:schemeClr val="bg2">
                    <a:lumMod val="50000"/>
                  </a:schemeClr>
                </a:solidFill>
              </a:rPr>
              <a:t>integer_X</a:t>
            </a:r>
            <a:r>
              <a:rPr lang="en-US" altLang="zh-CN" dirty="0">
                <a:solidFill>
                  <a:schemeClr val="bg2">
                    <a:lumMod val="50000"/>
                  </a:schemeClr>
                </a:solidFill>
              </a:rPr>
              <a:t>,     </a:t>
            </a:r>
            <a:r>
              <a:rPr lang="en-US" altLang="zh-CN" dirty="0" err="1">
                <a:solidFill>
                  <a:schemeClr val="bg2">
                    <a:lumMod val="50000"/>
                  </a:schemeClr>
                </a:solidFill>
              </a:rPr>
              <a:t>integer_Y</a:t>
            </a:r>
            <a:r>
              <a:rPr lang="en-US" altLang="zh-CN" dirty="0">
                <a:solidFill>
                  <a:schemeClr val="bg2">
                    <a:lumMod val="50000"/>
                  </a:schemeClr>
                </a:solidFill>
              </a:rPr>
              <a:t> + 1)</a:t>
            </a:r>
            <a:br>
              <a:rPr lang="en-US" altLang="zh-CN" dirty="0">
                <a:solidFill>
                  <a:schemeClr val="bg2">
                    <a:lumMod val="50000"/>
                  </a:schemeClr>
                </a:solidFill>
              </a:rPr>
            </a:br>
            <a:r>
              <a:rPr lang="en-US" altLang="zh-CN" dirty="0">
                <a:solidFill>
                  <a:schemeClr val="bg2">
                    <a:lumMod val="50000"/>
                  </a:schemeClr>
                </a:solidFill>
              </a:rPr>
              <a:t>      v4 = SmoothedNoise_2(</a:t>
            </a:r>
            <a:r>
              <a:rPr lang="en-US" altLang="zh-CN" dirty="0" err="1">
                <a:solidFill>
                  <a:schemeClr val="bg2">
                    <a:lumMod val="50000"/>
                  </a:schemeClr>
                </a:solidFill>
              </a:rPr>
              <a:t>integer_X</a:t>
            </a:r>
            <a:r>
              <a:rPr lang="en-US" altLang="zh-CN" dirty="0">
                <a:solidFill>
                  <a:schemeClr val="bg2">
                    <a:lumMod val="50000"/>
                  </a:schemeClr>
                </a:solidFill>
              </a:rPr>
              <a:t> + 1, </a:t>
            </a:r>
            <a:r>
              <a:rPr lang="en-US" altLang="zh-CN" dirty="0" err="1">
                <a:solidFill>
                  <a:schemeClr val="bg2">
                    <a:lumMod val="50000"/>
                  </a:schemeClr>
                </a:solidFill>
              </a:rPr>
              <a:t>integer_Y</a:t>
            </a:r>
            <a:r>
              <a:rPr lang="en-US" altLang="zh-CN" dirty="0">
                <a:solidFill>
                  <a:schemeClr val="bg2">
                    <a:lumMod val="50000"/>
                  </a:schemeClr>
                </a:solidFill>
              </a:rPr>
              <a:t> + 1)</a:t>
            </a:r>
            <a:br>
              <a:rPr lang="en-US" altLang="zh-CN" dirty="0">
                <a:solidFill>
                  <a:schemeClr val="bg2">
                    <a:lumMod val="50000"/>
                  </a:schemeClr>
                </a:solidFill>
              </a:rPr>
            </a:br>
            <a:r>
              <a:rPr lang="en-US" altLang="zh-CN" dirty="0">
                <a:solidFill>
                  <a:schemeClr val="bg2">
                    <a:lumMod val="50000"/>
                  </a:schemeClr>
                </a:solidFill>
              </a:rPr>
              <a:t/>
            </a:r>
            <a:br>
              <a:rPr lang="en-US" altLang="zh-CN" dirty="0">
                <a:solidFill>
                  <a:schemeClr val="bg2">
                    <a:lumMod val="50000"/>
                  </a:schemeClr>
                </a:solidFill>
              </a:rPr>
            </a:br>
            <a:r>
              <a:rPr lang="en-US" altLang="zh-CN" dirty="0">
                <a:solidFill>
                  <a:schemeClr val="bg2">
                    <a:lumMod val="50000"/>
                  </a:schemeClr>
                </a:solidFill>
              </a:rPr>
              <a:t>      i1 = Interpolate(v1 , v2 , </a:t>
            </a:r>
            <a:r>
              <a:rPr lang="en-US" altLang="zh-CN" dirty="0" err="1">
                <a:solidFill>
                  <a:schemeClr val="bg2">
                    <a:lumMod val="50000"/>
                  </a:schemeClr>
                </a:solidFill>
              </a:rPr>
              <a:t>fractional_X</a:t>
            </a:r>
            <a:r>
              <a:rPr lang="en-US" altLang="zh-CN" dirty="0">
                <a:solidFill>
                  <a:schemeClr val="bg2">
                    <a:lumMod val="50000"/>
                  </a:schemeClr>
                </a:solidFill>
              </a:rPr>
              <a:t>)</a:t>
            </a:r>
            <a:br>
              <a:rPr lang="en-US" altLang="zh-CN" dirty="0">
                <a:solidFill>
                  <a:schemeClr val="bg2">
                    <a:lumMod val="50000"/>
                  </a:schemeClr>
                </a:solidFill>
              </a:rPr>
            </a:br>
            <a:r>
              <a:rPr lang="en-US" altLang="zh-CN" dirty="0">
                <a:solidFill>
                  <a:schemeClr val="bg2">
                    <a:lumMod val="50000"/>
                  </a:schemeClr>
                </a:solidFill>
              </a:rPr>
              <a:t>      i2 = Interpolate(v3 , v4 , </a:t>
            </a:r>
            <a:r>
              <a:rPr lang="en-US" altLang="zh-CN" dirty="0" err="1">
                <a:solidFill>
                  <a:schemeClr val="bg2">
                    <a:lumMod val="50000"/>
                  </a:schemeClr>
                </a:solidFill>
              </a:rPr>
              <a:t>fractional_X</a:t>
            </a:r>
            <a:r>
              <a:rPr lang="en-US" altLang="zh-CN" dirty="0">
                <a:solidFill>
                  <a:schemeClr val="bg2">
                    <a:lumMod val="50000"/>
                  </a:schemeClr>
                </a:solidFill>
              </a:rPr>
              <a:t>)</a:t>
            </a:r>
            <a:br>
              <a:rPr lang="en-US" altLang="zh-CN" dirty="0">
                <a:solidFill>
                  <a:schemeClr val="bg2">
                    <a:lumMod val="50000"/>
                  </a:schemeClr>
                </a:solidFill>
              </a:rPr>
            </a:br>
            <a:r>
              <a:rPr lang="en-US" altLang="zh-CN" dirty="0">
                <a:solidFill>
                  <a:schemeClr val="bg2">
                    <a:lumMod val="50000"/>
                  </a:schemeClr>
                </a:solidFill>
              </a:rPr>
              <a:t/>
            </a:r>
            <a:br>
              <a:rPr lang="en-US" altLang="zh-CN" dirty="0">
                <a:solidFill>
                  <a:schemeClr val="bg2">
                    <a:lumMod val="50000"/>
                  </a:schemeClr>
                </a:solidFill>
              </a:rPr>
            </a:br>
            <a:r>
              <a:rPr lang="en-US" altLang="zh-CN" dirty="0">
                <a:solidFill>
                  <a:schemeClr val="bg2">
                    <a:lumMod val="50000"/>
                  </a:schemeClr>
                </a:solidFill>
              </a:rPr>
              <a:t>      return Interpolate(i1 , i2 , </a:t>
            </a:r>
            <a:r>
              <a:rPr lang="en-US" altLang="zh-CN" dirty="0" err="1">
                <a:solidFill>
                  <a:schemeClr val="bg2">
                    <a:lumMod val="50000"/>
                  </a:schemeClr>
                </a:solidFill>
              </a:rPr>
              <a:t>fractional_Y</a:t>
            </a:r>
            <a:r>
              <a:rPr lang="en-US" altLang="zh-CN" dirty="0">
                <a:solidFill>
                  <a:schemeClr val="bg2">
                    <a:lumMod val="50000"/>
                  </a:schemeClr>
                </a:solidFill>
              </a:rPr>
              <a:t>)   //Bilinear Interpolate</a:t>
            </a:r>
            <a:br>
              <a:rPr lang="en-US" altLang="zh-CN" dirty="0">
                <a:solidFill>
                  <a:schemeClr val="bg2">
                    <a:lumMod val="50000"/>
                  </a:schemeClr>
                </a:solidFill>
              </a:rPr>
            </a:br>
            <a:r>
              <a:rPr lang="en-US" altLang="zh-CN" dirty="0">
                <a:solidFill>
                  <a:schemeClr val="bg2">
                    <a:lumMod val="50000"/>
                  </a:schemeClr>
                </a:solidFill>
              </a:rPr>
              <a:t>  end function</a:t>
            </a:r>
            <a:br>
              <a:rPr lang="en-US" altLang="zh-CN" dirty="0">
                <a:solidFill>
                  <a:schemeClr val="bg2">
                    <a:lumMod val="50000"/>
                  </a:schemeClr>
                </a:solidFill>
              </a:rPr>
            </a:br>
            <a:endParaRPr lang="zh-CN" altLang="en-US" dirty="0">
              <a:solidFill>
                <a:schemeClr val="bg2">
                  <a:lumMod val="50000"/>
                </a:schemeClr>
              </a:solidFill>
            </a:endParaRPr>
          </a:p>
        </p:txBody>
      </p:sp>
      <p:sp>
        <p:nvSpPr>
          <p:cNvPr id="7" name="Rectangle 3"/>
          <p:cNvSpPr txBox="1">
            <a:spLocks noChangeArrowheads="1"/>
          </p:cNvSpPr>
          <p:nvPr/>
        </p:nvSpPr>
        <p:spPr>
          <a:xfrm>
            <a:off x="838418" y="591269"/>
            <a:ext cx="10515164" cy="1325563"/>
          </a:xfrm>
          <a:prstGeom prst="rect">
            <a:avLst/>
          </a:prstGeom>
        </p:spPr>
        <p:txBody>
          <a:bodyP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lnSpc>
                <a:spcPct val="140000"/>
              </a:lnSpc>
              <a:spcBef>
                <a:spcPts val="1800"/>
              </a:spcBef>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2.8.2 </a:t>
            </a:r>
            <a:r>
              <a:rPr lang="en-US" altLang="zh-CN" sz="2800" b="1" dirty="0" err="1">
                <a:solidFill>
                  <a:schemeClr val="bg2">
                    <a:lumMod val="50000"/>
                  </a:schemeClr>
                </a:solidFill>
                <a:latin typeface="微软雅黑" panose="020B0503020204020204" pitchFamily="34" charset="-122"/>
                <a:ea typeface="微软雅黑" panose="020B0503020204020204" pitchFamily="34" charset="-122"/>
              </a:rPr>
              <a:t>Perlin</a:t>
            </a: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噪声</a:t>
            </a:r>
            <a:r>
              <a:rPr lang="zh-CN" altLang="en-US" sz="2800" b="1" dirty="0" smtClean="0">
                <a:solidFill>
                  <a:schemeClr val="bg2">
                    <a:lumMod val="50000"/>
                  </a:schemeClr>
                </a:solidFill>
                <a:latin typeface="微软雅黑" panose="020B0503020204020204" pitchFamily="34" charset="-122"/>
                <a:ea typeface="微软雅黑" panose="020B0503020204020204" pitchFamily="34" charset="-122"/>
              </a:rPr>
              <a:t>函数</a:t>
            </a:r>
            <a:endParaRPr lang="zh-CN" altLang="en-US" sz="2800" b="1" dirty="0">
              <a:solidFill>
                <a:schemeClr val="bg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007865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4"/>
          <p:cNvSpPr>
            <a:spLocks noGrp="1" noChangeArrowheads="1"/>
          </p:cNvSpPr>
          <p:nvPr>
            <p:ph type="body" sz="half" idx="1"/>
          </p:nvPr>
        </p:nvSpPr>
        <p:spPr>
          <a:xfrm>
            <a:off x="1053587" y="1196752"/>
            <a:ext cx="11523133" cy="5226050"/>
          </a:xfrm>
        </p:spPr>
        <p:txBody>
          <a:bodyPr>
            <a:normAutofit/>
          </a:bodyPr>
          <a:lstStyle/>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完整的</a:t>
            </a:r>
            <a:r>
              <a:rPr lang="en-US" altLang="zh-CN" b="1" dirty="0">
                <a:solidFill>
                  <a:schemeClr val="bg2">
                    <a:lumMod val="50000"/>
                  </a:schemeClr>
                </a:solidFill>
                <a:latin typeface="微软雅黑" panose="020B0503020204020204" pitchFamily="34" charset="-122"/>
                <a:ea typeface="微软雅黑" panose="020B0503020204020204" pitchFamily="34" charset="-122"/>
              </a:rPr>
              <a:t>2</a:t>
            </a:r>
            <a:r>
              <a:rPr lang="zh-CN" altLang="en-US" b="1" dirty="0">
                <a:solidFill>
                  <a:schemeClr val="bg2">
                    <a:lumMod val="50000"/>
                  </a:schemeClr>
                </a:solidFill>
                <a:latin typeface="微软雅黑" panose="020B0503020204020204" pitchFamily="34" charset="-122"/>
                <a:ea typeface="微软雅黑" panose="020B0503020204020204" pitchFamily="34" charset="-122"/>
              </a:rPr>
              <a:t>维</a:t>
            </a:r>
            <a:r>
              <a:rPr lang="en-US" altLang="zh-CN" b="1" dirty="0" err="1">
                <a:solidFill>
                  <a:schemeClr val="bg2">
                    <a:lumMod val="50000"/>
                  </a:schemeClr>
                </a:solidFill>
                <a:latin typeface="微软雅黑" panose="020B0503020204020204" pitchFamily="34" charset="-122"/>
                <a:ea typeface="微软雅黑" panose="020B0503020204020204" pitchFamily="34" charset="-122"/>
              </a:rPr>
              <a:t>Perlin</a:t>
            </a:r>
            <a:r>
              <a:rPr lang="zh-CN" altLang="en-US" b="1" dirty="0">
                <a:solidFill>
                  <a:schemeClr val="bg2">
                    <a:lumMod val="50000"/>
                  </a:schemeClr>
                </a:solidFill>
                <a:latin typeface="微软雅黑" panose="020B0503020204020204" pitchFamily="34" charset="-122"/>
                <a:ea typeface="微软雅黑" panose="020B0503020204020204" pitchFamily="34" charset="-122"/>
              </a:rPr>
              <a:t>噪声函数伪代码</a:t>
            </a:r>
          </a:p>
        </p:txBody>
      </p:sp>
      <p:sp>
        <p:nvSpPr>
          <p:cNvPr id="95236" name="TextBox 1"/>
          <p:cNvSpPr txBox="1">
            <a:spLocks noChangeArrowheads="1"/>
          </p:cNvSpPr>
          <p:nvPr/>
        </p:nvSpPr>
        <p:spPr bwMode="auto">
          <a:xfrm>
            <a:off x="21167" y="2060575"/>
            <a:ext cx="13057717" cy="480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dirty="0"/>
              <a:t> </a:t>
            </a:r>
            <a:r>
              <a:rPr lang="en-US" altLang="zh-CN" dirty="0">
                <a:solidFill>
                  <a:schemeClr val="bg2">
                    <a:lumMod val="50000"/>
                  </a:schemeClr>
                </a:solidFill>
              </a:rPr>
              <a:t> </a:t>
            </a:r>
            <a:r>
              <a:rPr lang="en-US" altLang="zh-CN" b="1" dirty="0">
                <a:solidFill>
                  <a:schemeClr val="bg2">
                    <a:lumMod val="50000"/>
                  </a:schemeClr>
                </a:solidFill>
              </a:rPr>
              <a:t>function </a:t>
            </a:r>
            <a:r>
              <a:rPr lang="en-US" altLang="zh-CN" b="1" dirty="0">
                <a:solidFill>
                  <a:srgbClr val="0070C0"/>
                </a:solidFill>
              </a:rPr>
              <a:t>PerlinNoise_2D</a:t>
            </a:r>
            <a:r>
              <a:rPr lang="en-US" altLang="zh-CN" b="1" dirty="0">
                <a:solidFill>
                  <a:schemeClr val="bg2">
                    <a:lumMod val="50000"/>
                  </a:schemeClr>
                </a:solidFill>
              </a:rPr>
              <a:t>(float x, float y)</a:t>
            </a:r>
            <a:r>
              <a:rPr lang="en-US" altLang="zh-CN" dirty="0">
                <a:solidFill>
                  <a:schemeClr val="bg2">
                    <a:lumMod val="50000"/>
                  </a:schemeClr>
                </a:solidFill>
              </a:rPr>
              <a:t/>
            </a:r>
            <a:br>
              <a:rPr lang="en-US" altLang="zh-CN" dirty="0">
                <a:solidFill>
                  <a:schemeClr val="bg2">
                    <a:lumMod val="50000"/>
                  </a:schemeClr>
                </a:solidFill>
              </a:rPr>
            </a:br>
            <a:r>
              <a:rPr lang="en-US" altLang="zh-CN" dirty="0">
                <a:solidFill>
                  <a:schemeClr val="bg2">
                    <a:lumMod val="50000"/>
                  </a:schemeClr>
                </a:solidFill>
              </a:rPr>
              <a:t>      total = 0</a:t>
            </a:r>
            <a:br>
              <a:rPr lang="en-US" altLang="zh-CN" dirty="0">
                <a:solidFill>
                  <a:schemeClr val="bg2">
                    <a:lumMod val="50000"/>
                  </a:schemeClr>
                </a:solidFill>
              </a:rPr>
            </a:br>
            <a:r>
              <a:rPr lang="en-US" altLang="zh-CN" dirty="0">
                <a:solidFill>
                  <a:schemeClr val="bg2">
                    <a:lumMod val="50000"/>
                  </a:schemeClr>
                </a:solidFill>
              </a:rPr>
              <a:t>      p = persistence</a:t>
            </a:r>
            <a:br>
              <a:rPr lang="en-US" altLang="zh-CN" dirty="0">
                <a:solidFill>
                  <a:schemeClr val="bg2">
                    <a:lumMod val="50000"/>
                  </a:schemeClr>
                </a:solidFill>
              </a:rPr>
            </a:br>
            <a:r>
              <a:rPr lang="en-US" altLang="zh-CN" dirty="0">
                <a:solidFill>
                  <a:schemeClr val="bg2">
                    <a:lumMod val="50000"/>
                  </a:schemeClr>
                </a:solidFill>
              </a:rPr>
              <a:t>      n = </a:t>
            </a:r>
            <a:r>
              <a:rPr lang="en-US" altLang="zh-CN" dirty="0" err="1">
                <a:solidFill>
                  <a:schemeClr val="bg2">
                    <a:lumMod val="50000"/>
                  </a:schemeClr>
                </a:solidFill>
              </a:rPr>
              <a:t>Number_Of_Octaves</a:t>
            </a:r>
            <a:r>
              <a:rPr lang="en-US" altLang="zh-CN" dirty="0">
                <a:solidFill>
                  <a:schemeClr val="bg2">
                    <a:lumMod val="50000"/>
                  </a:schemeClr>
                </a:solidFill>
              </a:rPr>
              <a:t> - 1</a:t>
            </a:r>
            <a:br>
              <a:rPr lang="en-US" altLang="zh-CN" dirty="0">
                <a:solidFill>
                  <a:schemeClr val="bg2">
                    <a:lumMod val="50000"/>
                  </a:schemeClr>
                </a:solidFill>
              </a:rPr>
            </a:br>
            <a:r>
              <a:rPr lang="en-US" altLang="zh-CN" dirty="0">
                <a:solidFill>
                  <a:schemeClr val="bg2">
                    <a:lumMod val="50000"/>
                  </a:schemeClr>
                </a:solidFill>
              </a:rPr>
              <a:t/>
            </a:r>
            <a:br>
              <a:rPr lang="en-US" altLang="zh-CN" dirty="0">
                <a:solidFill>
                  <a:schemeClr val="bg2">
                    <a:lumMod val="50000"/>
                  </a:schemeClr>
                </a:solidFill>
              </a:rPr>
            </a:br>
            <a:r>
              <a:rPr lang="en-US" altLang="zh-CN" dirty="0">
                <a:solidFill>
                  <a:schemeClr val="bg2">
                    <a:lumMod val="50000"/>
                  </a:schemeClr>
                </a:solidFill>
              </a:rPr>
              <a:t>      loop </a:t>
            </a:r>
            <a:r>
              <a:rPr lang="en-US" altLang="zh-CN" dirty="0" err="1">
                <a:solidFill>
                  <a:schemeClr val="bg2">
                    <a:lumMod val="50000"/>
                  </a:schemeClr>
                </a:solidFill>
              </a:rPr>
              <a:t>i</a:t>
            </a:r>
            <a:r>
              <a:rPr lang="en-US" altLang="zh-CN" dirty="0">
                <a:solidFill>
                  <a:schemeClr val="bg2">
                    <a:lumMod val="50000"/>
                  </a:schemeClr>
                </a:solidFill>
              </a:rPr>
              <a:t> from 0 to n</a:t>
            </a:r>
            <a:br>
              <a:rPr lang="en-US" altLang="zh-CN" dirty="0">
                <a:solidFill>
                  <a:schemeClr val="bg2">
                    <a:lumMod val="50000"/>
                  </a:schemeClr>
                </a:solidFill>
              </a:rPr>
            </a:br>
            <a:r>
              <a:rPr lang="en-US" altLang="zh-CN" dirty="0">
                <a:solidFill>
                  <a:schemeClr val="bg2">
                    <a:lumMod val="50000"/>
                  </a:schemeClr>
                </a:solidFill>
              </a:rPr>
              <a:t/>
            </a:r>
            <a:br>
              <a:rPr lang="en-US" altLang="zh-CN" dirty="0">
                <a:solidFill>
                  <a:schemeClr val="bg2">
                    <a:lumMod val="50000"/>
                  </a:schemeClr>
                </a:solidFill>
              </a:rPr>
            </a:br>
            <a:r>
              <a:rPr lang="en-US" altLang="zh-CN" dirty="0">
                <a:solidFill>
                  <a:schemeClr val="bg2">
                    <a:lumMod val="50000"/>
                  </a:schemeClr>
                </a:solidFill>
              </a:rPr>
              <a:t>          frequency = 2i</a:t>
            </a:r>
            <a:br>
              <a:rPr lang="en-US" altLang="zh-CN" dirty="0">
                <a:solidFill>
                  <a:schemeClr val="bg2">
                    <a:lumMod val="50000"/>
                  </a:schemeClr>
                </a:solidFill>
              </a:rPr>
            </a:br>
            <a:r>
              <a:rPr lang="en-US" altLang="zh-CN" dirty="0">
                <a:solidFill>
                  <a:schemeClr val="bg2">
                    <a:lumMod val="50000"/>
                  </a:schemeClr>
                </a:solidFill>
              </a:rPr>
              <a:t>          amplitude = pi</a:t>
            </a:r>
            <a:br>
              <a:rPr lang="en-US" altLang="zh-CN" dirty="0">
                <a:solidFill>
                  <a:schemeClr val="bg2">
                    <a:lumMod val="50000"/>
                  </a:schemeClr>
                </a:solidFill>
              </a:rPr>
            </a:br>
            <a:r>
              <a:rPr lang="en-US" altLang="zh-CN" dirty="0">
                <a:solidFill>
                  <a:schemeClr val="bg2">
                    <a:lumMod val="50000"/>
                  </a:schemeClr>
                </a:solidFill>
              </a:rPr>
              <a:t/>
            </a:r>
            <a:br>
              <a:rPr lang="en-US" altLang="zh-CN" dirty="0">
                <a:solidFill>
                  <a:schemeClr val="bg2">
                    <a:lumMod val="50000"/>
                  </a:schemeClr>
                </a:solidFill>
              </a:rPr>
            </a:br>
            <a:r>
              <a:rPr lang="en-US" altLang="zh-CN" dirty="0">
                <a:solidFill>
                  <a:schemeClr val="bg2">
                    <a:lumMod val="50000"/>
                  </a:schemeClr>
                </a:solidFill>
              </a:rPr>
              <a:t>          total = total + </a:t>
            </a:r>
          </a:p>
          <a:p>
            <a:pPr eaLnBrk="1" hangingPunct="1"/>
            <a:r>
              <a:rPr lang="en-US" altLang="zh-CN" dirty="0">
                <a:solidFill>
                  <a:schemeClr val="bg2">
                    <a:lumMod val="50000"/>
                  </a:schemeClr>
                </a:solidFill>
              </a:rPr>
              <a:t>                    InterpolatedNoise_2(x * frequency, y * frequency) * amplitude</a:t>
            </a:r>
            <a:br>
              <a:rPr lang="en-US" altLang="zh-CN" dirty="0">
                <a:solidFill>
                  <a:schemeClr val="bg2">
                    <a:lumMod val="50000"/>
                  </a:schemeClr>
                </a:solidFill>
              </a:rPr>
            </a:br>
            <a:r>
              <a:rPr lang="en-US" altLang="zh-CN" dirty="0">
                <a:solidFill>
                  <a:schemeClr val="bg2">
                    <a:lumMod val="50000"/>
                  </a:schemeClr>
                </a:solidFill>
              </a:rPr>
              <a:t/>
            </a:r>
            <a:br>
              <a:rPr lang="en-US" altLang="zh-CN" dirty="0">
                <a:solidFill>
                  <a:schemeClr val="bg2">
                    <a:lumMod val="50000"/>
                  </a:schemeClr>
                </a:solidFill>
              </a:rPr>
            </a:br>
            <a:r>
              <a:rPr lang="en-US" altLang="zh-CN" dirty="0">
                <a:solidFill>
                  <a:schemeClr val="bg2">
                    <a:lumMod val="50000"/>
                  </a:schemeClr>
                </a:solidFill>
              </a:rPr>
              <a:t>      end of </a:t>
            </a:r>
            <a:r>
              <a:rPr lang="en-US" altLang="zh-CN" dirty="0" err="1">
                <a:solidFill>
                  <a:schemeClr val="bg2">
                    <a:lumMod val="50000"/>
                  </a:schemeClr>
                </a:solidFill>
              </a:rPr>
              <a:t>i</a:t>
            </a:r>
            <a:r>
              <a:rPr lang="en-US" altLang="zh-CN" dirty="0">
                <a:solidFill>
                  <a:schemeClr val="bg2">
                    <a:lumMod val="50000"/>
                  </a:schemeClr>
                </a:solidFill>
              </a:rPr>
              <a:t> loop</a:t>
            </a:r>
            <a:br>
              <a:rPr lang="en-US" altLang="zh-CN" dirty="0">
                <a:solidFill>
                  <a:schemeClr val="bg2">
                    <a:lumMod val="50000"/>
                  </a:schemeClr>
                </a:solidFill>
              </a:rPr>
            </a:br>
            <a:r>
              <a:rPr lang="en-US" altLang="zh-CN" dirty="0">
                <a:solidFill>
                  <a:schemeClr val="bg2">
                    <a:lumMod val="50000"/>
                  </a:schemeClr>
                </a:solidFill>
              </a:rPr>
              <a:t/>
            </a:r>
            <a:br>
              <a:rPr lang="en-US" altLang="zh-CN" dirty="0">
                <a:solidFill>
                  <a:schemeClr val="bg2">
                    <a:lumMod val="50000"/>
                  </a:schemeClr>
                </a:solidFill>
              </a:rPr>
            </a:br>
            <a:r>
              <a:rPr lang="en-US" altLang="zh-CN" dirty="0">
                <a:solidFill>
                  <a:schemeClr val="bg2">
                    <a:lumMod val="50000"/>
                  </a:schemeClr>
                </a:solidFill>
              </a:rPr>
              <a:t>      return total</a:t>
            </a:r>
            <a:br>
              <a:rPr lang="en-US" altLang="zh-CN" dirty="0">
                <a:solidFill>
                  <a:schemeClr val="bg2">
                    <a:lumMod val="50000"/>
                  </a:schemeClr>
                </a:solidFill>
              </a:rPr>
            </a:br>
            <a:r>
              <a:rPr lang="en-US" altLang="zh-CN" dirty="0">
                <a:solidFill>
                  <a:schemeClr val="bg2">
                    <a:lumMod val="50000"/>
                  </a:schemeClr>
                </a:solidFill>
              </a:rPr>
              <a:t>  end function</a:t>
            </a:r>
            <a:endParaRPr lang="zh-CN" altLang="en-US" dirty="0">
              <a:solidFill>
                <a:schemeClr val="bg2">
                  <a:lumMod val="50000"/>
                </a:schemeClr>
              </a:solidFill>
            </a:endParaRPr>
          </a:p>
        </p:txBody>
      </p:sp>
      <p:sp>
        <p:nvSpPr>
          <p:cNvPr id="7" name="Rectangle 3"/>
          <p:cNvSpPr txBox="1">
            <a:spLocks noChangeArrowheads="1"/>
          </p:cNvSpPr>
          <p:nvPr/>
        </p:nvSpPr>
        <p:spPr>
          <a:xfrm>
            <a:off x="838418" y="591269"/>
            <a:ext cx="10515164" cy="1325563"/>
          </a:xfrm>
          <a:prstGeom prst="rect">
            <a:avLst/>
          </a:prstGeom>
        </p:spPr>
        <p:txBody>
          <a:bodyP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lnSpc>
                <a:spcPct val="140000"/>
              </a:lnSpc>
              <a:spcBef>
                <a:spcPts val="1800"/>
              </a:spcBef>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2.8.2 </a:t>
            </a:r>
            <a:r>
              <a:rPr lang="en-US" altLang="zh-CN" sz="2800" b="1" dirty="0" err="1">
                <a:solidFill>
                  <a:schemeClr val="bg2">
                    <a:lumMod val="50000"/>
                  </a:schemeClr>
                </a:solidFill>
                <a:latin typeface="微软雅黑" panose="020B0503020204020204" pitchFamily="34" charset="-122"/>
                <a:ea typeface="微软雅黑" panose="020B0503020204020204" pitchFamily="34" charset="-122"/>
              </a:rPr>
              <a:t>Perlin</a:t>
            </a: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噪声</a:t>
            </a:r>
            <a:r>
              <a:rPr lang="zh-CN" altLang="en-US" sz="2800" b="1" dirty="0" smtClean="0">
                <a:solidFill>
                  <a:schemeClr val="bg2">
                    <a:lumMod val="50000"/>
                  </a:schemeClr>
                </a:solidFill>
                <a:latin typeface="微软雅黑" panose="020B0503020204020204" pitchFamily="34" charset="-122"/>
                <a:ea typeface="微软雅黑" panose="020B0503020204020204" pitchFamily="34" charset="-122"/>
              </a:rPr>
              <a:t>函数</a:t>
            </a:r>
            <a:endParaRPr lang="zh-CN" altLang="en-US" sz="2800" b="1" dirty="0">
              <a:solidFill>
                <a:schemeClr val="bg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0148233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4"/>
          <p:cNvSpPr>
            <a:spLocks noGrp="1" noChangeArrowheads="1"/>
          </p:cNvSpPr>
          <p:nvPr>
            <p:ph type="body" sz="half" idx="1"/>
          </p:nvPr>
        </p:nvSpPr>
        <p:spPr>
          <a:xfrm>
            <a:off x="1002919" y="1484784"/>
            <a:ext cx="8117417" cy="4876800"/>
          </a:xfrm>
        </p:spPr>
        <p:txBody>
          <a:bodyPr/>
          <a:lstStyle/>
          <a:p>
            <a:pPr marL="717550" lvl="1" indent="-342900" eaLnBrk="1"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三维</a:t>
            </a:r>
            <a:r>
              <a:rPr lang="en-US" altLang="zh-CN" b="1" dirty="0" err="1">
                <a:solidFill>
                  <a:schemeClr val="bg2">
                    <a:lumMod val="50000"/>
                  </a:schemeClr>
                </a:solidFill>
                <a:latin typeface="微软雅黑" panose="020B0503020204020204" pitchFamily="34" charset="-122"/>
                <a:ea typeface="微软雅黑" panose="020B0503020204020204" pitchFamily="34" charset="-122"/>
              </a:rPr>
              <a:t>Perlin</a:t>
            </a:r>
            <a:r>
              <a:rPr lang="zh-CN" altLang="en-US" b="1" dirty="0">
                <a:solidFill>
                  <a:schemeClr val="bg2">
                    <a:lumMod val="50000"/>
                  </a:schemeClr>
                </a:solidFill>
                <a:latin typeface="微软雅黑" panose="020B0503020204020204" pitchFamily="34" charset="-122"/>
                <a:ea typeface="微软雅黑" panose="020B0503020204020204" pitchFamily="34" charset="-122"/>
              </a:rPr>
              <a:t>噪声函数生成 </a:t>
            </a:r>
          </a:p>
          <a:p>
            <a:pPr marL="1260475" lvl="3" indent="-342900" eaLnBrk="1" hangingPunct="0">
              <a:lnSpc>
                <a:spcPct val="13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在每一个整数网格点定义一随机灰度值作为噪声函数的值</a:t>
            </a:r>
          </a:p>
          <a:p>
            <a:pPr marL="1260475" lvl="3" indent="-342900" eaLnBrk="1" hangingPunct="0">
              <a:lnSpc>
                <a:spcPct val="13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叠加一系列频率倍增的</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octave</a:t>
            </a:r>
            <a:r>
              <a:rPr lang="zh-CN" altLang="zh-CN" sz="2000" b="1" dirty="0">
                <a:solidFill>
                  <a:schemeClr val="accent6">
                    <a:lumMod val="50000"/>
                  </a:schemeClr>
                </a:solidFill>
                <a:latin typeface="微软雅黑" panose="020B0503020204020204" pitchFamily="34" charset="-122"/>
                <a:ea typeface="微软雅黑" panose="020B0503020204020204" pitchFamily="34" charset="-122"/>
              </a:rPr>
              <a:t>函数</a:t>
            </a:r>
            <a:endParaRPr lang="en-US" altLang="zh-CN" sz="2000" b="1" dirty="0">
              <a:solidFill>
                <a:schemeClr val="accent6">
                  <a:lumMod val="50000"/>
                </a:schemeClr>
              </a:solidFill>
              <a:latin typeface="微软雅黑" panose="020B0503020204020204" pitchFamily="34" charset="-122"/>
              <a:ea typeface="微软雅黑" panose="020B0503020204020204" pitchFamily="34" charset="-122"/>
            </a:endParaRPr>
          </a:p>
          <a:p>
            <a:pPr marL="1260475" lvl="3" indent="-342900" eaLnBrk="1" hangingPunct="0">
              <a:lnSpc>
                <a:spcPct val="13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做光滑和插值</a:t>
            </a:r>
          </a:p>
          <a:p>
            <a:pPr marL="1260475" lvl="3" indent="-342900" eaLnBrk="1" hangingPunct="0">
              <a:lnSpc>
                <a:spcPct val="13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非整数网格点处的函数值由相邻</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8</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个整数点的值通过三线性插值得到</a:t>
            </a:r>
            <a:endParaRPr lang="en-US" altLang="zh-CN" sz="2000" b="1" dirty="0">
              <a:solidFill>
                <a:schemeClr val="accent6">
                  <a:lumMod val="50000"/>
                </a:schemeClr>
              </a:solidFill>
              <a:latin typeface="微软雅黑" panose="020B0503020204020204" pitchFamily="34" charset="-122"/>
              <a:ea typeface="微软雅黑" panose="020B0503020204020204" pitchFamily="34" charset="-122"/>
            </a:endParaRPr>
          </a:p>
        </p:txBody>
      </p:sp>
      <p:grpSp>
        <p:nvGrpSpPr>
          <p:cNvPr id="2" name="Group 5"/>
          <p:cNvGrpSpPr>
            <a:grpSpLocks/>
          </p:cNvGrpSpPr>
          <p:nvPr/>
        </p:nvGrpSpPr>
        <p:grpSpPr bwMode="auto">
          <a:xfrm>
            <a:off x="8834967" y="2133600"/>
            <a:ext cx="3213100" cy="2578100"/>
            <a:chOff x="4174" y="2319"/>
            <a:chExt cx="1518" cy="1624"/>
          </a:xfrm>
        </p:grpSpPr>
        <p:sp>
          <p:nvSpPr>
            <p:cNvPr id="96286" name="Line 6"/>
            <p:cNvSpPr>
              <a:spLocks noChangeShapeType="1"/>
            </p:cNvSpPr>
            <p:nvPr/>
          </p:nvSpPr>
          <p:spPr bwMode="auto">
            <a:xfrm>
              <a:off x="4400" y="3462"/>
              <a:ext cx="1292"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87" name="Line 7"/>
            <p:cNvSpPr>
              <a:spLocks noChangeAspect="1" noChangeShapeType="1"/>
            </p:cNvSpPr>
            <p:nvPr/>
          </p:nvSpPr>
          <p:spPr bwMode="auto">
            <a:xfrm flipH="1">
              <a:off x="4240" y="2418"/>
              <a:ext cx="608" cy="62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88" name="Line 8"/>
            <p:cNvSpPr>
              <a:spLocks noChangeAspect="1" noChangeShapeType="1"/>
            </p:cNvSpPr>
            <p:nvPr/>
          </p:nvSpPr>
          <p:spPr bwMode="auto">
            <a:xfrm flipH="1">
              <a:off x="5035" y="2418"/>
              <a:ext cx="608" cy="62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96289" name="Group 9"/>
            <p:cNvGrpSpPr>
              <a:grpSpLocks/>
            </p:cNvGrpSpPr>
            <p:nvPr/>
          </p:nvGrpSpPr>
          <p:grpSpPr bwMode="auto">
            <a:xfrm>
              <a:off x="4174" y="2319"/>
              <a:ext cx="1518" cy="1624"/>
              <a:chOff x="4174" y="2319"/>
              <a:chExt cx="1518" cy="1624"/>
            </a:xfrm>
          </p:grpSpPr>
          <p:sp>
            <p:nvSpPr>
              <p:cNvPr id="96290" name="Line 10"/>
              <p:cNvSpPr>
                <a:spLocks noChangeShapeType="1"/>
              </p:cNvSpPr>
              <p:nvPr/>
            </p:nvSpPr>
            <p:spPr bwMode="auto">
              <a:xfrm>
                <a:off x="4242" y="3725"/>
                <a:ext cx="1292"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96291" name="Group 11"/>
              <p:cNvGrpSpPr>
                <a:grpSpLocks/>
              </p:cNvGrpSpPr>
              <p:nvPr/>
            </p:nvGrpSpPr>
            <p:grpSpPr bwMode="auto">
              <a:xfrm>
                <a:off x="4174" y="2319"/>
                <a:ext cx="1518" cy="1624"/>
                <a:chOff x="4174" y="2319"/>
                <a:chExt cx="1518" cy="1624"/>
              </a:xfrm>
            </p:grpSpPr>
            <p:grpSp>
              <p:nvGrpSpPr>
                <p:cNvPr id="96292" name="Group 12"/>
                <p:cNvGrpSpPr>
                  <a:grpSpLocks/>
                </p:cNvGrpSpPr>
                <p:nvPr/>
              </p:nvGrpSpPr>
              <p:grpSpPr bwMode="auto">
                <a:xfrm>
                  <a:off x="4174" y="2319"/>
                  <a:ext cx="1518" cy="1624"/>
                  <a:chOff x="4174" y="2319"/>
                  <a:chExt cx="1518" cy="1624"/>
                </a:xfrm>
              </p:grpSpPr>
              <p:sp>
                <p:nvSpPr>
                  <p:cNvPr id="96302" name="Line 13"/>
                  <p:cNvSpPr>
                    <a:spLocks noChangeShapeType="1"/>
                  </p:cNvSpPr>
                  <p:nvPr/>
                </p:nvSpPr>
                <p:spPr bwMode="auto">
                  <a:xfrm>
                    <a:off x="4242" y="2899"/>
                    <a:ext cx="1292"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03" name="Line 14"/>
                  <p:cNvSpPr>
                    <a:spLocks noChangeShapeType="1"/>
                  </p:cNvSpPr>
                  <p:nvPr/>
                </p:nvSpPr>
                <p:spPr bwMode="auto">
                  <a:xfrm>
                    <a:off x="4400" y="2636"/>
                    <a:ext cx="1292"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04" name="Line 15"/>
                  <p:cNvSpPr>
                    <a:spLocks noChangeShapeType="1"/>
                  </p:cNvSpPr>
                  <p:nvPr/>
                </p:nvSpPr>
                <p:spPr bwMode="auto">
                  <a:xfrm>
                    <a:off x="4378" y="2560"/>
                    <a:ext cx="0" cy="133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05" name="Line 16"/>
                  <p:cNvSpPr>
                    <a:spLocks noChangeShapeType="1"/>
                  </p:cNvSpPr>
                  <p:nvPr/>
                </p:nvSpPr>
                <p:spPr bwMode="auto">
                  <a:xfrm>
                    <a:off x="5181" y="2560"/>
                    <a:ext cx="0" cy="133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06" name="Line 17"/>
                  <p:cNvSpPr>
                    <a:spLocks noChangeShapeType="1"/>
                  </p:cNvSpPr>
                  <p:nvPr/>
                </p:nvSpPr>
                <p:spPr bwMode="auto">
                  <a:xfrm>
                    <a:off x="5444" y="2319"/>
                    <a:ext cx="0" cy="133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07" name="Line 18"/>
                  <p:cNvSpPr>
                    <a:spLocks noChangeShapeType="1"/>
                  </p:cNvSpPr>
                  <p:nvPr/>
                </p:nvSpPr>
                <p:spPr bwMode="auto">
                  <a:xfrm>
                    <a:off x="4636" y="2319"/>
                    <a:ext cx="0" cy="133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08" name="Line 19"/>
                  <p:cNvSpPr>
                    <a:spLocks noChangeAspect="1" noChangeShapeType="1"/>
                  </p:cNvSpPr>
                  <p:nvPr/>
                </p:nvSpPr>
                <p:spPr bwMode="auto">
                  <a:xfrm flipH="1">
                    <a:off x="4174" y="3317"/>
                    <a:ext cx="608" cy="62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09" name="Line 20"/>
                  <p:cNvSpPr>
                    <a:spLocks noChangeAspect="1" noChangeShapeType="1"/>
                  </p:cNvSpPr>
                  <p:nvPr/>
                </p:nvSpPr>
                <p:spPr bwMode="auto">
                  <a:xfrm flipH="1">
                    <a:off x="4967" y="3317"/>
                    <a:ext cx="608" cy="62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6293" name="Group 21"/>
                <p:cNvGrpSpPr>
                  <a:grpSpLocks/>
                </p:cNvGrpSpPr>
                <p:nvPr/>
              </p:nvGrpSpPr>
              <p:grpSpPr bwMode="auto">
                <a:xfrm>
                  <a:off x="4278" y="2514"/>
                  <a:ext cx="1296" cy="1324"/>
                  <a:chOff x="4278" y="2514"/>
                  <a:chExt cx="1296" cy="1324"/>
                </a:xfrm>
              </p:grpSpPr>
              <p:sp>
                <p:nvSpPr>
                  <p:cNvPr id="96294" name="Text Box 22"/>
                  <p:cNvSpPr txBox="1">
                    <a:spLocks noChangeArrowheads="1"/>
                  </p:cNvSpPr>
                  <p:nvPr/>
                </p:nvSpPr>
                <p:spPr bwMode="auto">
                  <a:xfrm>
                    <a:off x="4546" y="3348"/>
                    <a:ext cx="22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a:latin typeface="Arial" charset="0"/>
                        <a:sym typeface="Symbol" pitchFamily="18" charset="2"/>
                      </a:rPr>
                      <a:t></a:t>
                    </a:r>
                  </a:p>
                </p:txBody>
              </p:sp>
              <p:sp>
                <p:nvSpPr>
                  <p:cNvPr id="96295" name="Text Box 23"/>
                  <p:cNvSpPr txBox="1">
                    <a:spLocks noChangeArrowheads="1"/>
                  </p:cNvSpPr>
                  <p:nvPr/>
                </p:nvSpPr>
                <p:spPr bwMode="auto">
                  <a:xfrm>
                    <a:off x="4283" y="3598"/>
                    <a:ext cx="22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a:latin typeface="Arial" charset="0"/>
                        <a:sym typeface="Symbol" pitchFamily="18" charset="2"/>
                      </a:rPr>
                      <a:t></a:t>
                    </a:r>
                  </a:p>
                </p:txBody>
              </p:sp>
              <p:sp>
                <p:nvSpPr>
                  <p:cNvPr id="96296" name="Text Box 24"/>
                  <p:cNvSpPr txBox="1">
                    <a:spLocks noChangeArrowheads="1"/>
                  </p:cNvSpPr>
                  <p:nvPr/>
                </p:nvSpPr>
                <p:spPr bwMode="auto">
                  <a:xfrm>
                    <a:off x="5081" y="3607"/>
                    <a:ext cx="22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a:latin typeface="Arial" charset="0"/>
                        <a:sym typeface="Symbol" pitchFamily="18" charset="2"/>
                      </a:rPr>
                      <a:t></a:t>
                    </a:r>
                  </a:p>
                </p:txBody>
              </p:sp>
              <p:sp>
                <p:nvSpPr>
                  <p:cNvPr id="96297" name="Text Box 25"/>
                  <p:cNvSpPr txBox="1">
                    <a:spLocks noChangeArrowheads="1"/>
                  </p:cNvSpPr>
                  <p:nvPr/>
                </p:nvSpPr>
                <p:spPr bwMode="auto">
                  <a:xfrm>
                    <a:off x="5348" y="3335"/>
                    <a:ext cx="22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a:latin typeface="Arial" charset="0"/>
                        <a:sym typeface="Symbol" pitchFamily="18" charset="2"/>
                      </a:rPr>
                      <a:t></a:t>
                    </a:r>
                  </a:p>
                </p:txBody>
              </p:sp>
              <p:sp>
                <p:nvSpPr>
                  <p:cNvPr id="96298" name="Text Box 26"/>
                  <p:cNvSpPr txBox="1">
                    <a:spLocks noChangeArrowheads="1"/>
                  </p:cNvSpPr>
                  <p:nvPr/>
                </p:nvSpPr>
                <p:spPr bwMode="auto">
                  <a:xfrm>
                    <a:off x="4541" y="2527"/>
                    <a:ext cx="22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a:latin typeface="Arial" charset="0"/>
                        <a:sym typeface="Symbol" pitchFamily="18" charset="2"/>
                      </a:rPr>
                      <a:t></a:t>
                    </a:r>
                  </a:p>
                </p:txBody>
              </p:sp>
              <p:sp>
                <p:nvSpPr>
                  <p:cNvPr id="96299" name="Text Box 27"/>
                  <p:cNvSpPr txBox="1">
                    <a:spLocks noChangeArrowheads="1"/>
                  </p:cNvSpPr>
                  <p:nvPr/>
                </p:nvSpPr>
                <p:spPr bwMode="auto">
                  <a:xfrm>
                    <a:off x="4278" y="2777"/>
                    <a:ext cx="22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a:latin typeface="Arial" charset="0"/>
                        <a:sym typeface="Symbol" pitchFamily="18" charset="2"/>
                      </a:rPr>
                      <a:t></a:t>
                    </a:r>
                  </a:p>
                </p:txBody>
              </p:sp>
              <p:sp>
                <p:nvSpPr>
                  <p:cNvPr id="96300" name="Text Box 28"/>
                  <p:cNvSpPr txBox="1">
                    <a:spLocks noChangeArrowheads="1"/>
                  </p:cNvSpPr>
                  <p:nvPr/>
                </p:nvSpPr>
                <p:spPr bwMode="auto">
                  <a:xfrm>
                    <a:off x="5076" y="2786"/>
                    <a:ext cx="22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a:latin typeface="Arial" charset="0"/>
                        <a:sym typeface="Symbol" pitchFamily="18" charset="2"/>
                      </a:rPr>
                      <a:t></a:t>
                    </a:r>
                  </a:p>
                </p:txBody>
              </p:sp>
              <p:sp>
                <p:nvSpPr>
                  <p:cNvPr id="96301" name="Text Box 29"/>
                  <p:cNvSpPr txBox="1">
                    <a:spLocks noChangeArrowheads="1"/>
                  </p:cNvSpPr>
                  <p:nvPr/>
                </p:nvSpPr>
                <p:spPr bwMode="auto">
                  <a:xfrm>
                    <a:off x="5343" y="2514"/>
                    <a:ext cx="22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a:latin typeface="Arial" charset="0"/>
                        <a:sym typeface="Symbol" pitchFamily="18" charset="2"/>
                      </a:rPr>
                      <a:t></a:t>
                    </a:r>
                  </a:p>
                </p:txBody>
              </p:sp>
            </p:grpSp>
          </p:grpSp>
        </p:grpSp>
      </p:grpSp>
      <p:grpSp>
        <p:nvGrpSpPr>
          <p:cNvPr id="7" name="Group 30"/>
          <p:cNvGrpSpPr>
            <a:grpSpLocks/>
          </p:cNvGrpSpPr>
          <p:nvPr/>
        </p:nvGrpSpPr>
        <p:grpSpPr bwMode="auto">
          <a:xfrm>
            <a:off x="10276418" y="2630489"/>
            <a:ext cx="478367" cy="1704975"/>
            <a:chOff x="4855" y="2632"/>
            <a:chExt cx="226" cy="1074"/>
          </a:xfrm>
        </p:grpSpPr>
        <p:sp>
          <p:nvSpPr>
            <p:cNvPr id="96283" name="Line 31"/>
            <p:cNvSpPr>
              <a:spLocks noChangeShapeType="1"/>
            </p:cNvSpPr>
            <p:nvPr/>
          </p:nvSpPr>
          <p:spPr bwMode="auto">
            <a:xfrm flipV="1">
              <a:off x="4945" y="2750"/>
              <a:ext cx="0" cy="83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84" name="Text Box 32"/>
            <p:cNvSpPr txBox="1">
              <a:spLocks noChangeArrowheads="1"/>
            </p:cNvSpPr>
            <p:nvPr/>
          </p:nvSpPr>
          <p:spPr bwMode="auto">
            <a:xfrm>
              <a:off x="4855" y="3475"/>
              <a:ext cx="22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a:solidFill>
                    <a:srgbClr val="0000FF"/>
                  </a:solidFill>
                  <a:latin typeface="Arial" charset="0"/>
                  <a:sym typeface="Symbol" pitchFamily="18" charset="2"/>
                </a:rPr>
                <a:t></a:t>
              </a:r>
            </a:p>
          </p:txBody>
        </p:sp>
        <p:sp>
          <p:nvSpPr>
            <p:cNvPr id="96285" name="Text Box 33"/>
            <p:cNvSpPr txBox="1">
              <a:spLocks noChangeArrowheads="1"/>
            </p:cNvSpPr>
            <p:nvPr/>
          </p:nvSpPr>
          <p:spPr bwMode="auto">
            <a:xfrm>
              <a:off x="4855" y="2632"/>
              <a:ext cx="22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a:solidFill>
                    <a:srgbClr val="0000FF"/>
                  </a:solidFill>
                  <a:latin typeface="Arial" charset="0"/>
                  <a:sym typeface="Symbol" pitchFamily="18" charset="2"/>
                </a:rPr>
                <a:t></a:t>
              </a:r>
            </a:p>
          </p:txBody>
        </p:sp>
      </p:grpSp>
      <p:grpSp>
        <p:nvGrpSpPr>
          <p:cNvPr id="8" name="Group 34"/>
          <p:cNvGrpSpPr>
            <a:grpSpLocks/>
          </p:cNvGrpSpPr>
          <p:nvPr/>
        </p:nvGrpSpPr>
        <p:grpSpPr bwMode="auto">
          <a:xfrm>
            <a:off x="9294285" y="3962401"/>
            <a:ext cx="2180167" cy="373063"/>
            <a:chOff x="4391" y="3471"/>
            <a:chExt cx="1030" cy="235"/>
          </a:xfrm>
        </p:grpSpPr>
        <p:sp>
          <p:nvSpPr>
            <p:cNvPr id="96280" name="Line 35"/>
            <p:cNvSpPr>
              <a:spLocks noChangeShapeType="1"/>
            </p:cNvSpPr>
            <p:nvPr/>
          </p:nvSpPr>
          <p:spPr bwMode="auto">
            <a:xfrm>
              <a:off x="4500" y="3589"/>
              <a:ext cx="79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81" name="Text Box 36"/>
            <p:cNvSpPr txBox="1">
              <a:spLocks noChangeArrowheads="1"/>
            </p:cNvSpPr>
            <p:nvPr/>
          </p:nvSpPr>
          <p:spPr bwMode="auto">
            <a:xfrm>
              <a:off x="5195" y="3475"/>
              <a:ext cx="22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a:solidFill>
                    <a:srgbClr val="33CC33"/>
                  </a:solidFill>
                  <a:latin typeface="Arial" charset="0"/>
                  <a:sym typeface="Wingdings" pitchFamily="2" charset="2"/>
                </a:rPr>
                <a:t></a:t>
              </a:r>
            </a:p>
          </p:txBody>
        </p:sp>
        <p:sp>
          <p:nvSpPr>
            <p:cNvPr id="96282" name="Text Box 37"/>
            <p:cNvSpPr txBox="1">
              <a:spLocks noChangeArrowheads="1"/>
            </p:cNvSpPr>
            <p:nvPr/>
          </p:nvSpPr>
          <p:spPr bwMode="auto">
            <a:xfrm>
              <a:off x="4391" y="3471"/>
              <a:ext cx="22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a:solidFill>
                    <a:srgbClr val="33CC33"/>
                  </a:solidFill>
                  <a:latin typeface="Arial" charset="0"/>
                  <a:sym typeface="Wingdings" pitchFamily="2" charset="2"/>
                </a:rPr>
                <a:t></a:t>
              </a:r>
            </a:p>
          </p:txBody>
        </p:sp>
      </p:grpSp>
      <p:grpSp>
        <p:nvGrpSpPr>
          <p:cNvPr id="9" name="Group 38"/>
          <p:cNvGrpSpPr>
            <a:grpSpLocks/>
          </p:cNvGrpSpPr>
          <p:nvPr/>
        </p:nvGrpSpPr>
        <p:grpSpPr bwMode="auto">
          <a:xfrm>
            <a:off x="9323918" y="2616200"/>
            <a:ext cx="2226733" cy="381000"/>
            <a:chOff x="4405" y="2623"/>
            <a:chExt cx="1052" cy="240"/>
          </a:xfrm>
        </p:grpSpPr>
        <p:sp>
          <p:nvSpPr>
            <p:cNvPr id="96277" name="Line 39"/>
            <p:cNvSpPr>
              <a:spLocks noChangeShapeType="1"/>
            </p:cNvSpPr>
            <p:nvPr/>
          </p:nvSpPr>
          <p:spPr bwMode="auto">
            <a:xfrm>
              <a:off x="4537" y="2750"/>
              <a:ext cx="79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78" name="Text Box 40"/>
            <p:cNvSpPr txBox="1">
              <a:spLocks noChangeArrowheads="1"/>
            </p:cNvSpPr>
            <p:nvPr/>
          </p:nvSpPr>
          <p:spPr bwMode="auto">
            <a:xfrm>
              <a:off x="4405" y="2623"/>
              <a:ext cx="22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a:solidFill>
                    <a:srgbClr val="FF6699"/>
                  </a:solidFill>
                  <a:latin typeface="Arial" charset="0"/>
                  <a:sym typeface="Wingdings" pitchFamily="2" charset="2"/>
                </a:rPr>
                <a:t></a:t>
              </a:r>
            </a:p>
          </p:txBody>
        </p:sp>
        <p:sp>
          <p:nvSpPr>
            <p:cNvPr id="96279" name="Text Box 41"/>
            <p:cNvSpPr txBox="1">
              <a:spLocks noChangeArrowheads="1"/>
            </p:cNvSpPr>
            <p:nvPr/>
          </p:nvSpPr>
          <p:spPr bwMode="auto">
            <a:xfrm>
              <a:off x="5231" y="2632"/>
              <a:ext cx="22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a:solidFill>
                    <a:srgbClr val="FF6699"/>
                  </a:solidFill>
                  <a:latin typeface="Arial" charset="0"/>
                  <a:sym typeface="Wingdings" pitchFamily="2" charset="2"/>
                </a:rPr>
                <a:t></a:t>
              </a:r>
            </a:p>
          </p:txBody>
        </p:sp>
      </p:grpSp>
      <p:sp>
        <p:nvSpPr>
          <p:cNvPr id="20522" name="Text Box 42"/>
          <p:cNvSpPr txBox="1">
            <a:spLocks noChangeArrowheads="1"/>
          </p:cNvSpPr>
          <p:nvPr/>
        </p:nvSpPr>
        <p:spPr bwMode="auto">
          <a:xfrm>
            <a:off x="10274301" y="3322638"/>
            <a:ext cx="47836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a:solidFill>
                  <a:srgbClr val="FF3300"/>
                </a:solidFill>
                <a:latin typeface="Arial" charset="0"/>
                <a:sym typeface="Symbol" pitchFamily="18" charset="2"/>
              </a:rPr>
              <a:t></a:t>
            </a:r>
          </a:p>
        </p:txBody>
      </p:sp>
      <p:grpSp>
        <p:nvGrpSpPr>
          <p:cNvPr id="10" name="Group 43"/>
          <p:cNvGrpSpPr>
            <a:grpSpLocks/>
          </p:cNvGrpSpPr>
          <p:nvPr/>
        </p:nvGrpSpPr>
        <p:grpSpPr bwMode="auto">
          <a:xfrm>
            <a:off x="9052985" y="3760788"/>
            <a:ext cx="1035049" cy="793750"/>
            <a:chOff x="4277" y="3344"/>
            <a:chExt cx="489" cy="500"/>
          </a:xfrm>
        </p:grpSpPr>
        <p:sp>
          <p:nvSpPr>
            <p:cNvPr id="96275" name="Text Box 44"/>
            <p:cNvSpPr txBox="1">
              <a:spLocks noChangeArrowheads="1"/>
            </p:cNvSpPr>
            <p:nvPr/>
          </p:nvSpPr>
          <p:spPr bwMode="auto">
            <a:xfrm>
              <a:off x="4540" y="3344"/>
              <a:ext cx="22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sz="2000">
                  <a:solidFill>
                    <a:srgbClr val="CC3399"/>
                  </a:solidFill>
                  <a:latin typeface="Arial" charset="0"/>
                  <a:sym typeface="Symbol" pitchFamily="18" charset="2"/>
                </a:rPr>
                <a:t></a:t>
              </a:r>
            </a:p>
          </p:txBody>
        </p:sp>
        <p:sp>
          <p:nvSpPr>
            <p:cNvPr id="96276" name="Text Box 45"/>
            <p:cNvSpPr txBox="1">
              <a:spLocks noChangeArrowheads="1"/>
            </p:cNvSpPr>
            <p:nvPr/>
          </p:nvSpPr>
          <p:spPr bwMode="auto">
            <a:xfrm>
              <a:off x="4277" y="3594"/>
              <a:ext cx="22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sz="2000">
                  <a:solidFill>
                    <a:srgbClr val="CC3399"/>
                  </a:solidFill>
                  <a:latin typeface="Arial" charset="0"/>
                  <a:sym typeface="Symbol" pitchFamily="18" charset="2"/>
                </a:rPr>
                <a:t></a:t>
              </a:r>
            </a:p>
          </p:txBody>
        </p:sp>
      </p:grpSp>
      <p:grpSp>
        <p:nvGrpSpPr>
          <p:cNvPr id="11" name="Group 46"/>
          <p:cNvGrpSpPr>
            <a:grpSpLocks/>
          </p:cNvGrpSpPr>
          <p:nvPr/>
        </p:nvGrpSpPr>
        <p:grpSpPr bwMode="auto">
          <a:xfrm>
            <a:off x="10752667" y="3732214"/>
            <a:ext cx="1043517" cy="828675"/>
            <a:chOff x="5080" y="3326"/>
            <a:chExt cx="493" cy="522"/>
          </a:xfrm>
        </p:grpSpPr>
        <p:sp>
          <p:nvSpPr>
            <p:cNvPr id="96273" name="Text Box 47"/>
            <p:cNvSpPr txBox="1">
              <a:spLocks noChangeArrowheads="1"/>
            </p:cNvSpPr>
            <p:nvPr/>
          </p:nvSpPr>
          <p:spPr bwMode="auto">
            <a:xfrm>
              <a:off x="5080" y="3598"/>
              <a:ext cx="22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sz="2000">
                  <a:solidFill>
                    <a:srgbClr val="CC3399"/>
                  </a:solidFill>
                  <a:latin typeface="Arial" charset="0"/>
                  <a:sym typeface="Symbol" pitchFamily="18" charset="2"/>
                </a:rPr>
                <a:t></a:t>
              </a:r>
            </a:p>
          </p:txBody>
        </p:sp>
        <p:sp>
          <p:nvSpPr>
            <p:cNvPr id="96274" name="Text Box 48"/>
            <p:cNvSpPr txBox="1">
              <a:spLocks noChangeArrowheads="1"/>
            </p:cNvSpPr>
            <p:nvPr/>
          </p:nvSpPr>
          <p:spPr bwMode="auto">
            <a:xfrm>
              <a:off x="5347" y="3326"/>
              <a:ext cx="22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sz="2000">
                  <a:solidFill>
                    <a:srgbClr val="CC3399"/>
                  </a:solidFill>
                  <a:latin typeface="Arial" charset="0"/>
                  <a:sym typeface="Symbol" pitchFamily="18" charset="2"/>
                </a:rPr>
                <a:t></a:t>
              </a:r>
            </a:p>
          </p:txBody>
        </p:sp>
      </p:grpSp>
      <p:grpSp>
        <p:nvGrpSpPr>
          <p:cNvPr id="12" name="Group 49"/>
          <p:cNvGrpSpPr>
            <a:grpSpLocks/>
          </p:cNvGrpSpPr>
          <p:nvPr/>
        </p:nvGrpSpPr>
        <p:grpSpPr bwMode="auto">
          <a:xfrm>
            <a:off x="9044518" y="2449513"/>
            <a:ext cx="1054100" cy="793750"/>
            <a:chOff x="4273" y="2518"/>
            <a:chExt cx="498" cy="500"/>
          </a:xfrm>
        </p:grpSpPr>
        <p:sp>
          <p:nvSpPr>
            <p:cNvPr id="96271" name="Text Box 50"/>
            <p:cNvSpPr txBox="1">
              <a:spLocks noChangeArrowheads="1"/>
            </p:cNvSpPr>
            <p:nvPr/>
          </p:nvSpPr>
          <p:spPr bwMode="auto">
            <a:xfrm>
              <a:off x="4545" y="2518"/>
              <a:ext cx="22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sz="2000">
                  <a:solidFill>
                    <a:srgbClr val="CC3399"/>
                  </a:solidFill>
                  <a:latin typeface="Arial" charset="0"/>
                  <a:sym typeface="Symbol" pitchFamily="18" charset="2"/>
                </a:rPr>
                <a:t></a:t>
              </a:r>
            </a:p>
          </p:txBody>
        </p:sp>
        <p:sp>
          <p:nvSpPr>
            <p:cNvPr id="96272" name="Text Box 51"/>
            <p:cNvSpPr txBox="1">
              <a:spLocks noChangeArrowheads="1"/>
            </p:cNvSpPr>
            <p:nvPr/>
          </p:nvSpPr>
          <p:spPr bwMode="auto">
            <a:xfrm>
              <a:off x="4273" y="2768"/>
              <a:ext cx="22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sz="2000">
                  <a:solidFill>
                    <a:srgbClr val="CC3399"/>
                  </a:solidFill>
                  <a:latin typeface="Arial" charset="0"/>
                  <a:sym typeface="Symbol" pitchFamily="18" charset="2"/>
                </a:rPr>
                <a:t></a:t>
              </a:r>
            </a:p>
          </p:txBody>
        </p:sp>
      </p:grpSp>
      <p:grpSp>
        <p:nvGrpSpPr>
          <p:cNvPr id="13" name="Group 52"/>
          <p:cNvGrpSpPr>
            <a:grpSpLocks/>
          </p:cNvGrpSpPr>
          <p:nvPr/>
        </p:nvGrpSpPr>
        <p:grpSpPr bwMode="auto">
          <a:xfrm>
            <a:off x="10761134" y="2428876"/>
            <a:ext cx="1043517" cy="828675"/>
            <a:chOff x="5084" y="2505"/>
            <a:chExt cx="493" cy="522"/>
          </a:xfrm>
        </p:grpSpPr>
        <p:sp>
          <p:nvSpPr>
            <p:cNvPr id="96269" name="Text Box 53"/>
            <p:cNvSpPr txBox="1">
              <a:spLocks noChangeArrowheads="1"/>
            </p:cNvSpPr>
            <p:nvPr/>
          </p:nvSpPr>
          <p:spPr bwMode="auto">
            <a:xfrm>
              <a:off x="5084" y="2777"/>
              <a:ext cx="22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sz="2000">
                  <a:solidFill>
                    <a:srgbClr val="CC3399"/>
                  </a:solidFill>
                  <a:latin typeface="Arial" charset="0"/>
                  <a:sym typeface="Symbol" pitchFamily="18" charset="2"/>
                </a:rPr>
                <a:t></a:t>
              </a:r>
            </a:p>
          </p:txBody>
        </p:sp>
        <p:sp>
          <p:nvSpPr>
            <p:cNvPr id="96270" name="Text Box 54"/>
            <p:cNvSpPr txBox="1">
              <a:spLocks noChangeArrowheads="1"/>
            </p:cNvSpPr>
            <p:nvPr/>
          </p:nvSpPr>
          <p:spPr bwMode="auto">
            <a:xfrm>
              <a:off x="5351" y="2505"/>
              <a:ext cx="22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sz="2000">
                  <a:solidFill>
                    <a:srgbClr val="CC3399"/>
                  </a:solidFill>
                  <a:latin typeface="Arial" charset="0"/>
                  <a:sym typeface="Symbol" pitchFamily="18" charset="2"/>
                </a:rPr>
                <a:t></a:t>
              </a:r>
            </a:p>
          </p:txBody>
        </p:sp>
      </p:grpSp>
      <p:sp>
        <p:nvSpPr>
          <p:cNvPr id="56" name="Rectangle 3"/>
          <p:cNvSpPr txBox="1">
            <a:spLocks noChangeArrowheads="1"/>
          </p:cNvSpPr>
          <p:nvPr/>
        </p:nvSpPr>
        <p:spPr>
          <a:xfrm>
            <a:off x="838418" y="591269"/>
            <a:ext cx="10515164" cy="1325563"/>
          </a:xfrm>
          <a:prstGeom prst="rect">
            <a:avLst/>
          </a:prstGeom>
        </p:spPr>
        <p:txBody>
          <a:bodyP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lnSpc>
                <a:spcPct val="140000"/>
              </a:lnSpc>
              <a:spcBef>
                <a:spcPts val="1800"/>
              </a:spcBef>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2.8.2 </a:t>
            </a:r>
            <a:r>
              <a:rPr lang="en-US" altLang="zh-CN" sz="2800" b="1" dirty="0" err="1">
                <a:solidFill>
                  <a:schemeClr val="bg2">
                    <a:lumMod val="50000"/>
                  </a:schemeClr>
                </a:solidFill>
                <a:latin typeface="微软雅黑" panose="020B0503020204020204" pitchFamily="34" charset="-122"/>
                <a:ea typeface="微软雅黑" panose="020B0503020204020204" pitchFamily="34" charset="-122"/>
              </a:rPr>
              <a:t>Perlin</a:t>
            </a: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噪声</a:t>
            </a:r>
            <a:r>
              <a:rPr lang="zh-CN" altLang="en-US" sz="2800" b="1" dirty="0" smtClean="0">
                <a:solidFill>
                  <a:schemeClr val="bg2">
                    <a:lumMod val="50000"/>
                  </a:schemeClr>
                </a:solidFill>
                <a:latin typeface="微软雅黑" panose="020B0503020204020204" pitchFamily="34" charset="-122"/>
                <a:ea typeface="微软雅黑" panose="020B0503020204020204" pitchFamily="34" charset="-122"/>
              </a:rPr>
              <a:t>函数</a:t>
            </a:r>
            <a:endParaRPr lang="zh-CN" altLang="en-US" sz="2800" b="1" dirty="0">
              <a:solidFill>
                <a:schemeClr val="bg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4261329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484">
                                            <p:txEl>
                                              <p:pRg st="0" end="0"/>
                                            </p:txEl>
                                          </p:spTgt>
                                        </p:tgtEl>
                                        <p:attrNameLst>
                                          <p:attrName>style.visibility</p:attrName>
                                        </p:attrNameLst>
                                      </p:cBhvr>
                                      <p:to>
                                        <p:strVal val="visible"/>
                                      </p:to>
                                    </p:set>
                                    <p:animEffect transition="in" filter="wipe(up)">
                                      <p:cBhvr>
                                        <p:cTn id="7" dur="500"/>
                                        <p:tgtEl>
                                          <p:spTgt spid="20484">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0484">
                                            <p:txEl>
                                              <p:pRg st="1" end="1"/>
                                            </p:txEl>
                                          </p:spTgt>
                                        </p:tgtEl>
                                        <p:attrNameLst>
                                          <p:attrName>style.visibility</p:attrName>
                                        </p:attrNameLst>
                                      </p:cBhvr>
                                      <p:to>
                                        <p:strVal val="visible"/>
                                      </p:to>
                                    </p:set>
                                    <p:animEffect transition="in" filter="wipe(up)">
                                      <p:cBhvr>
                                        <p:cTn id="10" dur="500"/>
                                        <p:tgtEl>
                                          <p:spTgt spid="20484">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22" presetClass="entr" presetSubtype="1" fill="hold" grpId="0" nodeType="withEffect">
                                  <p:stCondLst>
                                    <p:cond delay="0"/>
                                  </p:stCondLst>
                                  <p:childTnLst>
                                    <p:set>
                                      <p:cBhvr>
                                        <p:cTn id="16" dur="1" fill="hold">
                                          <p:stCondLst>
                                            <p:cond delay="0"/>
                                          </p:stCondLst>
                                        </p:cTn>
                                        <p:tgtEl>
                                          <p:spTgt spid="20484">
                                            <p:txEl>
                                              <p:pRg st="2" end="2"/>
                                            </p:txEl>
                                          </p:spTgt>
                                        </p:tgtEl>
                                        <p:attrNameLst>
                                          <p:attrName>style.visibility</p:attrName>
                                        </p:attrNameLst>
                                      </p:cBhvr>
                                      <p:to>
                                        <p:strVal val="visible"/>
                                      </p:to>
                                    </p:set>
                                    <p:animEffect transition="in" filter="wipe(up)">
                                      <p:cBhvr>
                                        <p:cTn id="17" dur="500"/>
                                        <p:tgtEl>
                                          <p:spTgt spid="20484">
                                            <p:txEl>
                                              <p:pRg st="2" end="2"/>
                                            </p:txEl>
                                          </p:spTgt>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20484">
                                            <p:txEl>
                                              <p:pRg st="3" end="3"/>
                                            </p:txEl>
                                          </p:spTgt>
                                        </p:tgtEl>
                                        <p:attrNameLst>
                                          <p:attrName>style.visibility</p:attrName>
                                        </p:attrNameLst>
                                      </p:cBhvr>
                                      <p:to>
                                        <p:strVal val="visible"/>
                                      </p:to>
                                    </p:set>
                                    <p:animEffect transition="in" filter="wipe(up)">
                                      <p:cBhvr>
                                        <p:cTn id="20" dur="500"/>
                                        <p:tgtEl>
                                          <p:spTgt spid="20484">
                                            <p:txEl>
                                              <p:pRg st="3" end="3"/>
                                            </p:txEl>
                                          </p:spTgt>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20484">
                                            <p:txEl>
                                              <p:pRg st="4" end="4"/>
                                            </p:txEl>
                                          </p:spTgt>
                                        </p:tgtEl>
                                        <p:attrNameLst>
                                          <p:attrName>style.visibility</p:attrName>
                                        </p:attrNameLst>
                                      </p:cBhvr>
                                      <p:to>
                                        <p:strVal val="visible"/>
                                      </p:to>
                                    </p:set>
                                    <p:animEffect transition="in" filter="wipe(up)">
                                      <p:cBhvr>
                                        <p:cTn id="23" dur="500"/>
                                        <p:tgtEl>
                                          <p:spTgt spid="20484">
                                            <p:txEl>
                                              <p:pRg st="4" end="4"/>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0522"/>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42"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arn(outHorizontal)">
                                      <p:cBhvr>
                                        <p:cTn id="32" dur="500"/>
                                        <p:tgtEl>
                                          <p:spTgt spid="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37"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arn(outVertical)">
                                      <p:cBhvr>
                                        <p:cTn id="37" dur="500"/>
                                        <p:tgtEl>
                                          <p:spTgt spid="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16" presetClass="entr" presetSubtype="37" fill="hold"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barn(outVertical)">
                                      <p:cBhvr>
                                        <p:cTn id="50" dur="500"/>
                                        <p:tgtEl>
                                          <p:spTgt spid="8"/>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build="p"/>
      <p:bldP spid="20522"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p:cNvSpPr>
            <a:spLocks noGrp="1" noChangeArrowheads="1"/>
          </p:cNvSpPr>
          <p:nvPr>
            <p:ph type="body" sz="half" idx="1"/>
          </p:nvPr>
        </p:nvSpPr>
        <p:spPr>
          <a:xfrm>
            <a:off x="1073348" y="1412776"/>
            <a:ext cx="9055100" cy="4530725"/>
          </a:xfrm>
        </p:spPr>
        <p:txBody>
          <a:bodyPr/>
          <a:lstStyle/>
          <a:p>
            <a:pPr marL="717550" lvl="1" indent="-342900" hangingPunct="0">
              <a:lnSpc>
                <a:spcPct val="140000"/>
              </a:lnSpc>
              <a:spcBef>
                <a:spcPts val="1800"/>
              </a:spcBef>
              <a:buFont typeface="Wingdings" panose="05000000000000000000" pitchFamily="2" charset="2"/>
              <a:buChar char="Ø"/>
              <a:defRPr/>
            </a:pPr>
            <a:r>
              <a:rPr lang="en-US" altLang="zh-CN" b="1" dirty="0" err="1">
                <a:solidFill>
                  <a:schemeClr val="bg2">
                    <a:lumMod val="50000"/>
                  </a:schemeClr>
                </a:solidFill>
                <a:latin typeface="微软雅黑" panose="020B0503020204020204" pitchFamily="34" charset="-122"/>
                <a:ea typeface="微软雅黑" panose="020B0503020204020204" pitchFamily="34" charset="-122"/>
              </a:rPr>
              <a:t>Perlin</a:t>
            </a:r>
            <a:r>
              <a:rPr lang="zh-CN" altLang="en-US" b="1" dirty="0">
                <a:solidFill>
                  <a:schemeClr val="bg2">
                    <a:lumMod val="50000"/>
                  </a:schemeClr>
                </a:solidFill>
                <a:latin typeface="微软雅黑" panose="020B0503020204020204" pitchFamily="34" charset="-122"/>
                <a:ea typeface="微软雅黑" panose="020B0503020204020204" pitchFamily="34" charset="-122"/>
              </a:rPr>
              <a:t>的三维噪声函数</a:t>
            </a:r>
            <a:r>
              <a:rPr lang="zh-CN" altLang="en-US" b="1" dirty="0" smtClean="0">
                <a:solidFill>
                  <a:schemeClr val="bg2">
                    <a:lumMod val="50000"/>
                  </a:schemeClr>
                </a:solidFill>
                <a:latin typeface="微软雅黑" panose="020B0503020204020204" pitchFamily="34" charset="-122"/>
                <a:ea typeface="微软雅黑" panose="020B0503020204020204" pitchFamily="34" charset="-122"/>
              </a:rPr>
              <a:t>模拟出的逼真三维纹理</a:t>
            </a:r>
            <a:endParaRPr lang="zh-CN" altLang="en-US" b="1" dirty="0">
              <a:solidFill>
                <a:schemeClr val="bg2">
                  <a:lumMod val="50000"/>
                </a:schemeClr>
              </a:solidFill>
              <a:latin typeface="微软雅黑" panose="020B0503020204020204" pitchFamily="34" charset="-122"/>
              <a:ea typeface="微软雅黑" panose="020B0503020204020204" pitchFamily="34" charset="-122"/>
            </a:endParaRPr>
          </a:p>
          <a:p>
            <a:pPr marL="1681163" lvl="3" indent="-385763" eaLnBrk="1" hangingPunct="1"/>
            <a:endParaRPr lang="zh-CN" altLang="en-US" sz="1600" dirty="0" smtClean="0">
              <a:latin typeface="Times New Roman" pitchFamily="18" charset="0"/>
            </a:endParaRPr>
          </a:p>
          <a:p>
            <a:pPr marL="1681163" lvl="3" indent="-385763" eaLnBrk="1" hangingPunct="1"/>
            <a:endParaRPr lang="en-US" altLang="zh-CN" sz="1600" dirty="0" smtClean="0">
              <a:latin typeface="Times New Roman" pitchFamily="18" charset="0"/>
            </a:endParaRPr>
          </a:p>
        </p:txBody>
      </p:sp>
      <p:pic>
        <p:nvPicPr>
          <p:cNvPr id="22532" name="Picture 4" descr="perlsph1"/>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4966775" y="4437532"/>
            <a:ext cx="1863637" cy="1944637"/>
          </a:xfrm>
          <a:noFill/>
        </p:spPr>
      </p:pic>
      <p:pic>
        <p:nvPicPr>
          <p:cNvPr id="22533" name="Picture 5" descr="perlsph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3713" y="2492896"/>
            <a:ext cx="1863637" cy="1944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Picture 6" descr="perlsph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7458" y="4439119"/>
            <a:ext cx="1863638" cy="1944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Picture 7" descr="perlsph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4063" y="2492896"/>
            <a:ext cx="1863638" cy="1944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Picture 8" descr="perlsph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99663" y="2492896"/>
            <a:ext cx="1863638" cy="1944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7" name="Picture 9" descr="perlsph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3363" y="2492896"/>
            <a:ext cx="1863638" cy="1944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8" name="Picture 10" descr="perlsph9"/>
          <p:cNvPicPr>
            <a:picLocks noGrp="1" noChangeAspect="1" noChangeArrowheads="1"/>
          </p:cNvPicPr>
          <p:nvPr>
            <p:ph sz="quarter" idx="3"/>
          </p:nvPr>
        </p:nvPicPr>
        <p:blipFill>
          <a:blip r:embed="rId9">
            <a:extLst>
              <a:ext uri="{28A0092B-C50C-407E-A947-70E740481C1C}">
                <a14:useLocalDpi xmlns:a14="http://schemas.microsoft.com/office/drawing/2010/main" val="0"/>
              </a:ext>
            </a:extLst>
          </a:blip>
          <a:srcRect/>
          <a:stretch>
            <a:fillRect/>
          </a:stretch>
        </p:blipFill>
        <p:spPr>
          <a:xfrm>
            <a:off x="7968208" y="4437532"/>
            <a:ext cx="1863637" cy="1944637"/>
          </a:xfrm>
          <a:noFill/>
        </p:spPr>
      </p:pic>
      <p:sp>
        <p:nvSpPr>
          <p:cNvPr id="13" name="Rectangle 3"/>
          <p:cNvSpPr txBox="1">
            <a:spLocks noChangeArrowheads="1"/>
          </p:cNvSpPr>
          <p:nvPr/>
        </p:nvSpPr>
        <p:spPr>
          <a:xfrm>
            <a:off x="838418" y="591269"/>
            <a:ext cx="10515164" cy="1325563"/>
          </a:xfrm>
          <a:prstGeom prst="rect">
            <a:avLst/>
          </a:prstGeom>
        </p:spPr>
        <p:txBody>
          <a:bodyP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lnSpc>
                <a:spcPct val="140000"/>
              </a:lnSpc>
              <a:spcBef>
                <a:spcPts val="1800"/>
              </a:spcBef>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2.8.2 </a:t>
            </a:r>
            <a:r>
              <a:rPr lang="en-US" altLang="zh-CN" sz="2800" b="1" dirty="0" err="1">
                <a:solidFill>
                  <a:schemeClr val="bg2">
                    <a:lumMod val="50000"/>
                  </a:schemeClr>
                </a:solidFill>
                <a:latin typeface="微软雅黑" panose="020B0503020204020204" pitchFamily="34" charset="-122"/>
                <a:ea typeface="微软雅黑" panose="020B0503020204020204" pitchFamily="34" charset="-122"/>
              </a:rPr>
              <a:t>Perlin</a:t>
            </a: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噪声</a:t>
            </a:r>
            <a:r>
              <a:rPr lang="zh-CN" altLang="en-US" sz="2800" b="1" dirty="0" smtClean="0">
                <a:solidFill>
                  <a:schemeClr val="bg2">
                    <a:lumMod val="50000"/>
                  </a:schemeClr>
                </a:solidFill>
                <a:latin typeface="微软雅黑" panose="020B0503020204020204" pitchFamily="34" charset="-122"/>
                <a:ea typeface="微软雅黑" panose="020B0503020204020204" pitchFamily="34" charset="-122"/>
              </a:rPr>
              <a:t>函数</a:t>
            </a:r>
            <a:endParaRPr lang="zh-CN" altLang="en-US" sz="2800" b="1" dirty="0">
              <a:solidFill>
                <a:schemeClr val="bg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88322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animEffect transition="in" filter="wipe(up)">
                                      <p:cBhvr>
                                        <p:cTn id="7" dur="500"/>
                                        <p:tgtEl>
                                          <p:spTgt spid="2253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22537"/>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22533"/>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22535"/>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0"/>
                                          </p:stCondLst>
                                        </p:cTn>
                                        <p:tgtEl>
                                          <p:spTgt spid="22536"/>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0"/>
                                          </p:stCondLst>
                                        </p:cTn>
                                        <p:tgtEl>
                                          <p:spTgt spid="22534"/>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0"/>
                                          </p:stCondLst>
                                        </p:cTn>
                                        <p:tgtEl>
                                          <p:spTgt spid="22532"/>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0"/>
                                          </p:stCondLst>
                                        </p:cTn>
                                        <p:tgtEl>
                                          <p:spTgt spid="225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a:bodyPr>
          <a:lstStyle/>
          <a:p>
            <a:pPr>
              <a:lnSpc>
                <a:spcPct val="70000"/>
              </a:lnSpc>
              <a:spcBef>
                <a:spcPts val="2400"/>
              </a:spcBef>
            </a:pPr>
            <a:r>
              <a:rPr lang="en-US" altLang="zh-CN" sz="2800" b="1" dirty="0">
                <a:solidFill>
                  <a:schemeClr val="bg2">
                    <a:lumMod val="50000"/>
                  </a:schemeClr>
                </a:solidFill>
                <a:latin typeface="微软雅黑" panose="020B0503020204020204" pitchFamily="34" charset="-122"/>
                <a:ea typeface="微软雅黑" panose="020B0503020204020204" pitchFamily="34" charset="-122"/>
              </a:rPr>
              <a:t>1.2.1 </a:t>
            </a: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平面反射</a:t>
            </a:r>
          </a:p>
        </p:txBody>
      </p:sp>
      <p:sp>
        <p:nvSpPr>
          <p:cNvPr id="163843" name="Rectangle 3"/>
          <p:cNvSpPr>
            <a:spLocks noGrp="1" noChangeArrowheads="1"/>
          </p:cNvSpPr>
          <p:nvPr>
            <p:ph type="body" idx="1"/>
          </p:nvPr>
        </p:nvSpPr>
        <p:spPr>
          <a:xfrm>
            <a:off x="575733" y="1592264"/>
            <a:ext cx="10972800" cy="4530725"/>
          </a:xfrm>
        </p:spPr>
        <p:txBody>
          <a:bodyPr/>
          <a:lstStyle/>
          <a:p>
            <a:pPr marL="717550" lvl="1" indent="-342900" hangingPunct="0">
              <a:lnSpc>
                <a:spcPct val="100000"/>
              </a:lnSpc>
              <a:spcBef>
                <a:spcPts val="24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反射变换后的可见面判别</a:t>
            </a:r>
          </a:p>
          <a:p>
            <a:pPr marL="1260475" lvl="3" indent="-342900" eaLnBrk="1" hangingPunct="0">
              <a:lnSpc>
                <a:spcPct val="12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被反射物体的倒影模型要根据视点判别可见性；</a:t>
            </a:r>
          </a:p>
          <a:p>
            <a:pPr lvl="2" eaLnBrk="1" hangingPunct="1"/>
            <a:endParaRPr lang="zh-CN" altLang="en-US" sz="2400" dirty="0" smtClean="0">
              <a:latin typeface="Times New Roman" pitchFamily="18" charset="0"/>
            </a:endParaRPr>
          </a:p>
          <a:p>
            <a:pPr lvl="3" eaLnBrk="1" hangingPunct="1"/>
            <a:endParaRPr lang="zh-CN" altLang="en-US" dirty="0" smtClean="0">
              <a:latin typeface="Times New Roman" pitchFamily="18" charset="0"/>
            </a:endParaRPr>
          </a:p>
          <a:p>
            <a:pPr lvl="2" eaLnBrk="1" hangingPunct="1"/>
            <a:endParaRPr lang="zh-CN" altLang="en-US" sz="2400" dirty="0" smtClean="0">
              <a:latin typeface="Times New Roman" pitchFamily="18" charset="0"/>
            </a:endParaRPr>
          </a:p>
          <a:p>
            <a:pPr lvl="2" eaLnBrk="1" hangingPunct="1"/>
            <a:endParaRPr lang="zh-CN" altLang="en-US" sz="2400" dirty="0" smtClean="0">
              <a:latin typeface="Times New Roman" pitchFamily="18" charset="0"/>
            </a:endParaRPr>
          </a:p>
          <a:p>
            <a:pPr eaLnBrk="1" hangingPunct="1"/>
            <a:endParaRPr lang="zh-CN" altLang="en-US" dirty="0" smtClean="0"/>
          </a:p>
        </p:txBody>
      </p:sp>
      <p:pic>
        <p:nvPicPr>
          <p:cNvPr id="163865" name="Picture 25" descr="ns为1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5033" y="3508744"/>
            <a:ext cx="1066800" cy="1079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9" name="Rectangle 29"/>
          <p:cNvSpPr>
            <a:spLocks noChangeArrowheads="1"/>
          </p:cNvSpPr>
          <p:nvPr/>
        </p:nvSpPr>
        <p:spPr bwMode="auto">
          <a:xfrm>
            <a:off x="3695700" y="5013326"/>
            <a:ext cx="3600451" cy="142875"/>
          </a:xfrm>
          <a:prstGeom prst="rect">
            <a:avLst/>
          </a:prstGeom>
          <a:gradFill rotWithShape="1">
            <a:gsLst>
              <a:gs pos="0">
                <a:srgbClr val="008000">
                  <a:alpha val="35001"/>
                </a:srgbClr>
              </a:gs>
              <a:gs pos="100000">
                <a:srgbClr val="005500">
                  <a:alpha val="35001"/>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nvGrpSpPr>
          <p:cNvPr id="2" name="Group 33"/>
          <p:cNvGrpSpPr>
            <a:grpSpLocks/>
          </p:cNvGrpSpPr>
          <p:nvPr/>
        </p:nvGrpSpPr>
        <p:grpSpPr bwMode="auto">
          <a:xfrm>
            <a:off x="3865033" y="5408612"/>
            <a:ext cx="1049867" cy="1055983"/>
            <a:chOff x="3651" y="3294"/>
            <a:chExt cx="496" cy="504"/>
          </a:xfrm>
        </p:grpSpPr>
        <p:pic>
          <p:nvPicPr>
            <p:cNvPr id="15373" name="Picture 34" descr="Kd为80％"/>
            <p:cNvPicPr>
              <a:picLocks noChangeAspect="1" noChangeArrowheads="1"/>
            </p:cNvPicPr>
            <p:nvPr/>
          </p:nvPicPr>
          <p:blipFill>
            <a:blip r:embed="rId4">
              <a:extLst>
                <a:ext uri="{28A0092B-C50C-407E-A947-70E740481C1C}">
                  <a14:useLocalDpi xmlns:a14="http://schemas.microsoft.com/office/drawing/2010/main" val="0"/>
                </a:ext>
              </a:extLst>
            </a:blip>
            <a:srcRect b="3719"/>
            <a:stretch>
              <a:fillRect/>
            </a:stretch>
          </p:blipFill>
          <p:spPr bwMode="auto">
            <a:xfrm flipH="1" flipV="1">
              <a:off x="3651" y="3294"/>
              <a:ext cx="496" cy="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5" name="Oval 35"/>
            <p:cNvSpPr>
              <a:spLocks noChangeArrowheads="1"/>
            </p:cNvSpPr>
            <p:nvPr/>
          </p:nvSpPr>
          <p:spPr bwMode="auto">
            <a:xfrm>
              <a:off x="3674" y="3317"/>
              <a:ext cx="431" cy="431"/>
            </a:xfrm>
            <a:prstGeom prst="ellipse">
              <a:avLst/>
            </a:prstGeom>
            <a:gradFill rotWithShape="1">
              <a:gsLst>
                <a:gs pos="0">
                  <a:schemeClr val="accent1">
                    <a:alpha val="32001"/>
                  </a:schemeClr>
                </a:gs>
                <a:gs pos="100000">
                  <a:schemeClr val="accent1">
                    <a:gamma/>
                    <a:tint val="51373"/>
                    <a:invGamma/>
                    <a:alpha val="32001"/>
                  </a:schemeClr>
                </a:gs>
              </a:gsLst>
              <a:lin ang="5400000" scaled="1"/>
            </a:gradFill>
            <a:ln w="9525">
              <a:noFill/>
              <a:round/>
              <a:headEnd/>
              <a:tailEnd/>
            </a:ln>
            <a:effectLst/>
          </p:spPr>
          <p:txBody>
            <a:bodyPr wrap="none" anchor="ctr"/>
            <a:lstStyle/>
            <a:p>
              <a:pPr>
                <a:defRPr/>
              </a:pPr>
              <a:endParaRPr lang="zh-CN" altLang="en-US">
                <a:ea typeface="宋体" pitchFamily="2" charset="-122"/>
              </a:endParaRPr>
            </a:p>
          </p:txBody>
        </p:sp>
      </p:grpSp>
      <p:grpSp>
        <p:nvGrpSpPr>
          <p:cNvPr id="3" name="Group 43"/>
          <p:cNvGrpSpPr>
            <a:grpSpLocks/>
          </p:cNvGrpSpPr>
          <p:nvPr/>
        </p:nvGrpSpPr>
        <p:grpSpPr bwMode="auto">
          <a:xfrm>
            <a:off x="5422901" y="3752851"/>
            <a:ext cx="817033" cy="1260475"/>
            <a:chOff x="2562" y="2364"/>
            <a:chExt cx="386" cy="794"/>
          </a:xfrm>
        </p:grpSpPr>
        <p:sp>
          <p:nvSpPr>
            <p:cNvPr id="15371" name="Line 38"/>
            <p:cNvSpPr>
              <a:spLocks noChangeShapeType="1"/>
            </p:cNvSpPr>
            <p:nvPr/>
          </p:nvSpPr>
          <p:spPr bwMode="auto">
            <a:xfrm flipV="1">
              <a:off x="2585" y="2409"/>
              <a:ext cx="0" cy="749"/>
            </a:xfrm>
            <a:prstGeom prst="line">
              <a:avLst/>
            </a:prstGeom>
            <a:noFill/>
            <a:ln w="28575">
              <a:solidFill>
                <a:srgbClr val="0000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5372" name="Text Box 39"/>
            <p:cNvSpPr txBox="1">
              <a:spLocks noChangeArrowheads="1"/>
            </p:cNvSpPr>
            <p:nvPr/>
          </p:nvSpPr>
          <p:spPr bwMode="auto">
            <a:xfrm>
              <a:off x="2562" y="2364"/>
              <a:ext cx="38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b="1" i="1">
                  <a:solidFill>
                    <a:srgbClr val="0000FF"/>
                  </a:solidFill>
                  <a:latin typeface="Times New Roman" pitchFamily="18" charset="0"/>
                </a:rPr>
                <a:t>N</a:t>
              </a:r>
            </a:p>
          </p:txBody>
        </p:sp>
      </p:grpSp>
      <p:sp>
        <p:nvSpPr>
          <p:cNvPr id="163880" name="Text Box 40"/>
          <p:cNvSpPr txBox="1">
            <a:spLocks noChangeArrowheads="1"/>
          </p:cNvSpPr>
          <p:nvPr/>
        </p:nvSpPr>
        <p:spPr bwMode="auto">
          <a:xfrm>
            <a:off x="5088467" y="4760913"/>
            <a:ext cx="863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b="1" i="1">
                <a:latin typeface="Times New Roman" pitchFamily="18" charset="0"/>
              </a:rPr>
              <a:t>P</a:t>
            </a:r>
          </a:p>
        </p:txBody>
      </p:sp>
      <p:sp>
        <p:nvSpPr>
          <p:cNvPr id="163881" name="Line 41"/>
          <p:cNvSpPr>
            <a:spLocks noChangeShapeType="1"/>
          </p:cNvSpPr>
          <p:nvPr/>
        </p:nvSpPr>
        <p:spPr bwMode="auto">
          <a:xfrm flipH="1">
            <a:off x="4703233" y="3573464"/>
            <a:ext cx="2726267" cy="2016125"/>
          </a:xfrm>
          <a:prstGeom prst="line">
            <a:avLst/>
          </a:prstGeom>
          <a:noFill/>
          <a:ln w="28575">
            <a:solidFill>
              <a:srgbClr val="0080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pic>
        <p:nvPicPr>
          <p:cNvPr id="163882" name="Picture 42" descr="视点"/>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734696">
            <a:off x="7440084" y="3033714"/>
            <a:ext cx="618067"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3454108"/>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3843">
                                            <p:txEl>
                                              <p:pRg st="0" end="0"/>
                                            </p:txEl>
                                          </p:spTgt>
                                        </p:tgtEl>
                                        <p:attrNameLst>
                                          <p:attrName>style.visibility</p:attrName>
                                        </p:attrNameLst>
                                      </p:cBhvr>
                                      <p:to>
                                        <p:strVal val="visible"/>
                                      </p:to>
                                    </p:set>
                                    <p:animEffect transition="in" filter="wipe(up)">
                                      <p:cBhvr>
                                        <p:cTn id="7" dur="500"/>
                                        <p:tgtEl>
                                          <p:spTgt spid="163843">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63843">
                                            <p:txEl>
                                              <p:pRg st="1" end="1"/>
                                            </p:txEl>
                                          </p:spTgt>
                                        </p:tgtEl>
                                        <p:attrNameLst>
                                          <p:attrName>style.visibility</p:attrName>
                                        </p:attrNameLst>
                                      </p:cBhvr>
                                      <p:to>
                                        <p:strVal val="visible"/>
                                      </p:to>
                                    </p:set>
                                    <p:animEffect transition="in" filter="wipe(up)">
                                      <p:cBhvr>
                                        <p:cTn id="10" dur="500"/>
                                        <p:tgtEl>
                                          <p:spTgt spid="163843">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63869"/>
                                        </p:tgtEl>
                                        <p:attrNameLst>
                                          <p:attrName>style.visibility</p:attrName>
                                        </p:attrNameLst>
                                      </p:cBhvr>
                                      <p:to>
                                        <p:strVal val="visible"/>
                                      </p:to>
                                    </p:set>
                                    <p:animEffect transition="in" filter="wipe(up)">
                                      <p:cBhvr>
                                        <p:cTn id="15" dur="500"/>
                                        <p:tgtEl>
                                          <p:spTgt spid="16386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16388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6386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6388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2" fill="hold" grpId="0" nodeType="clickEffect">
                                  <p:stCondLst>
                                    <p:cond delay="0"/>
                                  </p:stCondLst>
                                  <p:childTnLst>
                                    <p:set>
                                      <p:cBhvr>
                                        <p:cTn id="38" dur="1" fill="hold">
                                          <p:stCondLst>
                                            <p:cond delay="0"/>
                                          </p:stCondLst>
                                        </p:cTn>
                                        <p:tgtEl>
                                          <p:spTgt spid="163881"/>
                                        </p:tgtEl>
                                        <p:attrNameLst>
                                          <p:attrName>style.visibility</p:attrName>
                                        </p:attrNameLst>
                                      </p:cBhvr>
                                      <p:to>
                                        <p:strVal val="visible"/>
                                      </p:to>
                                    </p:set>
                                    <p:animEffect transition="in" filter="wipe(right)">
                                      <p:cBhvr>
                                        <p:cTn id="39" dur="500"/>
                                        <p:tgtEl>
                                          <p:spTgt spid="1638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3" grpId="0" build="p"/>
      <p:bldP spid="163869" grpId="0" animBg="1"/>
      <p:bldP spid="163880" grpId="0"/>
      <p:bldP spid="163881"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type="body" sz="half" idx="1"/>
          </p:nvPr>
        </p:nvSpPr>
        <p:spPr>
          <a:xfrm>
            <a:off x="930456" y="1484784"/>
            <a:ext cx="7325784" cy="4508500"/>
          </a:xfrm>
        </p:spPr>
        <p:txBody>
          <a:bodyPr/>
          <a:lstStyle/>
          <a:p>
            <a:pPr marL="717550" lvl="1" indent="-342900" hangingPunct="0">
              <a:lnSpc>
                <a:spcPct val="140000"/>
              </a:lnSpc>
              <a:spcBef>
                <a:spcPts val="1800"/>
              </a:spcBef>
              <a:buFont typeface="Wingdings" panose="05000000000000000000" pitchFamily="2" charset="2"/>
              <a:buChar char="Ø"/>
              <a:defRPr/>
            </a:pPr>
            <a:r>
              <a:rPr lang="zh-CN" altLang="en-US" b="1" dirty="0" smtClean="0">
                <a:solidFill>
                  <a:schemeClr val="bg2">
                    <a:lumMod val="50000"/>
                  </a:schemeClr>
                </a:solidFill>
                <a:latin typeface="微软雅黑" panose="020B0503020204020204" pitchFamily="34" charset="-122"/>
                <a:ea typeface="微软雅黑" panose="020B0503020204020204" pitchFamily="34" charset="-122"/>
              </a:rPr>
              <a:t>基本</a:t>
            </a:r>
            <a:r>
              <a:rPr lang="zh-CN" altLang="en-US" b="1" dirty="0">
                <a:solidFill>
                  <a:schemeClr val="bg2">
                    <a:lumMod val="50000"/>
                  </a:schemeClr>
                </a:solidFill>
                <a:latin typeface="微软雅黑" panose="020B0503020204020204" pitchFamily="34" charset="-122"/>
                <a:ea typeface="微软雅黑" panose="020B0503020204020204" pitchFamily="34" charset="-122"/>
              </a:rPr>
              <a:t>思想</a:t>
            </a:r>
          </a:p>
          <a:p>
            <a:pPr marL="1260475" lvl="3" indent="-342900" eaLnBrk="1" hangingPunct="0">
              <a:lnSpc>
                <a:spcPct val="13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用简单连续函数描述自然纹理的基本结构特征；</a:t>
            </a:r>
          </a:p>
          <a:p>
            <a:pPr marL="1260475" lvl="3" indent="-342900" eaLnBrk="1" hangingPunct="0">
              <a:lnSpc>
                <a:spcPct val="13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用湍流函数扰动基本函数中的某些参数，产生复杂的纹理细节。</a:t>
            </a:r>
          </a:p>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用一系列三维噪声函数叠加构造三维湍流函数近似模拟湍流现象；</a:t>
            </a:r>
          </a:p>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可模拟大理石、火焰及云彩等自然纹理。</a:t>
            </a:r>
          </a:p>
        </p:txBody>
      </p:sp>
      <p:pic>
        <p:nvPicPr>
          <p:cNvPr id="24580" name="Picture 4" descr="湍流函数生成的大理石纹理"/>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8688288" y="1202233"/>
            <a:ext cx="2787649" cy="5198274"/>
          </a:xfrm>
          <a:noFill/>
        </p:spPr>
      </p:pic>
      <p:sp>
        <p:nvSpPr>
          <p:cNvPr id="8" name="Rectangle 3"/>
          <p:cNvSpPr txBox="1">
            <a:spLocks noChangeArrowheads="1"/>
          </p:cNvSpPr>
          <p:nvPr/>
        </p:nvSpPr>
        <p:spPr>
          <a:xfrm>
            <a:off x="838418" y="591269"/>
            <a:ext cx="10515164" cy="1325563"/>
          </a:xfrm>
          <a:prstGeom prst="rect">
            <a:avLst/>
          </a:prstGeom>
        </p:spPr>
        <p:txBody>
          <a:bodyP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lnSpc>
                <a:spcPct val="140000"/>
              </a:lnSpc>
              <a:spcBef>
                <a:spcPts val="1800"/>
              </a:spcBef>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2.8.3 </a:t>
            </a:r>
            <a:r>
              <a:rPr lang="en-US" altLang="zh-CN" sz="2800" b="1" dirty="0" err="1" smtClean="0">
                <a:solidFill>
                  <a:schemeClr val="bg2">
                    <a:lumMod val="50000"/>
                  </a:schemeClr>
                </a:solidFill>
                <a:latin typeface="微软雅黑" panose="020B0503020204020204" pitchFamily="34" charset="-122"/>
                <a:ea typeface="微软雅黑" panose="020B0503020204020204" pitchFamily="34" charset="-122"/>
              </a:rPr>
              <a:t>Perlin</a:t>
            </a:r>
            <a:r>
              <a:rPr lang="zh-CN" altLang="en-US" sz="2800" b="1" dirty="0" smtClean="0">
                <a:solidFill>
                  <a:schemeClr val="bg2">
                    <a:lumMod val="50000"/>
                  </a:schemeClr>
                </a:solidFill>
                <a:latin typeface="微软雅黑" panose="020B0503020204020204" pitchFamily="34" charset="-122"/>
                <a:ea typeface="微软雅黑" panose="020B0503020204020204" pitchFamily="34" charset="-122"/>
              </a:rPr>
              <a:t>湍流函数</a:t>
            </a:r>
            <a:r>
              <a:rPr lang="en-US" altLang="zh-CN" sz="2800" b="1" dirty="0">
                <a:solidFill>
                  <a:schemeClr val="bg2">
                    <a:lumMod val="50000"/>
                  </a:schemeClr>
                </a:solidFill>
                <a:latin typeface="微软雅黑" panose="020B0503020204020204" pitchFamily="34" charset="-122"/>
                <a:ea typeface="微软雅黑" panose="020B0503020204020204" pitchFamily="34" charset="-122"/>
              </a:rPr>
              <a:t>(Turbulence Function)</a:t>
            </a:r>
            <a:endParaRPr lang="zh-CN" altLang="en-US" sz="2800" b="1" dirty="0">
              <a:solidFill>
                <a:schemeClr val="bg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44786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animEffect transition="in" filter="wipe(up)">
                                      <p:cBhvr>
                                        <p:cTn id="7" dur="500"/>
                                        <p:tgtEl>
                                          <p:spTgt spid="24579">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4579">
                                            <p:txEl>
                                              <p:pRg st="1" end="1"/>
                                            </p:txEl>
                                          </p:spTgt>
                                        </p:tgtEl>
                                        <p:attrNameLst>
                                          <p:attrName>style.visibility</p:attrName>
                                        </p:attrNameLst>
                                      </p:cBhvr>
                                      <p:to>
                                        <p:strVal val="visible"/>
                                      </p:to>
                                    </p:set>
                                    <p:animEffect transition="in" filter="wipe(up)">
                                      <p:cBhvr>
                                        <p:cTn id="10" dur="500"/>
                                        <p:tgtEl>
                                          <p:spTgt spid="24579">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24579">
                                            <p:txEl>
                                              <p:pRg st="2" end="2"/>
                                            </p:txEl>
                                          </p:spTgt>
                                        </p:tgtEl>
                                        <p:attrNameLst>
                                          <p:attrName>style.visibility</p:attrName>
                                        </p:attrNameLst>
                                      </p:cBhvr>
                                      <p:to>
                                        <p:strVal val="visible"/>
                                      </p:to>
                                    </p:set>
                                    <p:animEffect transition="in" filter="wipe(up)">
                                      <p:cBhvr>
                                        <p:cTn id="13" dur="500"/>
                                        <p:tgtEl>
                                          <p:spTgt spid="24579">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24579">
                                            <p:txEl>
                                              <p:pRg st="3" end="3"/>
                                            </p:txEl>
                                          </p:spTgt>
                                        </p:tgtEl>
                                        <p:attrNameLst>
                                          <p:attrName>style.visibility</p:attrName>
                                        </p:attrNameLst>
                                      </p:cBhvr>
                                      <p:to>
                                        <p:strVal val="visible"/>
                                      </p:to>
                                    </p:set>
                                    <p:animEffect transition="in" filter="wipe(up)">
                                      <p:cBhvr>
                                        <p:cTn id="16" dur="500"/>
                                        <p:tgtEl>
                                          <p:spTgt spid="24579">
                                            <p:txEl>
                                              <p:pRg st="3" end="3"/>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24579">
                                            <p:txEl>
                                              <p:pRg st="4" end="4"/>
                                            </p:txEl>
                                          </p:spTgt>
                                        </p:tgtEl>
                                        <p:attrNameLst>
                                          <p:attrName>style.visibility</p:attrName>
                                        </p:attrNameLst>
                                      </p:cBhvr>
                                      <p:to>
                                        <p:strVal val="visible"/>
                                      </p:to>
                                    </p:set>
                                    <p:animEffect transition="in" filter="wipe(up)">
                                      <p:cBhvr>
                                        <p:cTn id="19" dur="500"/>
                                        <p:tgtEl>
                                          <p:spTgt spid="24579">
                                            <p:txEl>
                                              <p:pRg st="4" end="4"/>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0"/>
                                          </p:stCondLst>
                                        </p:cTn>
                                        <p:tgtEl>
                                          <p:spTgt spid="245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body" sz="half" idx="1"/>
          </p:nvPr>
        </p:nvSpPr>
        <p:spPr>
          <a:xfrm>
            <a:off x="1055440" y="1772816"/>
            <a:ext cx="8911167" cy="4508500"/>
          </a:xfrm>
        </p:spPr>
        <p:txBody>
          <a:bodyPr/>
          <a:lstStyle/>
          <a:p>
            <a:pPr marL="717550" lvl="1" indent="-342900" eaLnBrk="1" hangingPunct="0">
              <a:lnSpc>
                <a:spcPct val="140000"/>
              </a:lnSpc>
              <a:spcBef>
                <a:spcPts val="1800"/>
              </a:spcBef>
              <a:buFont typeface="Wingdings" panose="05000000000000000000" pitchFamily="2" charset="2"/>
              <a:buChar char="Ø"/>
              <a:defRPr/>
            </a:pPr>
            <a:r>
              <a:rPr lang="zh-CN" altLang="en-US" b="1" dirty="0" smtClean="0">
                <a:solidFill>
                  <a:schemeClr val="bg2">
                    <a:lumMod val="50000"/>
                  </a:schemeClr>
                </a:solidFill>
                <a:latin typeface="微软雅黑" panose="020B0503020204020204" pitchFamily="34" charset="-122"/>
                <a:ea typeface="微软雅黑" panose="020B0503020204020204" pitchFamily="34" charset="-122"/>
              </a:rPr>
              <a:t>用</a:t>
            </a:r>
            <a:r>
              <a:rPr lang="zh-CN" altLang="en-US" b="1" dirty="0">
                <a:solidFill>
                  <a:schemeClr val="bg2">
                    <a:lumMod val="50000"/>
                  </a:schemeClr>
                </a:solidFill>
                <a:latin typeface="微软雅黑" panose="020B0503020204020204" pitchFamily="34" charset="-122"/>
                <a:ea typeface="微软雅黑" panose="020B0503020204020204" pitchFamily="34" charset="-122"/>
              </a:rPr>
              <a:t>体密度函数在三维纹理空间建立气体的隐式描述；</a:t>
            </a:r>
          </a:p>
          <a:p>
            <a:pPr marL="717550" lvl="1" indent="-342900" eaLnBrk="1"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用湍流函数进行扰动，计算扰动后每点的密度值；</a:t>
            </a:r>
          </a:p>
        </p:txBody>
      </p:sp>
      <p:grpSp>
        <p:nvGrpSpPr>
          <p:cNvPr id="2" name="Group 4"/>
          <p:cNvGrpSpPr>
            <a:grpSpLocks/>
          </p:cNvGrpSpPr>
          <p:nvPr/>
        </p:nvGrpSpPr>
        <p:grpSpPr bwMode="auto">
          <a:xfrm>
            <a:off x="6184" y="4077072"/>
            <a:ext cx="12185816" cy="2088232"/>
            <a:chOff x="150" y="2659"/>
            <a:chExt cx="5484" cy="851"/>
          </a:xfrm>
        </p:grpSpPr>
        <p:pic>
          <p:nvPicPr>
            <p:cNvPr id="99333" name="Picture 5" descr="smokerings_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 y="2659"/>
              <a:ext cx="1134" cy="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4" name="Picture 6" descr="smokerings_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5" y="2659"/>
              <a:ext cx="1134" cy="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5" name="Picture 7" descr="smokerings_0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7" y="2659"/>
              <a:ext cx="1134" cy="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6" name="Picture 8" descr="smokerings_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2" y="2659"/>
              <a:ext cx="1134" cy="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7" name="Picture 9" descr="smokerings_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6" y="2659"/>
              <a:ext cx="1134" cy="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8" name="Picture 10" descr="smokerings_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00" y="2659"/>
              <a:ext cx="1134" cy="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 name="Rectangle 3"/>
          <p:cNvSpPr txBox="1">
            <a:spLocks noChangeArrowheads="1"/>
          </p:cNvSpPr>
          <p:nvPr/>
        </p:nvSpPr>
        <p:spPr>
          <a:xfrm>
            <a:off x="838418" y="591269"/>
            <a:ext cx="10515164" cy="1325563"/>
          </a:xfrm>
          <a:prstGeom prst="rect">
            <a:avLst/>
          </a:prstGeom>
        </p:spPr>
        <p:txBody>
          <a:bodyP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lnSpc>
                <a:spcPct val="140000"/>
              </a:lnSpc>
              <a:spcBef>
                <a:spcPts val="1800"/>
              </a:spcBef>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2.8.4 </a:t>
            </a:r>
            <a:r>
              <a:rPr lang="zh-CN" altLang="en-US" sz="2800" b="1" dirty="0" smtClean="0">
                <a:solidFill>
                  <a:schemeClr val="bg2">
                    <a:lumMod val="50000"/>
                  </a:schemeClr>
                </a:solidFill>
                <a:latin typeface="微软雅黑" panose="020B0503020204020204" pitchFamily="34" charset="-122"/>
                <a:ea typeface="微软雅黑" panose="020B0503020204020204" pitchFamily="34" charset="-122"/>
              </a:rPr>
              <a:t>气态过程纹理</a:t>
            </a:r>
            <a:endParaRPr lang="zh-CN" altLang="en-US" sz="2800" b="1" dirty="0">
              <a:solidFill>
                <a:schemeClr val="bg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94337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animEffect transition="in" filter="wipe(up)">
                                      <p:cBhvr>
                                        <p:cTn id="7" dur="500"/>
                                        <p:tgtEl>
                                          <p:spTgt spid="26627">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6627">
                                            <p:txEl>
                                              <p:pRg st="1" end="1"/>
                                            </p:txEl>
                                          </p:spTgt>
                                        </p:tgtEl>
                                        <p:attrNameLst>
                                          <p:attrName>style.visibility</p:attrName>
                                        </p:attrNameLst>
                                      </p:cBhvr>
                                      <p:to>
                                        <p:strVal val="visible"/>
                                      </p:to>
                                    </p:set>
                                    <p:animEffect transition="in" filter="wipe(up)">
                                      <p:cBhvr>
                                        <p:cTn id="10" dur="500"/>
                                        <p:tgtEl>
                                          <p:spTgt spid="26627">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5" name="Picture 3" descr="地貌纹理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678518" y="1844675"/>
            <a:ext cx="8896349" cy="4114800"/>
          </a:xfrm>
          <a:noFill/>
        </p:spPr>
      </p:pic>
      <p:sp>
        <p:nvSpPr>
          <p:cNvPr id="100356" name="Text Box 4"/>
          <p:cNvSpPr txBox="1">
            <a:spLocks noChangeArrowheads="1"/>
          </p:cNvSpPr>
          <p:nvPr/>
        </p:nvSpPr>
        <p:spPr bwMode="auto">
          <a:xfrm>
            <a:off x="5088467" y="6092826"/>
            <a:ext cx="2495551"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a:latin typeface="Arial" charset="0"/>
              </a:rPr>
              <a:t>地貌纹理</a:t>
            </a:r>
          </a:p>
        </p:txBody>
      </p:sp>
      <p:sp>
        <p:nvSpPr>
          <p:cNvPr id="6" name="Rectangle 3"/>
          <p:cNvSpPr txBox="1">
            <a:spLocks noChangeArrowheads="1"/>
          </p:cNvSpPr>
          <p:nvPr/>
        </p:nvSpPr>
        <p:spPr>
          <a:xfrm>
            <a:off x="838418" y="591269"/>
            <a:ext cx="10515164" cy="1325563"/>
          </a:xfrm>
          <a:prstGeom prst="rect">
            <a:avLst/>
          </a:prstGeom>
        </p:spPr>
        <p:txBody>
          <a:bodyP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lnSpc>
                <a:spcPct val="140000"/>
              </a:lnSpc>
              <a:spcBef>
                <a:spcPts val="1800"/>
              </a:spcBef>
              <a:defRPr/>
            </a:pPr>
            <a:r>
              <a:rPr lang="en-US" altLang="zh-CN" sz="2800" b="1" dirty="0">
                <a:solidFill>
                  <a:schemeClr val="accent6">
                    <a:lumMod val="50000"/>
                  </a:schemeClr>
                </a:solidFill>
                <a:latin typeface="微软雅黑" panose="020B0503020204020204" pitchFamily="34" charset="-122"/>
                <a:ea typeface="微软雅黑" panose="020B0503020204020204" pitchFamily="34" charset="-122"/>
              </a:rPr>
              <a:t>2.8.5 </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随机</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分形超纹理</a:t>
            </a:r>
            <a:r>
              <a:rPr lang="en-US" altLang="zh-CN" sz="2800" b="1" dirty="0" err="1">
                <a:solidFill>
                  <a:schemeClr val="accent6">
                    <a:lumMod val="50000"/>
                  </a:schemeClr>
                </a:solidFill>
                <a:latin typeface="微软雅黑" panose="020B0503020204020204" pitchFamily="34" charset="-122"/>
                <a:ea typeface="微软雅黑" panose="020B0503020204020204" pitchFamily="34" charset="-122"/>
              </a:rPr>
              <a:t>Hypertextures</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78907927"/>
      </p:ext>
    </p:extLst>
  </p:cSld>
  <p:clrMapOvr>
    <a:masterClrMapping/>
  </p:clrMapOvr>
  <p:transition spd="med"/>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9" name="Picture 3" descr="分数维纹理"/>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1991544" y="1556792"/>
            <a:ext cx="7560393" cy="2505075"/>
          </a:xfrm>
          <a:noFill/>
        </p:spPr>
      </p:pic>
      <p:pic>
        <p:nvPicPr>
          <p:cNvPr id="101380" name="Picture 4" descr="tribble"/>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7321261" y="4149080"/>
            <a:ext cx="2663171" cy="2628900"/>
          </a:xfrm>
          <a:noFill/>
        </p:spPr>
      </p:pic>
      <p:pic>
        <p:nvPicPr>
          <p:cNvPr id="101381" name="Picture 5" descr="超纹理"/>
          <p:cNvPicPr>
            <a:picLocks noGrp="1" noChangeAspect="1" noChangeArrowheads="1"/>
          </p:cNvPicPr>
          <p:nvPr>
            <p:ph sz="quarter" idx="4"/>
          </p:nvPr>
        </p:nvPicPr>
        <p:blipFill>
          <a:blip r:embed="rId5">
            <a:extLst>
              <a:ext uri="{28A0092B-C50C-407E-A947-70E740481C1C}">
                <a14:useLocalDpi xmlns:a14="http://schemas.microsoft.com/office/drawing/2010/main" val="0"/>
              </a:ext>
            </a:extLst>
          </a:blip>
          <a:srcRect/>
          <a:stretch>
            <a:fillRect/>
          </a:stretch>
        </p:blipFill>
        <p:spPr>
          <a:xfrm>
            <a:off x="1491346" y="4149726"/>
            <a:ext cx="2661563" cy="2613025"/>
          </a:xfrm>
          <a:noFill/>
        </p:spPr>
      </p:pic>
      <p:pic>
        <p:nvPicPr>
          <p:cNvPr id="101382" name="Picture 6" descr="flame500"/>
          <p:cNvPicPr>
            <a:picLocks noGrp="1" noChangeAspect="1" noChangeArrowheads="1"/>
          </p:cNvPicPr>
          <p:nvPr>
            <p:ph sz="quarter" idx="1"/>
          </p:nvPr>
        </p:nvPicPr>
        <p:blipFill>
          <a:blip r:embed="rId6">
            <a:extLst>
              <a:ext uri="{28A0092B-C50C-407E-A947-70E740481C1C}">
                <a14:useLocalDpi xmlns:a14="http://schemas.microsoft.com/office/drawing/2010/main" val="0"/>
              </a:ext>
            </a:extLst>
          </a:blip>
          <a:srcRect/>
          <a:stretch>
            <a:fillRect/>
          </a:stretch>
        </p:blipFill>
        <p:spPr>
          <a:xfrm>
            <a:off x="4423994" y="4149725"/>
            <a:ext cx="2626182" cy="2592388"/>
          </a:xfrm>
          <a:noFill/>
        </p:spPr>
      </p:pic>
      <p:sp>
        <p:nvSpPr>
          <p:cNvPr id="9" name="Rectangle 3"/>
          <p:cNvSpPr txBox="1">
            <a:spLocks noChangeArrowheads="1"/>
          </p:cNvSpPr>
          <p:nvPr/>
        </p:nvSpPr>
        <p:spPr>
          <a:xfrm>
            <a:off x="838418" y="591269"/>
            <a:ext cx="10515164" cy="1325563"/>
          </a:xfrm>
          <a:prstGeom prst="rect">
            <a:avLst/>
          </a:prstGeom>
        </p:spPr>
        <p:txBody>
          <a:bodyP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lnSpc>
                <a:spcPct val="140000"/>
              </a:lnSpc>
              <a:spcBef>
                <a:spcPts val="1800"/>
              </a:spcBef>
              <a:defRPr/>
            </a:pPr>
            <a:r>
              <a:rPr lang="en-US" altLang="zh-CN" sz="2800" b="1" dirty="0">
                <a:solidFill>
                  <a:schemeClr val="accent6">
                    <a:lumMod val="50000"/>
                  </a:schemeClr>
                </a:solidFill>
                <a:latin typeface="微软雅黑" panose="020B0503020204020204" pitchFamily="34" charset="-122"/>
                <a:ea typeface="微软雅黑" panose="020B0503020204020204" pitchFamily="34" charset="-122"/>
              </a:rPr>
              <a:t>2.8.5 </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随机</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分形超纹理</a:t>
            </a:r>
            <a:r>
              <a:rPr lang="en-US" altLang="zh-CN" sz="2800" b="1" dirty="0" err="1">
                <a:solidFill>
                  <a:schemeClr val="accent6">
                    <a:lumMod val="50000"/>
                  </a:schemeClr>
                </a:solidFill>
                <a:latin typeface="微软雅黑" panose="020B0503020204020204" pitchFamily="34" charset="-122"/>
                <a:ea typeface="微软雅黑" panose="020B0503020204020204" pitchFamily="34" charset="-122"/>
              </a:rPr>
              <a:t>Hypertextures</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2825973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Rectangle 3"/>
          <p:cNvSpPr>
            <a:spLocks noGrp="1" noChangeArrowheads="1"/>
          </p:cNvSpPr>
          <p:nvPr>
            <p:ph type="body" idx="1"/>
          </p:nvPr>
        </p:nvSpPr>
        <p:spPr/>
        <p:txBody>
          <a:bodyPr/>
          <a:lstStyle/>
          <a:p>
            <a:pPr eaLnBrk="1" hangingPunct="1"/>
            <a:endParaRPr lang="zh-CN" altLang="zh-CN" smtClean="0"/>
          </a:p>
        </p:txBody>
      </p:sp>
      <p:pic>
        <p:nvPicPr>
          <p:cNvPr id="327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5967" y="2420939"/>
            <a:ext cx="5202767" cy="390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1618" y="2420939"/>
            <a:ext cx="2601383" cy="195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4" name="Picture 6" descr="clover0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1617" y="4941889"/>
            <a:ext cx="2207683" cy="136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p:cNvSpPr txBox="1">
            <a:spLocks noChangeArrowheads="1"/>
          </p:cNvSpPr>
          <p:nvPr/>
        </p:nvSpPr>
        <p:spPr>
          <a:xfrm>
            <a:off x="838418" y="591269"/>
            <a:ext cx="10515164" cy="1325563"/>
          </a:xfrm>
          <a:prstGeom prst="rect">
            <a:avLst/>
          </a:prstGeom>
        </p:spPr>
        <p:txBody>
          <a:bodyP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hangingPunct="0">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2.9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纹理合成</a:t>
            </a:r>
            <a:endParaRPr lang="zh-CN" altLang="en-US"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61733880"/>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2773"/>
                                        </p:tgtEl>
                                        <p:attrNameLst>
                                          <p:attrName>style.visibility</p:attrName>
                                        </p:attrNameLst>
                                      </p:cBhvr>
                                      <p:to>
                                        <p:strVal val="visible"/>
                                      </p:to>
                                    </p:set>
                                    <p:animEffect transition="in" filter="fade">
                                      <p:cBhvr>
                                        <p:cTn id="7" dur="500"/>
                                        <p:tgtEl>
                                          <p:spTgt spid="32773"/>
                                        </p:tgtEl>
                                      </p:cBhvr>
                                    </p:animEffect>
                                  </p:childTnLst>
                                </p:cTn>
                              </p:par>
                              <p:par>
                                <p:cTn id="8" presetID="10" presetClass="entr" presetSubtype="0" fill="hold" nodeType="withEffect">
                                  <p:stCondLst>
                                    <p:cond delay="200"/>
                                  </p:stCondLst>
                                  <p:childTnLst>
                                    <p:set>
                                      <p:cBhvr>
                                        <p:cTn id="9" dur="1" fill="hold">
                                          <p:stCondLst>
                                            <p:cond delay="0"/>
                                          </p:stCondLst>
                                        </p:cTn>
                                        <p:tgtEl>
                                          <p:spTgt spid="32774"/>
                                        </p:tgtEl>
                                        <p:attrNameLst>
                                          <p:attrName>style.visibility</p:attrName>
                                        </p:attrNameLst>
                                      </p:cBhvr>
                                      <p:to>
                                        <p:strVal val="visible"/>
                                      </p:to>
                                    </p:set>
                                    <p:animEffect transition="in" filter="fade">
                                      <p:cBhvr>
                                        <p:cTn id="10" dur="500"/>
                                        <p:tgtEl>
                                          <p:spTgt spid="32774"/>
                                        </p:tgtEl>
                                      </p:cBhvr>
                                    </p:animEffect>
                                  </p:childTnLst>
                                </p:cTn>
                              </p:par>
                              <p:par>
                                <p:cTn id="11" presetID="10" presetClass="entr" presetSubtype="0" fill="hold" nodeType="withEffect">
                                  <p:stCondLst>
                                    <p:cond delay="600"/>
                                  </p:stCondLst>
                                  <p:childTnLst>
                                    <p:set>
                                      <p:cBhvr>
                                        <p:cTn id="12" dur="1" fill="hold">
                                          <p:stCondLst>
                                            <p:cond delay="0"/>
                                          </p:stCondLst>
                                        </p:cTn>
                                        <p:tgtEl>
                                          <p:spTgt spid="32772"/>
                                        </p:tgtEl>
                                        <p:attrNameLst>
                                          <p:attrName>style.visibility</p:attrName>
                                        </p:attrNameLst>
                                      </p:cBhvr>
                                      <p:to>
                                        <p:strVal val="visible"/>
                                      </p:to>
                                    </p:set>
                                    <p:animEffect transition="in" filter="fade">
                                      <p:cBhvr>
                                        <p:cTn id="13" dur="500"/>
                                        <p:tgtEl>
                                          <p:spTgt spid="327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3"/>
          <p:cNvSpPr>
            <a:spLocks noGrp="1" noChangeArrowheads="1"/>
          </p:cNvSpPr>
          <p:nvPr>
            <p:ph type="body" idx="1"/>
          </p:nvPr>
        </p:nvSpPr>
        <p:spPr/>
        <p:txBody>
          <a:bodyPr/>
          <a:lstStyle/>
          <a:p>
            <a:pPr eaLnBrk="1" hangingPunct="1"/>
            <a:endParaRPr lang="zh-CN" altLang="zh-CN" smtClean="0"/>
          </a:p>
        </p:txBody>
      </p:sp>
      <p:pic>
        <p:nvPicPr>
          <p:cNvPr id="33796" name="Picture 4" descr="0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9133" y="5013325"/>
            <a:ext cx="1797051" cy="134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Picture 5" descr="14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7651" y="2420938"/>
            <a:ext cx="5391149" cy="396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Picture 6" descr="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9133" y="2492375"/>
            <a:ext cx="1797051" cy="130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9" name="Picture 7" descr="clover0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9133" y="4076701"/>
            <a:ext cx="1797051"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3"/>
          <p:cNvSpPr txBox="1">
            <a:spLocks noChangeArrowheads="1"/>
          </p:cNvSpPr>
          <p:nvPr/>
        </p:nvSpPr>
        <p:spPr>
          <a:xfrm>
            <a:off x="838418" y="591269"/>
            <a:ext cx="10515164" cy="1325563"/>
          </a:xfrm>
          <a:prstGeom prst="rect">
            <a:avLst/>
          </a:prstGeom>
        </p:spPr>
        <p:txBody>
          <a:bodyP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hangingPunct="0">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2.9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纹理合成</a:t>
            </a:r>
            <a:endParaRPr lang="zh-CN" altLang="en-US"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34491265"/>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3798"/>
                                        </p:tgtEl>
                                        <p:attrNameLst>
                                          <p:attrName>style.visibility</p:attrName>
                                        </p:attrNameLst>
                                      </p:cBhvr>
                                      <p:to>
                                        <p:strVal val="visible"/>
                                      </p:to>
                                    </p:set>
                                    <p:animEffect transition="in" filter="fade">
                                      <p:cBhvr>
                                        <p:cTn id="7" dur="500"/>
                                        <p:tgtEl>
                                          <p:spTgt spid="33798"/>
                                        </p:tgtEl>
                                      </p:cBhvr>
                                    </p:animEffect>
                                  </p:childTnLst>
                                </p:cTn>
                              </p:par>
                              <p:par>
                                <p:cTn id="8" presetID="10" presetClass="entr" presetSubtype="0" fill="hold" nodeType="withEffect">
                                  <p:stCondLst>
                                    <p:cond delay="200"/>
                                  </p:stCondLst>
                                  <p:childTnLst>
                                    <p:set>
                                      <p:cBhvr>
                                        <p:cTn id="9" dur="1" fill="hold">
                                          <p:stCondLst>
                                            <p:cond delay="0"/>
                                          </p:stCondLst>
                                        </p:cTn>
                                        <p:tgtEl>
                                          <p:spTgt spid="33799"/>
                                        </p:tgtEl>
                                        <p:attrNameLst>
                                          <p:attrName>style.visibility</p:attrName>
                                        </p:attrNameLst>
                                      </p:cBhvr>
                                      <p:to>
                                        <p:strVal val="visible"/>
                                      </p:to>
                                    </p:set>
                                    <p:animEffect transition="in" filter="fade">
                                      <p:cBhvr>
                                        <p:cTn id="10" dur="500"/>
                                        <p:tgtEl>
                                          <p:spTgt spid="33799"/>
                                        </p:tgtEl>
                                      </p:cBhvr>
                                    </p:animEffect>
                                  </p:childTnLst>
                                </p:cTn>
                              </p:par>
                              <p:par>
                                <p:cTn id="11" presetID="10" presetClass="entr" presetSubtype="0" fill="hold" nodeType="withEffect">
                                  <p:stCondLst>
                                    <p:cond delay="500"/>
                                  </p:stCondLst>
                                  <p:childTnLst>
                                    <p:set>
                                      <p:cBhvr>
                                        <p:cTn id="12" dur="1" fill="hold">
                                          <p:stCondLst>
                                            <p:cond delay="0"/>
                                          </p:stCondLst>
                                        </p:cTn>
                                        <p:tgtEl>
                                          <p:spTgt spid="33796"/>
                                        </p:tgtEl>
                                        <p:attrNameLst>
                                          <p:attrName>style.visibility</p:attrName>
                                        </p:attrNameLst>
                                      </p:cBhvr>
                                      <p:to>
                                        <p:strVal val="visible"/>
                                      </p:to>
                                    </p:set>
                                    <p:animEffect transition="in" filter="fade">
                                      <p:cBhvr>
                                        <p:cTn id="13" dur="500"/>
                                        <p:tgtEl>
                                          <p:spTgt spid="33796"/>
                                        </p:tgtEl>
                                      </p:cBhvr>
                                    </p:animEffect>
                                  </p:childTnLst>
                                </p:cTn>
                              </p:par>
                              <p:par>
                                <p:cTn id="14" presetID="10" presetClass="entr" presetSubtype="0" fill="hold" nodeType="withEffect">
                                  <p:stCondLst>
                                    <p:cond delay="800"/>
                                  </p:stCondLst>
                                  <p:childTnLst>
                                    <p:set>
                                      <p:cBhvr>
                                        <p:cTn id="15" dur="1" fill="hold">
                                          <p:stCondLst>
                                            <p:cond delay="0"/>
                                          </p:stCondLst>
                                        </p:cTn>
                                        <p:tgtEl>
                                          <p:spTgt spid="33797"/>
                                        </p:tgtEl>
                                        <p:attrNameLst>
                                          <p:attrName>style.visibility</p:attrName>
                                        </p:attrNameLst>
                                      </p:cBhvr>
                                      <p:to>
                                        <p:strVal val="visible"/>
                                      </p:to>
                                    </p:set>
                                    <p:animEffect transition="in" filter="fade">
                                      <p:cBhvr>
                                        <p:cTn id="16" dur="500"/>
                                        <p:tgtEl>
                                          <p:spTgt spid="337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Rectangle 3"/>
          <p:cNvSpPr>
            <a:spLocks noGrp="1" noChangeArrowheads="1"/>
          </p:cNvSpPr>
          <p:nvPr>
            <p:ph type="body" sz="half" idx="1"/>
          </p:nvPr>
        </p:nvSpPr>
        <p:spPr>
          <a:xfrm>
            <a:off x="609601" y="1600201"/>
            <a:ext cx="7838017" cy="4530725"/>
          </a:xfrm>
        </p:spPr>
        <p:txBody>
          <a:bodyPr/>
          <a:lstStyle/>
          <a:p>
            <a:pPr eaLnBrk="1" hangingPunct="1"/>
            <a:r>
              <a:rPr lang="en-US" altLang="zh-CN" sz="2400" i="1" smtClean="0"/>
              <a:t>Progressively-variant textures</a:t>
            </a:r>
            <a:endParaRPr lang="en-US" altLang="zh-CN" sz="2400" smtClean="0"/>
          </a:p>
          <a:p>
            <a:pPr eaLnBrk="1" hangingPunct="1"/>
            <a:endParaRPr lang="en-US" altLang="zh-CN" sz="2400" smtClean="0"/>
          </a:p>
        </p:txBody>
      </p:sp>
      <p:pic>
        <p:nvPicPr>
          <p:cNvPr id="104452" name="Picture 4" descr="纹理合成"/>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3407833" y="2133600"/>
            <a:ext cx="5141384" cy="4724400"/>
          </a:xfrm>
          <a:noFill/>
        </p:spPr>
      </p:pic>
      <p:sp>
        <p:nvSpPr>
          <p:cNvPr id="6" name="Rectangle 3"/>
          <p:cNvSpPr txBox="1">
            <a:spLocks noChangeArrowheads="1"/>
          </p:cNvSpPr>
          <p:nvPr/>
        </p:nvSpPr>
        <p:spPr>
          <a:xfrm>
            <a:off x="838418" y="591269"/>
            <a:ext cx="10515164" cy="1325563"/>
          </a:xfrm>
          <a:prstGeom prst="rect">
            <a:avLst/>
          </a:prstGeom>
        </p:spPr>
        <p:txBody>
          <a:bodyP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hangingPunct="0">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2.9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纹理合成</a:t>
            </a:r>
            <a:endParaRPr lang="zh-CN" altLang="en-US"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49829145"/>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p:nvPr/>
        </p:nvSpPr>
        <p:spPr>
          <a:xfrm>
            <a:off x="3997587" y="3789040"/>
            <a:ext cx="4208842" cy="58477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ctr">
              <a:defRPr sz="3600">
                <a:solidFill>
                  <a:srgbClr val="404040"/>
                </a:solidFill>
              </a:defRPr>
            </a:lvl1pPr>
          </a:lstStyle>
          <a:p>
            <a:pPr>
              <a:spcBef>
                <a:spcPts val="2400"/>
              </a:spcBef>
            </a:pPr>
            <a:r>
              <a:rPr lang="en-US" altLang="zh-CN" sz="3200" b="1" dirty="0">
                <a:solidFill>
                  <a:schemeClr val="bg2">
                    <a:lumMod val="50000"/>
                  </a:schemeClr>
                </a:solidFill>
                <a:latin typeface="微软雅黑" panose="020B0503020204020204" pitchFamily="34" charset="-122"/>
                <a:ea typeface="微软雅黑" panose="020B0503020204020204" pitchFamily="34" charset="-122"/>
              </a:rPr>
              <a:t>OpenGL</a:t>
            </a:r>
            <a:r>
              <a:rPr lang="zh-CN" altLang="en-US" sz="3200" b="1" dirty="0">
                <a:solidFill>
                  <a:schemeClr val="bg2">
                    <a:lumMod val="50000"/>
                  </a:schemeClr>
                </a:solidFill>
                <a:latin typeface="微软雅黑" panose="020B0503020204020204" pitchFamily="34" charset="-122"/>
                <a:ea typeface="微软雅黑" panose="020B0503020204020204" pitchFamily="34" charset="-122"/>
              </a:rPr>
              <a:t>中的纹理映射</a:t>
            </a:r>
          </a:p>
        </p:txBody>
      </p:sp>
      <p:grpSp>
        <p:nvGrpSpPr>
          <p:cNvPr id="154" name="Group 154"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GrpSpPr/>
          <p:nvPr/>
        </p:nvGrpSpPr>
        <p:grpSpPr>
          <a:xfrm>
            <a:off x="5101359" y="1942704"/>
            <a:ext cx="1989282" cy="1714897"/>
            <a:chOff x="0" y="0"/>
            <a:chExt cx="1989280" cy="1714895"/>
          </a:xfrm>
        </p:grpSpPr>
        <p:sp>
          <p:nvSpPr>
            <p:cNvPr id="152" name="Shape 152"/>
            <p:cNvSpPr/>
            <p:nvPr/>
          </p:nvSpPr>
          <p:spPr>
            <a:xfrm>
              <a:off x="0" y="0"/>
              <a:ext cx="1989280" cy="171489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000000"/>
            </a:solidFill>
            <a:ln w="12700" cap="flat">
              <a:noFill/>
              <a:miter lim="400000"/>
            </a:ln>
            <a:effectLst/>
          </p:spPr>
          <p:txBody>
            <a:bodyPr wrap="square" lIns="45719" tIns="45719" rIns="45719" bIns="45719" numCol="1" anchor="ctr">
              <a:noAutofit/>
            </a:bodyPr>
            <a:lstStyle/>
            <a:p>
              <a:pPr algn="ctr">
                <a:defRPr sz="7200">
                  <a:solidFill>
                    <a:srgbClr val="FFFFFF"/>
                  </a:solidFill>
                  <a:latin typeface="Agency FB"/>
                  <a:ea typeface="Agency FB"/>
                  <a:cs typeface="Agency FB"/>
                  <a:sym typeface="Agency FB"/>
                </a:defRPr>
              </a:pPr>
              <a:endParaRPr/>
            </a:p>
          </p:txBody>
        </p:sp>
        <p:sp>
          <p:nvSpPr>
            <p:cNvPr id="153" name="Shape 153"/>
            <p:cNvSpPr/>
            <p:nvPr/>
          </p:nvSpPr>
          <p:spPr>
            <a:xfrm>
              <a:off x="308680" y="257285"/>
              <a:ext cx="1371919" cy="120032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7200">
                  <a:solidFill>
                    <a:srgbClr val="FFFFFF"/>
                  </a:solidFill>
                  <a:latin typeface="Agency FB"/>
                  <a:ea typeface="Agency FB"/>
                  <a:cs typeface="Agency FB"/>
                  <a:sym typeface="Agency FB"/>
                </a:defRPr>
              </a:lvl1pPr>
            </a:lstStyle>
            <a:p>
              <a:r>
                <a:rPr dirty="0" smtClean="0"/>
                <a:t>0</a:t>
              </a:r>
              <a:r>
                <a:rPr lang="en-US" altLang="zh-CN" dirty="0" smtClean="0"/>
                <a:t>3</a:t>
              </a:r>
              <a:endParaRPr dirty="0"/>
            </a:p>
          </p:txBody>
        </p:sp>
      </p:grpSp>
      <p:grpSp>
        <p:nvGrpSpPr>
          <p:cNvPr id="160" name="Group 160"/>
          <p:cNvGrpSpPr/>
          <p:nvPr/>
        </p:nvGrpSpPr>
        <p:grpSpPr>
          <a:xfrm>
            <a:off x="0" y="-1664916"/>
            <a:ext cx="12192000" cy="1320801"/>
            <a:chOff x="0" y="0"/>
            <a:chExt cx="12192000" cy="1320800"/>
          </a:xfrm>
        </p:grpSpPr>
        <p:sp>
          <p:nvSpPr>
            <p:cNvPr id="155" name="Shape 155"/>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156" name="Shape 156"/>
            <p:cNvSpPr/>
            <p:nvPr/>
          </p:nvSpPr>
          <p:spPr>
            <a:xfrm>
              <a:off x="541420" y="172118"/>
              <a:ext cx="6096001" cy="10439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157" name="Shape 157"/>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8" name="Shape 158"/>
            <p:cNvSpPr/>
            <p:nvPr/>
          </p:nvSpPr>
          <p:spPr>
            <a:xfrm>
              <a:off x="5454567" y="172118"/>
              <a:ext cx="6096001" cy="10439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159" name="Shape 159"/>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spTree>
    <p:extLst>
      <p:ext uri="{BB962C8B-B14F-4D97-AF65-F5344CB8AC3E}">
        <p14:creationId xmlns:p14="http://schemas.microsoft.com/office/powerpoint/2010/main" val="2971472861"/>
      </p:ext>
    </p:extLst>
  </p:cSld>
  <p:clrMapOvr>
    <a:masterClrMapping/>
  </p:clrMapOvr>
  <p:transition spd="slow" advClick="0" advTm="0"/>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normAutofit/>
          </a:bodyPr>
          <a:lstStyle/>
          <a:p>
            <a:pPr lvl="1" eaLnBrk="1" hangingPunct="0">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3.1 OpenGL</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的纹理映射过程</a:t>
            </a:r>
          </a:p>
        </p:txBody>
      </p:sp>
      <p:sp>
        <p:nvSpPr>
          <p:cNvPr id="36867" name="Rectangle 3"/>
          <p:cNvSpPr>
            <a:spLocks noGrp="1" noChangeArrowheads="1"/>
          </p:cNvSpPr>
          <p:nvPr>
            <p:ph type="body" idx="1"/>
          </p:nvPr>
        </p:nvSpPr>
        <p:spPr/>
        <p:txBody>
          <a:bodyPr/>
          <a:lstStyle/>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定义纹理</a:t>
            </a:r>
          </a:p>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指定纹理的应用方式</a:t>
            </a:r>
          </a:p>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激活纹理映射</a:t>
            </a:r>
          </a:p>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指定纹理坐标和几何坐标，绘制场景</a:t>
            </a:r>
          </a:p>
          <a:p>
            <a:pPr marL="533400" indent="-533400" eaLnBrk="1" hangingPunct="1"/>
            <a:endParaRPr lang="en-US" altLang="zh-CN" dirty="0" smtClean="0"/>
          </a:p>
        </p:txBody>
      </p:sp>
    </p:spTree>
    <p:extLst>
      <p:ext uri="{BB962C8B-B14F-4D97-AF65-F5344CB8AC3E}">
        <p14:creationId xmlns:p14="http://schemas.microsoft.com/office/powerpoint/2010/main" val="256957966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animEffect transition="in" filter="wipe(up)">
                                      <p:cBhvr>
                                        <p:cTn id="7" dur="500"/>
                                        <p:tgtEl>
                                          <p:spTgt spid="36867">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6867">
                                            <p:txEl>
                                              <p:pRg st="1" end="1"/>
                                            </p:txEl>
                                          </p:spTgt>
                                        </p:tgtEl>
                                        <p:attrNameLst>
                                          <p:attrName>style.visibility</p:attrName>
                                        </p:attrNameLst>
                                      </p:cBhvr>
                                      <p:to>
                                        <p:strVal val="visible"/>
                                      </p:to>
                                    </p:set>
                                    <p:animEffect transition="in" filter="wipe(up)">
                                      <p:cBhvr>
                                        <p:cTn id="10" dur="500"/>
                                        <p:tgtEl>
                                          <p:spTgt spid="36867">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6867">
                                            <p:txEl>
                                              <p:pRg st="2" end="2"/>
                                            </p:txEl>
                                          </p:spTgt>
                                        </p:tgtEl>
                                        <p:attrNameLst>
                                          <p:attrName>style.visibility</p:attrName>
                                        </p:attrNameLst>
                                      </p:cBhvr>
                                      <p:to>
                                        <p:strVal val="visible"/>
                                      </p:to>
                                    </p:set>
                                    <p:animEffect transition="in" filter="wipe(up)">
                                      <p:cBhvr>
                                        <p:cTn id="13" dur="500"/>
                                        <p:tgtEl>
                                          <p:spTgt spid="36867">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6867">
                                            <p:txEl>
                                              <p:pRg st="3" end="3"/>
                                            </p:txEl>
                                          </p:spTgt>
                                        </p:tgtEl>
                                        <p:attrNameLst>
                                          <p:attrName>style.visibility</p:attrName>
                                        </p:attrNameLst>
                                      </p:cBhvr>
                                      <p:to>
                                        <p:strVal val="visible"/>
                                      </p:to>
                                    </p:set>
                                    <p:animEffect transition="in" filter="wipe(up)">
                                      <p:cBhvr>
                                        <p:cTn id="16" dur="500"/>
                                        <p:tgtEl>
                                          <p:spTgt spid="3686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normAutofit/>
          </a:bodyPr>
          <a:lstStyle/>
          <a:p>
            <a:pPr lvl="1" eaLnBrk="1" hangingPunct="0">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3.2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定义纹理</a:t>
            </a:r>
          </a:p>
        </p:txBody>
      </p:sp>
      <p:sp>
        <p:nvSpPr>
          <p:cNvPr id="38915" name="Rectangle 3"/>
          <p:cNvSpPr>
            <a:spLocks noGrp="1" noChangeArrowheads="1"/>
          </p:cNvSpPr>
          <p:nvPr>
            <p:ph type="body" idx="1"/>
          </p:nvPr>
        </p:nvSpPr>
        <p:spPr>
          <a:xfrm>
            <a:off x="527051" y="1600200"/>
            <a:ext cx="11055349" cy="5257800"/>
          </a:xfrm>
        </p:spPr>
        <p:txBody>
          <a:bodyPr>
            <a:normAutofit fontScale="92500" lnSpcReduction="20000"/>
          </a:bodyPr>
          <a:lstStyle/>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纹理可以是一维、二维或三维的；</a:t>
            </a:r>
          </a:p>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每个纹素的数据格式（由</a:t>
            </a:r>
            <a:r>
              <a:rPr lang="en-US" altLang="zh-CN" b="1" dirty="0">
                <a:solidFill>
                  <a:schemeClr val="bg2">
                    <a:lumMod val="50000"/>
                  </a:schemeClr>
                </a:solidFill>
                <a:latin typeface="微软雅黑" panose="020B0503020204020204" pitchFamily="34" charset="-122"/>
                <a:ea typeface="微软雅黑" panose="020B0503020204020204" pitchFamily="34" charset="-122"/>
              </a:rPr>
              <a:t>1</a:t>
            </a:r>
            <a:r>
              <a:rPr lang="zh-CN" altLang="en-US" b="1" dirty="0">
                <a:solidFill>
                  <a:schemeClr val="bg2">
                    <a:lumMod val="50000"/>
                  </a:schemeClr>
                </a:solidFill>
                <a:latin typeface="微软雅黑" panose="020B0503020204020204" pitchFamily="34" charset="-122"/>
                <a:ea typeface="微软雅黑" panose="020B0503020204020204" pitchFamily="34" charset="-122"/>
              </a:rPr>
              <a:t>至</a:t>
            </a:r>
            <a:r>
              <a:rPr lang="en-US" altLang="zh-CN" b="1" dirty="0">
                <a:solidFill>
                  <a:schemeClr val="bg2">
                    <a:lumMod val="50000"/>
                  </a:schemeClr>
                </a:solidFill>
                <a:latin typeface="微软雅黑" panose="020B0503020204020204" pitchFamily="34" charset="-122"/>
                <a:ea typeface="微软雅黑" panose="020B0503020204020204" pitchFamily="34" charset="-122"/>
              </a:rPr>
              <a:t>4</a:t>
            </a:r>
            <a:r>
              <a:rPr lang="zh-CN" altLang="en-US" b="1" dirty="0">
                <a:solidFill>
                  <a:schemeClr val="bg2">
                    <a:lumMod val="50000"/>
                  </a:schemeClr>
                </a:solidFill>
                <a:latin typeface="微软雅黑" panose="020B0503020204020204" pitchFamily="34" charset="-122"/>
                <a:ea typeface="微软雅黑" panose="020B0503020204020204" pitchFamily="34" charset="-122"/>
              </a:rPr>
              <a:t>个数值组成）</a:t>
            </a:r>
          </a:p>
          <a:p>
            <a:pPr marL="1260475" lvl="3" indent="-342900" eaLnBrk="1" hangingPunct="0">
              <a:lnSpc>
                <a:spcPct val="12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颜色索引值   </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GL_COLOR_INDEX</a:t>
            </a:r>
          </a:p>
          <a:p>
            <a:pPr marL="1260475" lvl="3" indent="-342900" eaLnBrk="1" hangingPunct="0">
              <a:lnSpc>
                <a:spcPct val="120000"/>
              </a:lnSpc>
              <a:spcBef>
                <a:spcPts val="1200"/>
              </a:spcBef>
              <a:buFont typeface="Arial" panose="020B0604020202020204" pitchFamily="34" charset="0"/>
              <a:buChar char="•"/>
              <a:defRPr/>
            </a:pP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RGB</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值           </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GL_RGB</a:t>
            </a:r>
          </a:p>
          <a:p>
            <a:pPr marL="1260475" lvl="3" indent="-342900" eaLnBrk="1" hangingPunct="0">
              <a:lnSpc>
                <a:spcPct val="120000"/>
              </a:lnSpc>
              <a:spcBef>
                <a:spcPts val="1200"/>
              </a:spcBef>
              <a:buFont typeface="Arial" panose="020B0604020202020204" pitchFamily="34" charset="0"/>
              <a:buChar char="•"/>
              <a:defRPr/>
            </a:pP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RGBA</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值        </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GL_RGBA</a:t>
            </a:r>
          </a:p>
          <a:p>
            <a:pPr marL="1260475" lvl="3" indent="-342900" eaLnBrk="1" hangingPunct="0">
              <a:lnSpc>
                <a:spcPct val="120000"/>
              </a:lnSpc>
              <a:spcBef>
                <a:spcPts val="1200"/>
              </a:spcBef>
              <a:buFont typeface="Arial" panose="020B0604020202020204" pitchFamily="34" charset="0"/>
              <a:buChar char="•"/>
              <a:defRPr/>
            </a:pP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R</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值                 </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GL_RED</a:t>
            </a:r>
          </a:p>
          <a:p>
            <a:pPr marL="1260475" lvl="3" indent="-342900" eaLnBrk="1" hangingPunct="0">
              <a:lnSpc>
                <a:spcPct val="120000"/>
              </a:lnSpc>
              <a:spcBef>
                <a:spcPts val="1200"/>
              </a:spcBef>
              <a:buFont typeface="Arial" panose="020B0604020202020204" pitchFamily="34" charset="0"/>
              <a:buChar char="•"/>
              <a:defRPr/>
            </a:pP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G</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值                 </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GL_GREEN</a:t>
            </a:r>
          </a:p>
          <a:p>
            <a:pPr marL="1260475" lvl="3" indent="-342900" eaLnBrk="1" hangingPunct="0">
              <a:lnSpc>
                <a:spcPct val="120000"/>
              </a:lnSpc>
              <a:spcBef>
                <a:spcPts val="1200"/>
              </a:spcBef>
              <a:buFont typeface="Arial" panose="020B0604020202020204" pitchFamily="34" charset="0"/>
              <a:buChar char="•"/>
              <a:defRPr/>
            </a:pP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B</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值                 </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GL_BLUE</a:t>
            </a:r>
          </a:p>
          <a:p>
            <a:pPr marL="1260475" lvl="3" indent="-342900" eaLnBrk="1" hangingPunct="0">
              <a:lnSpc>
                <a:spcPct val="120000"/>
              </a:lnSpc>
              <a:spcBef>
                <a:spcPts val="1200"/>
              </a:spcBef>
              <a:buFont typeface="Arial" panose="020B0604020202020204" pitchFamily="34" charset="0"/>
              <a:buChar char="•"/>
              <a:defRPr/>
            </a:pP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Alpha</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值          </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GL_ALPHA</a:t>
            </a:r>
          </a:p>
          <a:p>
            <a:pPr marL="1260475" lvl="3" indent="-342900" eaLnBrk="1" hangingPunct="0">
              <a:lnSpc>
                <a:spcPct val="12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光照强度值    </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GL_LUMINANCE</a:t>
            </a:r>
          </a:p>
          <a:p>
            <a:pPr marL="1260475" lvl="3" indent="-342900" eaLnBrk="1" hangingPunct="0">
              <a:lnSpc>
                <a:spcPct val="12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光强</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Alpha</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值  </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GL_LUMINANCE_ALPHA</a:t>
            </a:r>
          </a:p>
          <a:p>
            <a:pPr marL="533400" indent="-533400" eaLnBrk="1" hangingPunct="1"/>
            <a:endParaRPr lang="en-US" altLang="zh-CN" dirty="0" smtClean="0">
              <a:latin typeface="Times New Roman" pitchFamily="18" charset="0"/>
            </a:endParaRPr>
          </a:p>
          <a:p>
            <a:pPr marL="533400" indent="-533400" eaLnBrk="1" hangingPunct="1"/>
            <a:endParaRPr lang="en-US" altLang="zh-CN" dirty="0" smtClean="0">
              <a:latin typeface="Times New Roman" pitchFamily="18" charset="0"/>
            </a:endParaRPr>
          </a:p>
          <a:p>
            <a:pPr marL="533400" indent="-533400" eaLnBrk="1" hangingPunct="1"/>
            <a:endParaRPr lang="en-US" altLang="zh-CN" dirty="0" smtClean="0">
              <a:latin typeface="Times New Roman" pitchFamily="18" charset="0"/>
            </a:endParaRPr>
          </a:p>
          <a:p>
            <a:pPr marL="914400" lvl="1" indent="-457200" eaLnBrk="1" hangingPunct="1"/>
            <a:endParaRPr lang="en-US" altLang="zh-CN" dirty="0" smtClean="0">
              <a:latin typeface="Times New Roman" pitchFamily="18" charset="0"/>
            </a:endParaRPr>
          </a:p>
        </p:txBody>
      </p:sp>
    </p:spTree>
    <p:extLst>
      <p:ext uri="{BB962C8B-B14F-4D97-AF65-F5344CB8AC3E}">
        <p14:creationId xmlns:p14="http://schemas.microsoft.com/office/powerpoint/2010/main" val="3083139691"/>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8915">
                                            <p:txEl>
                                              <p:pRg st="0" end="0"/>
                                            </p:txEl>
                                          </p:spTgt>
                                        </p:tgtEl>
                                        <p:attrNameLst>
                                          <p:attrName>style.visibility</p:attrName>
                                        </p:attrNameLst>
                                      </p:cBhvr>
                                      <p:to>
                                        <p:strVal val="visible"/>
                                      </p:to>
                                    </p:set>
                                    <p:animEffect transition="in" filter="wipe(up)">
                                      <p:cBhvr>
                                        <p:cTn id="7" dur="500"/>
                                        <p:tgtEl>
                                          <p:spTgt spid="38915">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8915">
                                            <p:txEl>
                                              <p:pRg st="1" end="1"/>
                                            </p:txEl>
                                          </p:spTgt>
                                        </p:tgtEl>
                                        <p:attrNameLst>
                                          <p:attrName>style.visibility</p:attrName>
                                        </p:attrNameLst>
                                      </p:cBhvr>
                                      <p:to>
                                        <p:strVal val="visible"/>
                                      </p:to>
                                    </p:set>
                                    <p:animEffect transition="in" filter="wipe(up)">
                                      <p:cBhvr>
                                        <p:cTn id="10" dur="500"/>
                                        <p:tgtEl>
                                          <p:spTgt spid="38915">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8915">
                                            <p:txEl>
                                              <p:pRg st="2" end="2"/>
                                            </p:txEl>
                                          </p:spTgt>
                                        </p:tgtEl>
                                        <p:attrNameLst>
                                          <p:attrName>style.visibility</p:attrName>
                                        </p:attrNameLst>
                                      </p:cBhvr>
                                      <p:to>
                                        <p:strVal val="visible"/>
                                      </p:to>
                                    </p:set>
                                    <p:animEffect transition="in" filter="wipe(up)">
                                      <p:cBhvr>
                                        <p:cTn id="13" dur="500"/>
                                        <p:tgtEl>
                                          <p:spTgt spid="38915">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8915">
                                            <p:txEl>
                                              <p:pRg st="3" end="3"/>
                                            </p:txEl>
                                          </p:spTgt>
                                        </p:tgtEl>
                                        <p:attrNameLst>
                                          <p:attrName>style.visibility</p:attrName>
                                        </p:attrNameLst>
                                      </p:cBhvr>
                                      <p:to>
                                        <p:strVal val="visible"/>
                                      </p:to>
                                    </p:set>
                                    <p:animEffect transition="in" filter="wipe(up)">
                                      <p:cBhvr>
                                        <p:cTn id="16" dur="500"/>
                                        <p:tgtEl>
                                          <p:spTgt spid="38915">
                                            <p:txEl>
                                              <p:pRg st="3" end="3"/>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8915">
                                            <p:txEl>
                                              <p:pRg st="4" end="4"/>
                                            </p:txEl>
                                          </p:spTgt>
                                        </p:tgtEl>
                                        <p:attrNameLst>
                                          <p:attrName>style.visibility</p:attrName>
                                        </p:attrNameLst>
                                      </p:cBhvr>
                                      <p:to>
                                        <p:strVal val="visible"/>
                                      </p:to>
                                    </p:set>
                                    <p:animEffect transition="in" filter="wipe(up)">
                                      <p:cBhvr>
                                        <p:cTn id="19" dur="500"/>
                                        <p:tgtEl>
                                          <p:spTgt spid="38915">
                                            <p:txEl>
                                              <p:pRg st="4" end="4"/>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8915">
                                            <p:txEl>
                                              <p:pRg st="5" end="5"/>
                                            </p:txEl>
                                          </p:spTgt>
                                        </p:tgtEl>
                                        <p:attrNameLst>
                                          <p:attrName>style.visibility</p:attrName>
                                        </p:attrNameLst>
                                      </p:cBhvr>
                                      <p:to>
                                        <p:strVal val="visible"/>
                                      </p:to>
                                    </p:set>
                                    <p:animEffect transition="in" filter="wipe(up)">
                                      <p:cBhvr>
                                        <p:cTn id="22" dur="500"/>
                                        <p:tgtEl>
                                          <p:spTgt spid="38915">
                                            <p:txEl>
                                              <p:pRg st="5" end="5"/>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38915">
                                            <p:txEl>
                                              <p:pRg st="6" end="6"/>
                                            </p:txEl>
                                          </p:spTgt>
                                        </p:tgtEl>
                                        <p:attrNameLst>
                                          <p:attrName>style.visibility</p:attrName>
                                        </p:attrNameLst>
                                      </p:cBhvr>
                                      <p:to>
                                        <p:strVal val="visible"/>
                                      </p:to>
                                    </p:set>
                                    <p:animEffect transition="in" filter="wipe(up)">
                                      <p:cBhvr>
                                        <p:cTn id="25" dur="500"/>
                                        <p:tgtEl>
                                          <p:spTgt spid="38915">
                                            <p:txEl>
                                              <p:pRg st="6" end="6"/>
                                            </p:txEl>
                                          </p:spTgt>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38915">
                                            <p:txEl>
                                              <p:pRg st="7" end="7"/>
                                            </p:txEl>
                                          </p:spTgt>
                                        </p:tgtEl>
                                        <p:attrNameLst>
                                          <p:attrName>style.visibility</p:attrName>
                                        </p:attrNameLst>
                                      </p:cBhvr>
                                      <p:to>
                                        <p:strVal val="visible"/>
                                      </p:to>
                                    </p:set>
                                    <p:animEffect transition="in" filter="wipe(up)">
                                      <p:cBhvr>
                                        <p:cTn id="28" dur="500"/>
                                        <p:tgtEl>
                                          <p:spTgt spid="38915">
                                            <p:txEl>
                                              <p:pRg st="7" end="7"/>
                                            </p:txEl>
                                          </p:spTgt>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38915">
                                            <p:txEl>
                                              <p:pRg st="8" end="8"/>
                                            </p:txEl>
                                          </p:spTgt>
                                        </p:tgtEl>
                                        <p:attrNameLst>
                                          <p:attrName>style.visibility</p:attrName>
                                        </p:attrNameLst>
                                      </p:cBhvr>
                                      <p:to>
                                        <p:strVal val="visible"/>
                                      </p:to>
                                    </p:set>
                                    <p:animEffect transition="in" filter="wipe(up)">
                                      <p:cBhvr>
                                        <p:cTn id="31" dur="500"/>
                                        <p:tgtEl>
                                          <p:spTgt spid="38915">
                                            <p:txEl>
                                              <p:pRg st="8" end="8"/>
                                            </p:txEl>
                                          </p:spTgt>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38915">
                                            <p:txEl>
                                              <p:pRg st="9" end="9"/>
                                            </p:txEl>
                                          </p:spTgt>
                                        </p:tgtEl>
                                        <p:attrNameLst>
                                          <p:attrName>style.visibility</p:attrName>
                                        </p:attrNameLst>
                                      </p:cBhvr>
                                      <p:to>
                                        <p:strVal val="visible"/>
                                      </p:to>
                                    </p:set>
                                    <p:animEffect transition="in" filter="wipe(up)">
                                      <p:cBhvr>
                                        <p:cTn id="34" dur="500"/>
                                        <p:tgtEl>
                                          <p:spTgt spid="38915">
                                            <p:txEl>
                                              <p:pRg st="9" end="9"/>
                                            </p:txEl>
                                          </p:spTgt>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38915">
                                            <p:txEl>
                                              <p:pRg st="10" end="10"/>
                                            </p:txEl>
                                          </p:spTgt>
                                        </p:tgtEl>
                                        <p:attrNameLst>
                                          <p:attrName>style.visibility</p:attrName>
                                        </p:attrNameLst>
                                      </p:cBhvr>
                                      <p:to>
                                        <p:strVal val="visible"/>
                                      </p:to>
                                    </p:set>
                                    <p:animEffect transition="in" filter="wipe(up)">
                                      <p:cBhvr>
                                        <p:cTn id="37" dur="500"/>
                                        <p:tgtEl>
                                          <p:spTgt spid="3891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a:bodyPr>
          <a:lstStyle/>
          <a:p>
            <a:pPr>
              <a:lnSpc>
                <a:spcPct val="70000"/>
              </a:lnSpc>
              <a:spcBef>
                <a:spcPts val="2400"/>
              </a:spcBef>
            </a:pPr>
            <a:r>
              <a:rPr lang="en-US" altLang="zh-CN" sz="2800" b="1" dirty="0">
                <a:solidFill>
                  <a:schemeClr val="bg2">
                    <a:lumMod val="50000"/>
                  </a:schemeClr>
                </a:solidFill>
                <a:latin typeface="微软雅黑" panose="020B0503020204020204" pitchFamily="34" charset="-122"/>
                <a:ea typeface="微软雅黑" panose="020B0503020204020204" pitchFamily="34" charset="-122"/>
              </a:rPr>
              <a:t>1.2.1 </a:t>
            </a: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平面反射</a:t>
            </a:r>
          </a:p>
        </p:txBody>
      </p:sp>
      <p:sp>
        <p:nvSpPr>
          <p:cNvPr id="165891" name="Rectangle 3"/>
          <p:cNvSpPr>
            <a:spLocks noGrp="1" noChangeArrowheads="1"/>
          </p:cNvSpPr>
          <p:nvPr>
            <p:ph type="body" idx="1"/>
          </p:nvPr>
        </p:nvSpPr>
        <p:spPr>
          <a:xfrm>
            <a:off x="575733" y="1592264"/>
            <a:ext cx="10972800" cy="4530725"/>
          </a:xfrm>
        </p:spPr>
        <p:txBody>
          <a:bodyPr/>
          <a:lstStyle/>
          <a:p>
            <a:pPr marL="717550" lvl="1" indent="-342900" hangingPunct="0">
              <a:lnSpc>
                <a:spcPct val="100000"/>
              </a:lnSpc>
              <a:spcBef>
                <a:spcPts val="24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反射变换后的光照</a:t>
            </a:r>
          </a:p>
          <a:p>
            <a:pPr marL="1260475" lvl="3" indent="-342900" eaLnBrk="1" hangingPunct="0">
              <a:lnSpc>
                <a:spcPct val="12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将反射平面设为部分透明；</a:t>
            </a:r>
          </a:p>
          <a:p>
            <a:pPr marL="1260475" lvl="3" indent="-342900" eaLnBrk="1" hangingPunct="0">
              <a:lnSpc>
                <a:spcPct val="12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这样既可看到反射平面，又可看到倒影模型；</a:t>
            </a:r>
          </a:p>
          <a:p>
            <a:pPr marL="1260475" lvl="3" indent="-342900" eaLnBrk="1" hangingPunct="0">
              <a:lnSpc>
                <a:spcPct val="12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透明度</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充当了反射率因子，</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反射平面的</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透明度越高，反射率就越高。</a:t>
            </a:r>
          </a:p>
          <a:p>
            <a:pPr lvl="2" eaLnBrk="1" hangingPunct="1"/>
            <a:endParaRPr lang="zh-CN" altLang="en-US" sz="2400" dirty="0" smtClean="0">
              <a:latin typeface="Times New Roman" pitchFamily="18" charset="0"/>
            </a:endParaRPr>
          </a:p>
          <a:p>
            <a:pPr lvl="3" eaLnBrk="1" hangingPunct="1"/>
            <a:endParaRPr lang="zh-CN" altLang="en-US" dirty="0" smtClean="0">
              <a:latin typeface="Times New Roman" pitchFamily="18" charset="0"/>
            </a:endParaRPr>
          </a:p>
          <a:p>
            <a:pPr lvl="2" eaLnBrk="1" hangingPunct="1"/>
            <a:endParaRPr lang="zh-CN" altLang="en-US" sz="2400" dirty="0" smtClean="0">
              <a:latin typeface="Times New Roman" pitchFamily="18" charset="0"/>
            </a:endParaRPr>
          </a:p>
          <a:p>
            <a:pPr lvl="2" eaLnBrk="1" hangingPunct="1"/>
            <a:endParaRPr lang="zh-CN" altLang="en-US" sz="2400" dirty="0" smtClean="0">
              <a:latin typeface="Times New Roman" pitchFamily="18" charset="0"/>
            </a:endParaRPr>
          </a:p>
          <a:p>
            <a:pPr eaLnBrk="1" hangingPunct="1"/>
            <a:endParaRPr lang="zh-CN" altLang="en-US" dirty="0" smtClean="0"/>
          </a:p>
        </p:txBody>
      </p:sp>
      <p:pic>
        <p:nvPicPr>
          <p:cNvPr id="165903" name="Picture 15" descr="ns为1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6817" y="3717032"/>
            <a:ext cx="1066800" cy="1015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06" name="Picture 18" descr="Kd为80％"/>
          <p:cNvPicPr>
            <a:picLocks noGrp="1" noChangeAspect="1" noChangeArrowheads="1"/>
          </p:cNvPicPr>
          <p:nvPr>
            <p:ph sz="quarter" idx="4294967295"/>
          </p:nvPr>
        </p:nvPicPr>
        <p:blipFill>
          <a:blip r:embed="rId4">
            <a:extLst>
              <a:ext uri="{28A0092B-C50C-407E-A947-70E740481C1C}">
                <a14:useLocalDpi xmlns:a14="http://schemas.microsoft.com/office/drawing/2010/main" val="0"/>
              </a:ext>
            </a:extLst>
          </a:blip>
          <a:srcRect t="3719"/>
          <a:stretch>
            <a:fillRect/>
          </a:stretch>
        </p:blipFill>
        <p:spPr>
          <a:xfrm>
            <a:off x="5856817" y="5445224"/>
            <a:ext cx="1049867" cy="1008112"/>
          </a:xfrm>
        </p:spPr>
      </p:pic>
      <p:sp>
        <p:nvSpPr>
          <p:cNvPr id="165913" name="Freeform 25"/>
          <p:cNvSpPr>
            <a:spLocks/>
          </p:cNvSpPr>
          <p:nvPr/>
        </p:nvSpPr>
        <p:spPr bwMode="auto">
          <a:xfrm>
            <a:off x="2015067" y="5300664"/>
            <a:ext cx="8257117" cy="1258887"/>
          </a:xfrm>
          <a:custGeom>
            <a:avLst/>
            <a:gdLst/>
            <a:ahLst/>
            <a:cxnLst>
              <a:cxn ang="0">
                <a:pos x="1089" y="0"/>
              </a:cxn>
              <a:cxn ang="0">
                <a:pos x="0" y="793"/>
              </a:cxn>
              <a:cxn ang="0">
                <a:pos x="2813" y="793"/>
              </a:cxn>
              <a:cxn ang="0">
                <a:pos x="3901" y="0"/>
              </a:cxn>
              <a:cxn ang="0">
                <a:pos x="1089" y="0"/>
              </a:cxn>
            </a:cxnLst>
            <a:rect l="0" t="0" r="r" b="b"/>
            <a:pathLst>
              <a:path w="3901" h="793">
                <a:moveTo>
                  <a:pt x="1089" y="0"/>
                </a:moveTo>
                <a:lnTo>
                  <a:pt x="0" y="793"/>
                </a:lnTo>
                <a:lnTo>
                  <a:pt x="2813" y="793"/>
                </a:lnTo>
                <a:lnTo>
                  <a:pt x="3901" y="0"/>
                </a:lnTo>
                <a:lnTo>
                  <a:pt x="1089" y="0"/>
                </a:lnTo>
                <a:close/>
              </a:path>
            </a:pathLst>
          </a:custGeom>
          <a:gradFill rotWithShape="1">
            <a:gsLst>
              <a:gs pos="0">
                <a:schemeClr val="accent1">
                  <a:alpha val="67000"/>
                </a:schemeClr>
              </a:gs>
              <a:gs pos="100000">
                <a:schemeClr val="accent1">
                  <a:gamma/>
                  <a:tint val="90980"/>
                  <a:invGamma/>
                  <a:alpha val="70000"/>
                </a:schemeClr>
              </a:gs>
            </a:gsLst>
            <a:lin ang="5400000" scaled="1"/>
          </a:gradFill>
          <a:ln w="9525">
            <a:noFill/>
            <a:round/>
            <a:headEnd/>
            <a:tailEnd/>
          </a:ln>
          <a:effectLst/>
        </p:spPr>
        <p:txBody>
          <a:bodyPr/>
          <a:lstStyle/>
          <a:p>
            <a:pPr>
              <a:defRPr/>
            </a:pPr>
            <a:endParaRPr lang="zh-CN" altLang="en-US">
              <a:ea typeface="宋体" pitchFamily="2" charset="-122"/>
            </a:endParaRPr>
          </a:p>
        </p:txBody>
      </p:sp>
      <p:sp>
        <p:nvSpPr>
          <p:cNvPr id="165914" name="Freeform 26"/>
          <p:cNvSpPr>
            <a:spLocks/>
          </p:cNvSpPr>
          <p:nvPr/>
        </p:nvSpPr>
        <p:spPr bwMode="auto">
          <a:xfrm>
            <a:off x="2015067" y="5302250"/>
            <a:ext cx="8257117" cy="1258888"/>
          </a:xfrm>
          <a:custGeom>
            <a:avLst/>
            <a:gdLst>
              <a:gd name="T0" fmla="*/ 2147483647 w 3901"/>
              <a:gd name="T1" fmla="*/ 0 h 793"/>
              <a:gd name="T2" fmla="*/ 0 w 3901"/>
              <a:gd name="T3" fmla="*/ 2147483647 h 793"/>
              <a:gd name="T4" fmla="*/ 2147483647 w 3901"/>
              <a:gd name="T5" fmla="*/ 2147483647 h 793"/>
              <a:gd name="T6" fmla="*/ 2147483647 w 3901"/>
              <a:gd name="T7" fmla="*/ 0 h 793"/>
              <a:gd name="T8" fmla="*/ 2147483647 w 3901"/>
              <a:gd name="T9" fmla="*/ 0 h 793"/>
              <a:gd name="T10" fmla="*/ 0 60000 65536"/>
              <a:gd name="T11" fmla="*/ 0 60000 65536"/>
              <a:gd name="T12" fmla="*/ 0 60000 65536"/>
              <a:gd name="T13" fmla="*/ 0 60000 65536"/>
              <a:gd name="T14" fmla="*/ 0 60000 65536"/>
              <a:gd name="T15" fmla="*/ 0 w 3901"/>
              <a:gd name="T16" fmla="*/ 0 h 793"/>
              <a:gd name="T17" fmla="*/ 3901 w 3901"/>
              <a:gd name="T18" fmla="*/ 793 h 793"/>
            </a:gdLst>
            <a:ahLst/>
            <a:cxnLst>
              <a:cxn ang="T10">
                <a:pos x="T0" y="T1"/>
              </a:cxn>
              <a:cxn ang="T11">
                <a:pos x="T2" y="T3"/>
              </a:cxn>
              <a:cxn ang="T12">
                <a:pos x="T4" y="T5"/>
              </a:cxn>
              <a:cxn ang="T13">
                <a:pos x="T6" y="T7"/>
              </a:cxn>
              <a:cxn ang="T14">
                <a:pos x="T8" y="T9"/>
              </a:cxn>
            </a:cxnLst>
            <a:rect l="T15" t="T16" r="T17" b="T18"/>
            <a:pathLst>
              <a:path w="3901" h="793">
                <a:moveTo>
                  <a:pt x="1089" y="0"/>
                </a:moveTo>
                <a:lnTo>
                  <a:pt x="0" y="793"/>
                </a:lnTo>
                <a:lnTo>
                  <a:pt x="2813" y="793"/>
                </a:lnTo>
                <a:lnTo>
                  <a:pt x="3901" y="0"/>
                </a:lnTo>
                <a:lnTo>
                  <a:pt x="1089"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5915" name="Freeform 27"/>
          <p:cNvSpPr>
            <a:spLocks/>
          </p:cNvSpPr>
          <p:nvPr/>
        </p:nvSpPr>
        <p:spPr bwMode="auto">
          <a:xfrm>
            <a:off x="2063751" y="5300664"/>
            <a:ext cx="8257116" cy="1258887"/>
          </a:xfrm>
          <a:custGeom>
            <a:avLst/>
            <a:gdLst/>
            <a:ahLst/>
            <a:cxnLst>
              <a:cxn ang="0">
                <a:pos x="1089" y="0"/>
              </a:cxn>
              <a:cxn ang="0">
                <a:pos x="0" y="793"/>
              </a:cxn>
              <a:cxn ang="0">
                <a:pos x="2813" y="793"/>
              </a:cxn>
              <a:cxn ang="0">
                <a:pos x="3901" y="0"/>
              </a:cxn>
              <a:cxn ang="0">
                <a:pos x="1089" y="0"/>
              </a:cxn>
            </a:cxnLst>
            <a:rect l="0" t="0" r="r" b="b"/>
            <a:pathLst>
              <a:path w="3901" h="793">
                <a:moveTo>
                  <a:pt x="1089" y="0"/>
                </a:moveTo>
                <a:lnTo>
                  <a:pt x="0" y="793"/>
                </a:lnTo>
                <a:lnTo>
                  <a:pt x="2813" y="793"/>
                </a:lnTo>
                <a:lnTo>
                  <a:pt x="3901" y="0"/>
                </a:lnTo>
                <a:lnTo>
                  <a:pt x="1089" y="0"/>
                </a:lnTo>
                <a:close/>
              </a:path>
            </a:pathLst>
          </a:custGeom>
          <a:gradFill rotWithShape="1">
            <a:gsLst>
              <a:gs pos="0">
                <a:schemeClr val="accent1">
                  <a:alpha val="35001"/>
                </a:schemeClr>
              </a:gs>
              <a:gs pos="100000">
                <a:schemeClr val="accent1">
                  <a:gamma/>
                  <a:tint val="90980"/>
                  <a:invGamma/>
                  <a:alpha val="35001"/>
                </a:schemeClr>
              </a:gs>
            </a:gsLst>
            <a:lin ang="5400000" scaled="1"/>
          </a:gradFill>
          <a:ln w="9525">
            <a:noFill/>
            <a:round/>
            <a:headEnd/>
            <a:tailEnd/>
          </a:ln>
          <a:effectLst/>
        </p:spPr>
        <p:txBody>
          <a:bodyPr/>
          <a:lstStyle/>
          <a:p>
            <a:pPr>
              <a:defRPr/>
            </a:pPr>
            <a:endParaRPr lang="zh-CN" altLang="en-US">
              <a:ea typeface="宋体" pitchFamily="2" charset="-122"/>
            </a:endParaRPr>
          </a:p>
        </p:txBody>
      </p:sp>
    </p:spTree>
    <p:extLst>
      <p:ext uri="{BB962C8B-B14F-4D97-AF65-F5344CB8AC3E}">
        <p14:creationId xmlns:p14="http://schemas.microsoft.com/office/powerpoint/2010/main" val="409059132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5891">
                                            <p:txEl>
                                              <p:pRg st="0" end="0"/>
                                            </p:txEl>
                                          </p:spTgt>
                                        </p:tgtEl>
                                        <p:attrNameLst>
                                          <p:attrName>style.visibility</p:attrName>
                                        </p:attrNameLst>
                                      </p:cBhvr>
                                      <p:to>
                                        <p:strVal val="visible"/>
                                      </p:to>
                                    </p:set>
                                    <p:animEffect transition="in" filter="wipe(up)">
                                      <p:cBhvr>
                                        <p:cTn id="7" dur="500"/>
                                        <p:tgtEl>
                                          <p:spTgt spid="165891">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65891">
                                            <p:txEl>
                                              <p:pRg st="1" end="1"/>
                                            </p:txEl>
                                          </p:spTgt>
                                        </p:tgtEl>
                                        <p:attrNameLst>
                                          <p:attrName>style.visibility</p:attrName>
                                        </p:attrNameLst>
                                      </p:cBhvr>
                                      <p:to>
                                        <p:strVal val="visible"/>
                                      </p:to>
                                    </p:set>
                                    <p:animEffect transition="in" filter="wipe(up)">
                                      <p:cBhvr>
                                        <p:cTn id="10" dur="500"/>
                                        <p:tgtEl>
                                          <p:spTgt spid="165891">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65891">
                                            <p:txEl>
                                              <p:pRg st="2" end="2"/>
                                            </p:txEl>
                                          </p:spTgt>
                                        </p:tgtEl>
                                        <p:attrNameLst>
                                          <p:attrName>style.visibility</p:attrName>
                                        </p:attrNameLst>
                                      </p:cBhvr>
                                      <p:to>
                                        <p:strVal val="visible"/>
                                      </p:to>
                                    </p:set>
                                    <p:animEffect transition="in" filter="wipe(up)">
                                      <p:cBhvr>
                                        <p:cTn id="13" dur="500"/>
                                        <p:tgtEl>
                                          <p:spTgt spid="165891">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65891">
                                            <p:txEl>
                                              <p:pRg st="3" end="3"/>
                                            </p:txEl>
                                          </p:spTgt>
                                        </p:tgtEl>
                                        <p:attrNameLst>
                                          <p:attrName>style.visibility</p:attrName>
                                        </p:attrNameLst>
                                      </p:cBhvr>
                                      <p:to>
                                        <p:strVal val="visible"/>
                                      </p:to>
                                    </p:set>
                                    <p:animEffect transition="in" filter="wipe(up)">
                                      <p:cBhvr>
                                        <p:cTn id="16" dur="500"/>
                                        <p:tgtEl>
                                          <p:spTgt spid="165891">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6590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5914"/>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65906"/>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165913"/>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65914"/>
                                        </p:tgtEl>
                                        <p:attrNameLst>
                                          <p:attrName>style.visibility</p:attrName>
                                        </p:attrNameLst>
                                      </p:cBhvr>
                                      <p:to>
                                        <p:strVal val="hidden"/>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nodeType="clickEffect">
                                  <p:stCondLst>
                                    <p:cond delay="0"/>
                                  </p:stCondLst>
                                  <p:childTnLst>
                                    <p:set>
                                      <p:cBhvr>
                                        <p:cTn id="38" dur="1" fill="hold">
                                          <p:stCondLst>
                                            <p:cond delay="0"/>
                                          </p:stCondLst>
                                        </p:cTn>
                                        <p:tgtEl>
                                          <p:spTgt spid="165913"/>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65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1" grpId="0" build="p"/>
      <p:bldP spid="165914" grpId="0" animBg="1"/>
      <p:bldP spid="165914" grpId="1"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normAutofit/>
          </a:bodyPr>
          <a:lstStyle/>
          <a:p>
            <a:pPr lvl="1" eaLnBrk="1" hangingPunct="0">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3.2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定义纹理</a:t>
            </a:r>
          </a:p>
        </p:txBody>
      </p:sp>
      <p:sp>
        <p:nvSpPr>
          <p:cNvPr id="40963" name="Rectangle 3"/>
          <p:cNvSpPr>
            <a:spLocks noGrp="1" noChangeArrowheads="1"/>
          </p:cNvSpPr>
          <p:nvPr>
            <p:ph type="body" idx="1"/>
          </p:nvPr>
        </p:nvSpPr>
        <p:spPr>
          <a:xfrm>
            <a:off x="527051" y="1600200"/>
            <a:ext cx="11055349" cy="5257800"/>
          </a:xfrm>
        </p:spPr>
        <p:txBody>
          <a:bodyPr>
            <a:normAutofit fontScale="77500" lnSpcReduction="20000"/>
          </a:bodyPr>
          <a:lstStyle/>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多重纹理映射</a:t>
            </a:r>
          </a:p>
          <a:p>
            <a:pPr marL="1260475" lvl="3" indent="-342900" eaLnBrk="1" hangingPunct="0">
              <a:lnSpc>
                <a:spcPct val="14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为纹理定义多种分辨率；</a:t>
            </a:r>
          </a:p>
          <a:p>
            <a:pPr marL="1260475" lvl="3" indent="-342900" eaLnBrk="1" hangingPunct="0">
              <a:lnSpc>
                <a:spcPct val="14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在距离观察位置远时，映射低分辨率的纹理图像；</a:t>
            </a:r>
          </a:p>
          <a:p>
            <a:pPr marL="1260475" lvl="3" indent="-342900" eaLnBrk="1" hangingPunct="0">
              <a:lnSpc>
                <a:spcPct val="14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距离近时，映射高分辨率的纹理图像</a:t>
            </a:r>
            <a:r>
              <a:rPr lang="zh-CN" altLang="en-US" dirty="0" smtClean="0">
                <a:latin typeface="Times New Roman" pitchFamily="18" charset="0"/>
              </a:rPr>
              <a:t>；</a:t>
            </a:r>
          </a:p>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为纹理设置边界</a:t>
            </a:r>
          </a:p>
          <a:p>
            <a:pPr marL="1260475" lvl="3" indent="-342900" eaLnBrk="1" hangingPunct="0">
              <a:lnSpc>
                <a:spcPct val="15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实际应用中需要多种纹理拼接；</a:t>
            </a:r>
          </a:p>
          <a:p>
            <a:pPr marL="1260475" lvl="3" indent="-342900" eaLnBrk="1" hangingPunct="0">
              <a:lnSpc>
                <a:spcPct val="15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为纹理设置边界超出</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[0.0,1.0]</a:t>
            </a:r>
          </a:p>
          <a:p>
            <a:pPr marL="1616075" lvl="2" indent="-342900" defTabSz="525463" eaLnBrk="1" hangingPunct="1">
              <a:lnSpc>
                <a:spcPct val="180000"/>
              </a:lnSpc>
              <a:buSzPct val="60000"/>
              <a:buFont typeface="Wingdings" panose="05000000000000000000" pitchFamily="2" charset="2"/>
              <a:buChar char="n"/>
              <a:defRPr/>
            </a:pPr>
            <a:r>
              <a:rPr lang="zh-CN" altLang="en-US" b="1" dirty="0" smtClean="0">
                <a:solidFill>
                  <a:schemeClr val="bg2">
                    <a:lumMod val="50000"/>
                  </a:schemeClr>
                </a:solidFill>
              </a:rPr>
              <a:t>纹理</a:t>
            </a:r>
            <a:r>
              <a:rPr lang="zh-CN" altLang="en-US" b="1" dirty="0">
                <a:solidFill>
                  <a:schemeClr val="bg2">
                    <a:lumMod val="50000"/>
                  </a:schemeClr>
                </a:solidFill>
              </a:rPr>
              <a:t>参数范围的边界</a:t>
            </a:r>
            <a:r>
              <a:rPr lang="en-US" altLang="zh-CN" b="1" dirty="0">
                <a:solidFill>
                  <a:schemeClr val="bg2">
                    <a:lumMod val="50000"/>
                  </a:schemeClr>
                </a:solidFill>
              </a:rPr>
              <a:t>border</a:t>
            </a:r>
            <a:r>
              <a:rPr lang="zh-CN" altLang="en-US" b="1" dirty="0">
                <a:solidFill>
                  <a:schemeClr val="bg2">
                    <a:lumMod val="50000"/>
                  </a:schemeClr>
                </a:solidFill>
              </a:rPr>
              <a:t>，</a:t>
            </a:r>
          </a:p>
          <a:p>
            <a:pPr marL="1616075" lvl="2" indent="-342900" defTabSz="525463" eaLnBrk="1" hangingPunct="1">
              <a:lnSpc>
                <a:spcPct val="180000"/>
              </a:lnSpc>
              <a:buSzPct val="60000"/>
              <a:buFont typeface="Wingdings" panose="05000000000000000000" pitchFamily="2" charset="2"/>
              <a:buChar char="n"/>
              <a:defRPr/>
            </a:pPr>
            <a:r>
              <a:rPr lang="zh-CN" altLang="en-US" b="1" dirty="0" smtClean="0">
                <a:solidFill>
                  <a:schemeClr val="bg2">
                    <a:lumMod val="50000"/>
                  </a:schemeClr>
                </a:solidFill>
              </a:rPr>
              <a:t>通常</a:t>
            </a:r>
            <a:r>
              <a:rPr lang="zh-CN" altLang="en-US" b="1" dirty="0">
                <a:solidFill>
                  <a:schemeClr val="bg2">
                    <a:lumMod val="50000"/>
                  </a:schemeClr>
                </a:solidFill>
              </a:rPr>
              <a:t>为</a:t>
            </a:r>
            <a:r>
              <a:rPr lang="en-US" altLang="zh-CN" b="1" dirty="0">
                <a:solidFill>
                  <a:schemeClr val="bg2">
                    <a:lumMod val="50000"/>
                  </a:schemeClr>
                </a:solidFill>
              </a:rPr>
              <a:t>1</a:t>
            </a:r>
            <a:r>
              <a:rPr lang="zh-CN" altLang="en-US" b="1" dirty="0">
                <a:solidFill>
                  <a:schemeClr val="bg2">
                    <a:lumMod val="50000"/>
                  </a:schemeClr>
                </a:solidFill>
              </a:rPr>
              <a:t>个像素宽；</a:t>
            </a:r>
          </a:p>
          <a:p>
            <a:pPr marL="1260475" lvl="3" indent="-342900" eaLnBrk="1" hangingPunct="0">
              <a:lnSpc>
                <a:spcPct val="150000"/>
              </a:lnSpc>
              <a:spcBef>
                <a:spcPts val="1200"/>
              </a:spcBef>
              <a:buFont typeface="Arial" panose="020B0604020202020204" pitchFamily="34" charset="0"/>
              <a:buChar char="•"/>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通过线性平均，实现纹理</a:t>
            </a:r>
            <a:r>
              <a:rPr lang="zh-CN" altLang="en-US" b="1" dirty="0" smtClean="0">
                <a:solidFill>
                  <a:schemeClr val="accent6">
                    <a:lumMod val="50000"/>
                  </a:schemeClr>
                </a:solidFill>
                <a:latin typeface="微软雅黑" panose="020B0503020204020204" pitchFamily="34" charset="-122"/>
                <a:ea typeface="微软雅黑" panose="020B0503020204020204" pitchFamily="34" charset="-122"/>
              </a:rPr>
              <a:t>图像间</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的光滑过渡。</a:t>
            </a:r>
          </a:p>
          <a:p>
            <a:pPr marL="533400" indent="-533400" eaLnBrk="1" hangingPunct="1"/>
            <a:endParaRPr lang="zh-CN" altLang="en-US" dirty="0" smtClean="0">
              <a:latin typeface="Times New Roman" pitchFamily="18" charset="0"/>
            </a:endParaRPr>
          </a:p>
          <a:p>
            <a:pPr marL="533400" indent="-533400" eaLnBrk="1" hangingPunct="1"/>
            <a:endParaRPr lang="zh-CN" altLang="en-US" dirty="0" smtClean="0">
              <a:latin typeface="Times New Roman" pitchFamily="18" charset="0"/>
            </a:endParaRPr>
          </a:p>
          <a:p>
            <a:pPr marL="914400" lvl="1" indent="-457200" eaLnBrk="1" hangingPunct="1"/>
            <a:endParaRPr lang="en-US" altLang="zh-CN" dirty="0" smtClean="0">
              <a:latin typeface="Times New Roman" pitchFamily="18" charset="0"/>
            </a:endParaRPr>
          </a:p>
        </p:txBody>
      </p:sp>
    </p:spTree>
    <p:extLst>
      <p:ext uri="{BB962C8B-B14F-4D97-AF65-F5344CB8AC3E}">
        <p14:creationId xmlns:p14="http://schemas.microsoft.com/office/powerpoint/2010/main" val="4075189172"/>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animEffect transition="in" filter="wipe(up)">
                                      <p:cBhvr>
                                        <p:cTn id="7" dur="500"/>
                                        <p:tgtEl>
                                          <p:spTgt spid="40963">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0963">
                                            <p:txEl>
                                              <p:pRg st="1" end="1"/>
                                            </p:txEl>
                                          </p:spTgt>
                                        </p:tgtEl>
                                        <p:attrNameLst>
                                          <p:attrName>style.visibility</p:attrName>
                                        </p:attrNameLst>
                                      </p:cBhvr>
                                      <p:to>
                                        <p:strVal val="visible"/>
                                      </p:to>
                                    </p:set>
                                    <p:animEffect transition="in" filter="wipe(up)">
                                      <p:cBhvr>
                                        <p:cTn id="10" dur="500"/>
                                        <p:tgtEl>
                                          <p:spTgt spid="40963">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0963">
                                            <p:txEl>
                                              <p:pRg st="2" end="2"/>
                                            </p:txEl>
                                          </p:spTgt>
                                        </p:tgtEl>
                                        <p:attrNameLst>
                                          <p:attrName>style.visibility</p:attrName>
                                        </p:attrNameLst>
                                      </p:cBhvr>
                                      <p:to>
                                        <p:strVal val="visible"/>
                                      </p:to>
                                    </p:set>
                                    <p:animEffect transition="in" filter="wipe(up)">
                                      <p:cBhvr>
                                        <p:cTn id="13" dur="500"/>
                                        <p:tgtEl>
                                          <p:spTgt spid="40963">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0963">
                                            <p:txEl>
                                              <p:pRg st="3" end="3"/>
                                            </p:txEl>
                                          </p:spTgt>
                                        </p:tgtEl>
                                        <p:attrNameLst>
                                          <p:attrName>style.visibility</p:attrName>
                                        </p:attrNameLst>
                                      </p:cBhvr>
                                      <p:to>
                                        <p:strVal val="visible"/>
                                      </p:to>
                                    </p:set>
                                    <p:animEffect transition="in" filter="wipe(up)">
                                      <p:cBhvr>
                                        <p:cTn id="16" dur="500"/>
                                        <p:tgtEl>
                                          <p:spTgt spid="40963">
                                            <p:txEl>
                                              <p:pRg st="3" end="3"/>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40963">
                                            <p:txEl>
                                              <p:pRg st="4" end="4"/>
                                            </p:txEl>
                                          </p:spTgt>
                                        </p:tgtEl>
                                        <p:attrNameLst>
                                          <p:attrName>style.visibility</p:attrName>
                                        </p:attrNameLst>
                                      </p:cBhvr>
                                      <p:to>
                                        <p:strVal val="visible"/>
                                      </p:to>
                                    </p:set>
                                    <p:animEffect transition="in" filter="wipe(up)">
                                      <p:cBhvr>
                                        <p:cTn id="19" dur="500"/>
                                        <p:tgtEl>
                                          <p:spTgt spid="40963">
                                            <p:txEl>
                                              <p:pRg st="4" end="4"/>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40963">
                                            <p:txEl>
                                              <p:pRg st="5" end="5"/>
                                            </p:txEl>
                                          </p:spTgt>
                                        </p:tgtEl>
                                        <p:attrNameLst>
                                          <p:attrName>style.visibility</p:attrName>
                                        </p:attrNameLst>
                                      </p:cBhvr>
                                      <p:to>
                                        <p:strVal val="visible"/>
                                      </p:to>
                                    </p:set>
                                    <p:animEffect transition="in" filter="wipe(up)">
                                      <p:cBhvr>
                                        <p:cTn id="22" dur="500"/>
                                        <p:tgtEl>
                                          <p:spTgt spid="40963">
                                            <p:txEl>
                                              <p:pRg st="5" end="5"/>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40963">
                                            <p:txEl>
                                              <p:pRg st="6" end="6"/>
                                            </p:txEl>
                                          </p:spTgt>
                                        </p:tgtEl>
                                        <p:attrNameLst>
                                          <p:attrName>style.visibility</p:attrName>
                                        </p:attrNameLst>
                                      </p:cBhvr>
                                      <p:to>
                                        <p:strVal val="visible"/>
                                      </p:to>
                                    </p:set>
                                    <p:animEffect transition="in" filter="wipe(up)">
                                      <p:cBhvr>
                                        <p:cTn id="25" dur="500"/>
                                        <p:tgtEl>
                                          <p:spTgt spid="40963">
                                            <p:txEl>
                                              <p:pRg st="6" end="6"/>
                                            </p:txEl>
                                          </p:spTgt>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40963">
                                            <p:txEl>
                                              <p:pRg st="7" end="7"/>
                                            </p:txEl>
                                          </p:spTgt>
                                        </p:tgtEl>
                                        <p:attrNameLst>
                                          <p:attrName>style.visibility</p:attrName>
                                        </p:attrNameLst>
                                      </p:cBhvr>
                                      <p:to>
                                        <p:strVal val="visible"/>
                                      </p:to>
                                    </p:set>
                                    <p:animEffect transition="in" filter="wipe(up)">
                                      <p:cBhvr>
                                        <p:cTn id="28" dur="500"/>
                                        <p:tgtEl>
                                          <p:spTgt spid="40963">
                                            <p:txEl>
                                              <p:pRg st="7" end="7"/>
                                            </p:txEl>
                                          </p:spTgt>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40963">
                                            <p:txEl>
                                              <p:pRg st="8" end="8"/>
                                            </p:txEl>
                                          </p:spTgt>
                                        </p:tgtEl>
                                        <p:attrNameLst>
                                          <p:attrName>style.visibility</p:attrName>
                                        </p:attrNameLst>
                                      </p:cBhvr>
                                      <p:to>
                                        <p:strVal val="visible"/>
                                      </p:to>
                                    </p:set>
                                    <p:animEffect transition="in" filter="wipe(up)">
                                      <p:cBhvr>
                                        <p:cTn id="31" dur="500"/>
                                        <p:tgtEl>
                                          <p:spTgt spid="40963">
                                            <p:txEl>
                                              <p:pRg st="8" end="8"/>
                                            </p:txEl>
                                          </p:spTgt>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40963">
                                            <p:txEl>
                                              <p:pRg st="9" end="9"/>
                                            </p:txEl>
                                          </p:spTgt>
                                        </p:tgtEl>
                                        <p:attrNameLst>
                                          <p:attrName>style.visibility</p:attrName>
                                        </p:attrNameLst>
                                      </p:cBhvr>
                                      <p:to>
                                        <p:strVal val="visible"/>
                                      </p:to>
                                    </p:set>
                                    <p:animEffect transition="in" filter="wipe(up)">
                                      <p:cBhvr>
                                        <p:cTn id="34" dur="500"/>
                                        <p:tgtEl>
                                          <p:spTgt spid="4096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normAutofit/>
          </a:bodyPr>
          <a:lstStyle/>
          <a:p>
            <a:pPr lvl="1" eaLnBrk="1" hangingPunct="0">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3.2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定义纹理</a:t>
            </a:r>
          </a:p>
        </p:txBody>
      </p:sp>
      <p:sp>
        <p:nvSpPr>
          <p:cNvPr id="109571" name="Rectangle 3"/>
          <p:cNvSpPr>
            <a:spLocks noGrp="1" noChangeArrowheads="1"/>
          </p:cNvSpPr>
          <p:nvPr>
            <p:ph type="body" sz="half" idx="1"/>
          </p:nvPr>
        </p:nvSpPr>
        <p:spPr>
          <a:xfrm>
            <a:off x="609600" y="1600201"/>
            <a:ext cx="10382251" cy="4530725"/>
          </a:xfrm>
        </p:spPr>
        <p:txBody>
          <a:bodyPr/>
          <a:lstStyle/>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定义一维纹理</a:t>
            </a:r>
          </a:p>
          <a:p>
            <a:pPr marL="1260475" lvl="3" indent="-342900" hangingPunct="0">
              <a:lnSpc>
                <a:spcPct val="13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纹理只在某一方向上变化，而在另一个方向上没有变化，相当于高度为</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1</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的二维纹理</a:t>
            </a:r>
          </a:p>
          <a:p>
            <a:pPr marL="1260475" lvl="3" indent="-342900" hangingPunct="0">
              <a:lnSpc>
                <a:spcPct val="13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使用</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glTexImage1D()</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函数定义一维纹理</a:t>
            </a:r>
          </a:p>
          <a:p>
            <a:pPr marL="914400" lvl="1" indent="-457200" eaLnBrk="1" hangingPunct="1">
              <a:spcBef>
                <a:spcPct val="45000"/>
              </a:spcBef>
              <a:buFont typeface="Wingdings" pitchFamily="2" charset="2"/>
              <a:buNone/>
            </a:pPr>
            <a:r>
              <a:rPr lang="zh-CN" altLang="en-US" sz="2000" b="1" dirty="0" smtClean="0">
                <a:solidFill>
                  <a:schemeClr val="folHlink"/>
                </a:solidFill>
                <a:latin typeface="Times New Roman" pitchFamily="18" charset="0"/>
              </a:rPr>
              <a:t>函数原型</a:t>
            </a:r>
          </a:p>
          <a:p>
            <a:pPr marL="914400" lvl="1" indent="-457200" eaLnBrk="1" hangingPunct="1">
              <a:buFont typeface="Wingdings" pitchFamily="2" charset="2"/>
              <a:buNone/>
            </a:pPr>
            <a:r>
              <a:rPr lang="en-US" altLang="zh-CN" sz="2000" b="1" dirty="0" smtClean="0">
                <a:solidFill>
                  <a:schemeClr val="bg2">
                    <a:lumMod val="50000"/>
                  </a:schemeClr>
                </a:solidFill>
                <a:latin typeface="Times New Roman" pitchFamily="18" charset="0"/>
              </a:rPr>
              <a:t>void </a:t>
            </a:r>
            <a:r>
              <a:rPr lang="en-US" altLang="zh-CN" sz="2000" b="1" dirty="0" smtClean="0">
                <a:solidFill>
                  <a:srgbClr val="008000"/>
                </a:solidFill>
                <a:latin typeface="Times New Roman" pitchFamily="18" charset="0"/>
              </a:rPr>
              <a:t>glTexImage1D</a:t>
            </a:r>
            <a:r>
              <a:rPr lang="en-US" altLang="zh-CN" sz="2000" b="1" dirty="0">
                <a:solidFill>
                  <a:schemeClr val="bg2">
                    <a:lumMod val="50000"/>
                  </a:schemeClr>
                </a:solidFill>
                <a:latin typeface="Times New Roman" pitchFamily="18" charset="0"/>
              </a:rPr>
              <a:t>( </a:t>
            </a:r>
            <a:r>
              <a:rPr lang="en-US" altLang="zh-CN" sz="2000" b="1" dirty="0" err="1">
                <a:solidFill>
                  <a:schemeClr val="bg2">
                    <a:lumMod val="50000"/>
                  </a:schemeClr>
                </a:solidFill>
                <a:latin typeface="Times New Roman" pitchFamily="18" charset="0"/>
              </a:rPr>
              <a:t>GLenum</a:t>
            </a:r>
            <a:r>
              <a:rPr lang="en-US" altLang="zh-CN" sz="2000" b="1" dirty="0">
                <a:solidFill>
                  <a:schemeClr val="bg2">
                    <a:lumMod val="50000"/>
                  </a:schemeClr>
                </a:solidFill>
                <a:latin typeface="Times New Roman" pitchFamily="18" charset="0"/>
              </a:rPr>
              <a:t> target, </a:t>
            </a:r>
            <a:r>
              <a:rPr lang="en-US" altLang="zh-CN" sz="2000" b="1" dirty="0" err="1">
                <a:solidFill>
                  <a:schemeClr val="bg2">
                    <a:lumMod val="50000"/>
                  </a:schemeClr>
                </a:solidFill>
                <a:latin typeface="Times New Roman" pitchFamily="18" charset="0"/>
              </a:rPr>
              <a:t>GLint</a:t>
            </a:r>
            <a:r>
              <a:rPr lang="en-US" altLang="zh-CN" sz="2000" b="1" dirty="0">
                <a:solidFill>
                  <a:schemeClr val="bg2">
                    <a:lumMod val="50000"/>
                  </a:schemeClr>
                </a:solidFill>
                <a:latin typeface="Times New Roman" pitchFamily="18" charset="0"/>
              </a:rPr>
              <a:t>  </a:t>
            </a:r>
            <a:r>
              <a:rPr lang="en-US" altLang="zh-CN" sz="2000" b="1" dirty="0" err="1">
                <a:solidFill>
                  <a:schemeClr val="bg2">
                    <a:lumMod val="50000"/>
                  </a:schemeClr>
                </a:solidFill>
                <a:latin typeface="Times New Roman" pitchFamily="18" charset="0"/>
              </a:rPr>
              <a:t>internalFormat</a:t>
            </a:r>
            <a:r>
              <a:rPr lang="en-US" altLang="zh-CN" sz="2000" b="1" dirty="0">
                <a:solidFill>
                  <a:schemeClr val="bg2">
                    <a:lumMod val="50000"/>
                  </a:schemeClr>
                </a:solidFill>
                <a:latin typeface="Times New Roman" pitchFamily="18" charset="0"/>
              </a:rPr>
              <a:t>, </a:t>
            </a:r>
            <a:r>
              <a:rPr lang="en-US" altLang="zh-CN" sz="2000" b="1" dirty="0" err="1">
                <a:solidFill>
                  <a:schemeClr val="bg2">
                    <a:lumMod val="50000"/>
                  </a:schemeClr>
                </a:solidFill>
                <a:latin typeface="Times New Roman" pitchFamily="18" charset="0"/>
              </a:rPr>
              <a:t>GLsizei</a:t>
            </a:r>
            <a:r>
              <a:rPr lang="en-US" altLang="zh-CN" sz="2000" b="1" dirty="0">
                <a:solidFill>
                  <a:schemeClr val="bg2">
                    <a:lumMod val="50000"/>
                  </a:schemeClr>
                </a:solidFill>
                <a:latin typeface="Times New Roman" pitchFamily="18" charset="0"/>
              </a:rPr>
              <a:t> width, </a:t>
            </a:r>
            <a:r>
              <a:rPr lang="en-US" altLang="zh-CN" sz="2000" b="1" dirty="0" err="1">
                <a:solidFill>
                  <a:schemeClr val="bg2">
                    <a:lumMod val="50000"/>
                  </a:schemeClr>
                </a:solidFill>
                <a:latin typeface="Times New Roman" pitchFamily="18" charset="0"/>
              </a:rPr>
              <a:t>GLint</a:t>
            </a:r>
            <a:r>
              <a:rPr lang="en-US" altLang="zh-CN" sz="2000" b="1" dirty="0">
                <a:solidFill>
                  <a:schemeClr val="bg2">
                    <a:lumMod val="50000"/>
                  </a:schemeClr>
                </a:solidFill>
                <a:latin typeface="Times New Roman" pitchFamily="18" charset="0"/>
              </a:rPr>
              <a:t> border, </a:t>
            </a:r>
            <a:r>
              <a:rPr lang="en-US" altLang="zh-CN" sz="2000" b="1" dirty="0" err="1">
                <a:solidFill>
                  <a:schemeClr val="bg2">
                    <a:lumMod val="50000"/>
                  </a:schemeClr>
                </a:solidFill>
                <a:latin typeface="Times New Roman" pitchFamily="18" charset="0"/>
              </a:rPr>
              <a:t>GLenum</a:t>
            </a:r>
            <a:r>
              <a:rPr lang="en-US" altLang="zh-CN" sz="2000" b="1" dirty="0">
                <a:solidFill>
                  <a:schemeClr val="bg2">
                    <a:lumMod val="50000"/>
                  </a:schemeClr>
                </a:solidFill>
                <a:latin typeface="Times New Roman" pitchFamily="18" charset="0"/>
              </a:rPr>
              <a:t> format, </a:t>
            </a:r>
            <a:r>
              <a:rPr lang="en-US" altLang="zh-CN" sz="2000" b="1" dirty="0" err="1">
                <a:solidFill>
                  <a:schemeClr val="bg2">
                    <a:lumMod val="50000"/>
                  </a:schemeClr>
                </a:solidFill>
                <a:latin typeface="Times New Roman" pitchFamily="18" charset="0"/>
              </a:rPr>
              <a:t>GLenum</a:t>
            </a:r>
            <a:r>
              <a:rPr lang="en-US" altLang="zh-CN" sz="2000" b="1" dirty="0">
                <a:solidFill>
                  <a:schemeClr val="bg2">
                    <a:lumMod val="50000"/>
                  </a:schemeClr>
                </a:solidFill>
                <a:latin typeface="Times New Roman" pitchFamily="18" charset="0"/>
              </a:rPr>
              <a:t> type, </a:t>
            </a:r>
            <a:r>
              <a:rPr lang="en-US" altLang="zh-CN" sz="2000" b="1" dirty="0" err="1">
                <a:solidFill>
                  <a:schemeClr val="bg2">
                    <a:lumMod val="50000"/>
                  </a:schemeClr>
                </a:solidFill>
                <a:latin typeface="Times New Roman" pitchFamily="18" charset="0"/>
              </a:rPr>
              <a:t>const</a:t>
            </a:r>
            <a:r>
              <a:rPr lang="en-US" altLang="zh-CN" sz="2000" b="1" dirty="0">
                <a:solidFill>
                  <a:schemeClr val="bg2">
                    <a:lumMod val="50000"/>
                  </a:schemeClr>
                </a:solidFill>
                <a:latin typeface="Times New Roman" pitchFamily="18" charset="0"/>
              </a:rPr>
              <a:t> </a:t>
            </a:r>
            <a:r>
              <a:rPr lang="en-US" altLang="zh-CN" sz="2000" b="1" dirty="0" err="1">
                <a:solidFill>
                  <a:schemeClr val="bg2">
                    <a:lumMod val="50000"/>
                  </a:schemeClr>
                </a:solidFill>
                <a:latin typeface="Times New Roman" pitchFamily="18" charset="0"/>
              </a:rPr>
              <a:t>GLvoid</a:t>
            </a:r>
            <a:r>
              <a:rPr lang="en-US" altLang="zh-CN" sz="2000" b="1" dirty="0">
                <a:solidFill>
                  <a:schemeClr val="bg2">
                    <a:lumMod val="50000"/>
                  </a:schemeClr>
                </a:solidFill>
                <a:latin typeface="Times New Roman" pitchFamily="18" charset="0"/>
              </a:rPr>
              <a:t> *pixel)</a:t>
            </a:r>
          </a:p>
          <a:p>
            <a:pPr marL="533400" indent="-533400" eaLnBrk="1" hangingPunct="1"/>
            <a:endParaRPr lang="en-US" altLang="zh-CN" sz="2400" dirty="0" smtClean="0">
              <a:latin typeface="Times New Roman" pitchFamily="18" charset="0"/>
            </a:endParaRPr>
          </a:p>
          <a:p>
            <a:pPr marL="914400" lvl="1" indent="-457200" eaLnBrk="1" hangingPunct="1"/>
            <a:endParaRPr lang="en-US" altLang="zh-CN" sz="2000" dirty="0" smtClean="0">
              <a:latin typeface="Times New Roman" pitchFamily="18" charset="0"/>
            </a:endParaRPr>
          </a:p>
        </p:txBody>
      </p:sp>
      <p:grpSp>
        <p:nvGrpSpPr>
          <p:cNvPr id="109572" name="Group 4"/>
          <p:cNvGrpSpPr>
            <a:grpSpLocks/>
          </p:cNvGrpSpPr>
          <p:nvPr/>
        </p:nvGrpSpPr>
        <p:grpSpPr bwMode="auto">
          <a:xfrm>
            <a:off x="1295400" y="5229226"/>
            <a:ext cx="9408584" cy="1008063"/>
            <a:chOff x="1020" y="3122"/>
            <a:chExt cx="3674" cy="952"/>
          </a:xfrm>
        </p:grpSpPr>
        <p:sp>
          <p:nvSpPr>
            <p:cNvPr id="109573" name="Rectangle 5"/>
            <p:cNvSpPr>
              <a:spLocks noChangeArrowheads="1"/>
            </p:cNvSpPr>
            <p:nvPr/>
          </p:nvSpPr>
          <p:spPr bwMode="auto">
            <a:xfrm>
              <a:off x="1020" y="3122"/>
              <a:ext cx="3674" cy="952"/>
            </a:xfrm>
            <a:prstGeom prst="rect">
              <a:avLst/>
            </a:prstGeom>
            <a:solidFill>
              <a:schemeClr val="tx1"/>
            </a:solidFill>
            <a:ln w="9525">
              <a:solidFill>
                <a:schemeClr val="tx1"/>
              </a:solidFill>
              <a:miter lim="800000"/>
              <a:headEnd/>
              <a:tailEnd/>
            </a:ln>
          </p:spPr>
          <p:txBody>
            <a:bodyPr wrap="none" anchor="ctr"/>
            <a:lstStyle/>
            <a:p>
              <a:endParaRPr lang="zh-CN" altLang="en-US"/>
            </a:p>
          </p:txBody>
        </p:sp>
        <p:grpSp>
          <p:nvGrpSpPr>
            <p:cNvPr id="109574" name="Group 6"/>
            <p:cNvGrpSpPr>
              <a:grpSpLocks/>
            </p:cNvGrpSpPr>
            <p:nvPr/>
          </p:nvGrpSpPr>
          <p:grpSpPr bwMode="auto">
            <a:xfrm>
              <a:off x="1383" y="3373"/>
              <a:ext cx="3002" cy="377"/>
              <a:chOff x="1292" y="3244"/>
              <a:chExt cx="3002" cy="377"/>
            </a:xfrm>
          </p:grpSpPr>
          <p:pic>
            <p:nvPicPr>
              <p:cNvPr id="109575" name="Picture 7" descr="一维纹理1"/>
              <p:cNvPicPr>
                <a:picLocks noChangeAspect="1" noChangeArrowheads="1"/>
              </p:cNvPicPr>
              <p:nvPr/>
            </p:nvPicPr>
            <p:blipFill>
              <a:blip r:embed="rId3">
                <a:extLst>
                  <a:ext uri="{28A0092B-C50C-407E-A947-70E740481C1C}">
                    <a14:useLocalDpi xmlns:a14="http://schemas.microsoft.com/office/drawing/2010/main" val="0"/>
                  </a:ext>
                </a:extLst>
              </a:blip>
              <a:srcRect r="1477"/>
              <a:stretch>
                <a:fillRect/>
              </a:stretch>
            </p:blipFill>
            <p:spPr bwMode="auto">
              <a:xfrm>
                <a:off x="1292" y="3244"/>
                <a:ext cx="1513"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6" name="Picture 8" descr="一维纹理1"/>
              <p:cNvPicPr>
                <a:picLocks noChangeAspect="1" noChangeArrowheads="1"/>
              </p:cNvPicPr>
              <p:nvPr/>
            </p:nvPicPr>
            <p:blipFill>
              <a:blip r:embed="rId3">
                <a:extLst>
                  <a:ext uri="{28A0092B-C50C-407E-A947-70E740481C1C}">
                    <a14:useLocalDpi xmlns:a14="http://schemas.microsoft.com/office/drawing/2010/main" val="0"/>
                  </a:ext>
                </a:extLst>
              </a:blip>
              <a:srcRect l="2953"/>
              <a:stretch>
                <a:fillRect/>
              </a:stretch>
            </p:blipFill>
            <p:spPr bwMode="auto">
              <a:xfrm>
                <a:off x="2804" y="3244"/>
                <a:ext cx="1490"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944077960"/>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body" idx="1"/>
          </p:nvPr>
        </p:nvSpPr>
        <p:spPr>
          <a:xfrm>
            <a:off x="527051" y="908051"/>
            <a:ext cx="11070167" cy="5876925"/>
          </a:xfrm>
        </p:spPr>
        <p:txBody>
          <a:bodyPr/>
          <a:lstStyle/>
          <a:p>
            <a:pPr lvl="1" eaLnBrk="1" hangingPunct="1">
              <a:buFont typeface="Wingdings" pitchFamily="2" charset="2"/>
              <a:buNone/>
            </a:pPr>
            <a:r>
              <a:rPr lang="en-US" altLang="zh-CN" sz="2800" b="0" dirty="0" smtClean="0">
                <a:solidFill>
                  <a:schemeClr val="folHlink"/>
                </a:solidFill>
                <a:latin typeface="Times New Roman" pitchFamily="18" charset="0"/>
              </a:rPr>
              <a:t>glTexImage1D()</a:t>
            </a:r>
            <a:r>
              <a:rPr lang="zh-CN" altLang="en-US" sz="2800" b="0" dirty="0" smtClean="0">
                <a:solidFill>
                  <a:schemeClr val="folHlink"/>
                </a:solidFill>
                <a:latin typeface="Times New Roman" pitchFamily="18" charset="0"/>
              </a:rPr>
              <a:t>函数参数说明</a:t>
            </a:r>
          </a:p>
          <a:p>
            <a:pPr lvl="1" eaLnBrk="1" hangingPunct="1">
              <a:spcBef>
                <a:spcPct val="70000"/>
              </a:spcBef>
              <a:buFont typeface="Wingdings" pitchFamily="2" charset="2"/>
              <a:buNone/>
            </a:pPr>
            <a:r>
              <a:rPr lang="en-US" altLang="zh-CN" b="1" i="1" dirty="0" smtClean="0">
                <a:solidFill>
                  <a:srgbClr val="00B050"/>
                </a:solidFill>
                <a:latin typeface="Times New Roman" pitchFamily="18" charset="0"/>
              </a:rPr>
              <a:t>target</a:t>
            </a:r>
            <a:r>
              <a:rPr lang="en-US" altLang="zh-CN" b="1" i="1" dirty="0" smtClean="0">
                <a:solidFill>
                  <a:schemeClr val="bg2">
                    <a:lumMod val="50000"/>
                  </a:schemeClr>
                </a:solidFill>
                <a:latin typeface="Times New Roman" pitchFamily="18" charset="0"/>
              </a:rPr>
              <a:t> </a:t>
            </a:r>
            <a:r>
              <a:rPr lang="zh-CN" altLang="en-US" b="1" dirty="0" smtClean="0">
                <a:solidFill>
                  <a:schemeClr val="bg2">
                    <a:lumMod val="50000"/>
                  </a:schemeClr>
                </a:solidFill>
                <a:latin typeface="Times New Roman" pitchFamily="18" charset="0"/>
              </a:rPr>
              <a:t>必须设置为</a:t>
            </a:r>
            <a:r>
              <a:rPr lang="en-US" altLang="zh-CN" b="1" dirty="0" smtClean="0">
                <a:solidFill>
                  <a:schemeClr val="bg2">
                    <a:lumMod val="50000"/>
                  </a:schemeClr>
                </a:solidFill>
                <a:latin typeface="Times New Roman" pitchFamily="18" charset="0"/>
              </a:rPr>
              <a:t>GL_TEXTURE_1D</a:t>
            </a:r>
          </a:p>
          <a:p>
            <a:pPr lvl="1" eaLnBrk="1" hangingPunct="1">
              <a:buFont typeface="Wingdings" pitchFamily="2" charset="2"/>
              <a:buNone/>
            </a:pPr>
            <a:r>
              <a:rPr lang="en-US" altLang="zh-CN" b="1" i="1" dirty="0">
                <a:solidFill>
                  <a:srgbClr val="00B050"/>
                </a:solidFill>
                <a:latin typeface="Times New Roman" pitchFamily="18" charset="0"/>
              </a:rPr>
              <a:t>level </a:t>
            </a:r>
            <a:r>
              <a:rPr lang="en-US" altLang="zh-CN" b="1" i="1" dirty="0" smtClean="0">
                <a:solidFill>
                  <a:schemeClr val="bg2">
                    <a:lumMod val="50000"/>
                  </a:schemeClr>
                </a:solidFill>
                <a:latin typeface="Times New Roman" pitchFamily="18" charset="0"/>
              </a:rPr>
              <a:t> </a:t>
            </a:r>
            <a:r>
              <a:rPr lang="zh-CN" altLang="en-US" b="1" dirty="0" smtClean="0">
                <a:solidFill>
                  <a:schemeClr val="bg2">
                    <a:lumMod val="50000"/>
                  </a:schemeClr>
                </a:solidFill>
                <a:latin typeface="Times New Roman" pitchFamily="18" charset="0"/>
              </a:rPr>
              <a:t>是使用多重纹理映射时的分辨率级数，若只有一个分辨率，该值为</a:t>
            </a:r>
            <a:r>
              <a:rPr lang="en-US" altLang="zh-CN" b="1" dirty="0" smtClean="0">
                <a:solidFill>
                  <a:schemeClr val="bg2">
                    <a:lumMod val="50000"/>
                  </a:schemeClr>
                </a:solidFill>
                <a:latin typeface="Times New Roman" pitchFamily="18" charset="0"/>
              </a:rPr>
              <a:t>0</a:t>
            </a:r>
          </a:p>
          <a:p>
            <a:pPr lvl="1" eaLnBrk="1" hangingPunct="1">
              <a:buFont typeface="Wingdings" pitchFamily="2" charset="2"/>
              <a:buNone/>
            </a:pPr>
            <a:r>
              <a:rPr lang="en-US" altLang="zh-CN" b="1" i="1" dirty="0" err="1">
                <a:solidFill>
                  <a:srgbClr val="00B050"/>
                </a:solidFill>
                <a:latin typeface="Times New Roman" pitchFamily="18" charset="0"/>
              </a:rPr>
              <a:t>internalFormat</a:t>
            </a:r>
            <a:r>
              <a:rPr lang="en-US" altLang="zh-CN" b="1" i="1" dirty="0">
                <a:solidFill>
                  <a:srgbClr val="00B050"/>
                </a:solidFill>
                <a:latin typeface="Times New Roman" pitchFamily="18" charset="0"/>
              </a:rPr>
              <a:t> </a:t>
            </a:r>
            <a:r>
              <a:rPr lang="zh-CN" altLang="en-US" b="1" dirty="0" smtClean="0">
                <a:solidFill>
                  <a:schemeClr val="bg2">
                    <a:lumMod val="50000"/>
                  </a:schemeClr>
                </a:solidFill>
                <a:latin typeface="Times New Roman" pitchFamily="18" charset="0"/>
              </a:rPr>
              <a:t>表示纹理映射方式，取值为</a:t>
            </a:r>
            <a:r>
              <a:rPr lang="en-US" altLang="zh-CN" b="1" dirty="0" smtClean="0">
                <a:solidFill>
                  <a:schemeClr val="bg2">
                    <a:lumMod val="50000"/>
                  </a:schemeClr>
                </a:solidFill>
                <a:latin typeface="Times New Roman" pitchFamily="18" charset="0"/>
              </a:rPr>
              <a:t>1~4</a:t>
            </a:r>
            <a:r>
              <a:rPr lang="zh-CN" altLang="en-US" b="1" dirty="0" smtClean="0">
                <a:solidFill>
                  <a:schemeClr val="bg2">
                    <a:lumMod val="50000"/>
                  </a:schemeClr>
                </a:solidFill>
                <a:latin typeface="Times New Roman" pitchFamily="18" charset="0"/>
              </a:rPr>
              <a:t>之间的整数值，或者是</a:t>
            </a:r>
            <a:r>
              <a:rPr lang="en-US" altLang="zh-CN" b="1" dirty="0" smtClean="0">
                <a:solidFill>
                  <a:schemeClr val="bg2">
                    <a:lumMod val="50000"/>
                  </a:schemeClr>
                </a:solidFill>
                <a:latin typeface="Times New Roman" pitchFamily="18" charset="0"/>
              </a:rPr>
              <a:t>38</a:t>
            </a:r>
            <a:r>
              <a:rPr lang="zh-CN" altLang="en-US" b="1" dirty="0" smtClean="0">
                <a:solidFill>
                  <a:schemeClr val="bg2">
                    <a:lumMod val="50000"/>
                  </a:schemeClr>
                </a:solidFill>
                <a:latin typeface="Times New Roman" pitchFamily="18" charset="0"/>
              </a:rPr>
              <a:t>个符号常量之一。</a:t>
            </a:r>
          </a:p>
          <a:p>
            <a:pPr lvl="1" eaLnBrk="1" hangingPunct="1">
              <a:buFont typeface="Wingdings" pitchFamily="2" charset="2"/>
              <a:buNone/>
            </a:pPr>
            <a:r>
              <a:rPr lang="en-US" altLang="zh-CN" b="1" i="1" dirty="0">
                <a:solidFill>
                  <a:srgbClr val="00B050"/>
                </a:solidFill>
                <a:latin typeface="Times New Roman" pitchFamily="18" charset="0"/>
              </a:rPr>
              <a:t>width </a:t>
            </a:r>
            <a:r>
              <a:rPr lang="zh-CN" altLang="en-US" b="1" dirty="0" smtClean="0">
                <a:solidFill>
                  <a:schemeClr val="bg2">
                    <a:lumMod val="50000"/>
                  </a:schemeClr>
                </a:solidFill>
                <a:latin typeface="Times New Roman" pitchFamily="18" charset="0"/>
              </a:rPr>
              <a:t>给定纹理尺寸，必须是</a:t>
            </a:r>
            <a:r>
              <a:rPr lang="en-US" altLang="zh-CN" b="1" dirty="0" smtClean="0">
                <a:solidFill>
                  <a:schemeClr val="bg2">
                    <a:lumMod val="50000"/>
                  </a:schemeClr>
                </a:solidFill>
                <a:latin typeface="Times New Roman" pitchFamily="18" charset="0"/>
              </a:rPr>
              <a:t>2</a:t>
            </a:r>
            <a:r>
              <a:rPr lang="zh-CN" altLang="en-US" b="1" dirty="0" smtClean="0">
                <a:solidFill>
                  <a:schemeClr val="bg2">
                    <a:lumMod val="50000"/>
                  </a:schemeClr>
                </a:solidFill>
                <a:latin typeface="Times New Roman" pitchFamily="18" charset="0"/>
              </a:rPr>
              <a:t>的幂次方</a:t>
            </a:r>
            <a:r>
              <a:rPr lang="en-US" altLang="zh-CN" b="1" dirty="0" smtClean="0">
                <a:solidFill>
                  <a:schemeClr val="bg2">
                    <a:lumMod val="50000"/>
                  </a:schemeClr>
                </a:solidFill>
                <a:latin typeface="Times New Roman" pitchFamily="18" charset="0"/>
              </a:rPr>
              <a:t>2</a:t>
            </a:r>
            <a:r>
              <a:rPr lang="en-US" altLang="zh-CN" b="1" i="1" baseline="30000" dirty="0" smtClean="0">
                <a:solidFill>
                  <a:schemeClr val="bg2">
                    <a:lumMod val="50000"/>
                  </a:schemeClr>
                </a:solidFill>
                <a:latin typeface="Times New Roman" pitchFamily="18" charset="0"/>
              </a:rPr>
              <a:t>m</a:t>
            </a:r>
            <a:r>
              <a:rPr lang="zh-CN" altLang="en-US" b="1" dirty="0" smtClean="0">
                <a:solidFill>
                  <a:schemeClr val="bg2">
                    <a:lumMod val="50000"/>
                  </a:schemeClr>
                </a:solidFill>
                <a:latin typeface="Times New Roman" pitchFamily="18" charset="0"/>
              </a:rPr>
              <a:t>（</a:t>
            </a:r>
            <a:r>
              <a:rPr lang="en-US" altLang="zh-CN" b="1" dirty="0" smtClean="0">
                <a:solidFill>
                  <a:schemeClr val="bg2">
                    <a:lumMod val="50000"/>
                  </a:schemeClr>
                </a:solidFill>
                <a:latin typeface="Times New Roman" pitchFamily="18" charset="0"/>
              </a:rPr>
              <a:t>m</a:t>
            </a:r>
            <a:r>
              <a:rPr lang="zh-CN" altLang="en-US" b="1" dirty="0" smtClean="0">
                <a:solidFill>
                  <a:schemeClr val="bg2">
                    <a:lumMod val="50000"/>
                  </a:schemeClr>
                </a:solidFill>
                <a:latin typeface="Times New Roman" pitchFamily="18" charset="0"/>
              </a:rPr>
              <a:t>为非负整数，如果有边界</a:t>
            </a:r>
            <a:r>
              <a:rPr lang="en-US" altLang="zh-CN" b="1" i="1" dirty="0" smtClean="0">
                <a:solidFill>
                  <a:schemeClr val="bg2">
                    <a:lumMod val="50000"/>
                  </a:schemeClr>
                </a:solidFill>
                <a:latin typeface="Times New Roman" pitchFamily="18" charset="0"/>
              </a:rPr>
              <a:t>width </a:t>
            </a:r>
            <a:r>
              <a:rPr lang="zh-CN" altLang="en-US" b="1" dirty="0" smtClean="0">
                <a:solidFill>
                  <a:schemeClr val="bg2">
                    <a:lumMod val="50000"/>
                  </a:schemeClr>
                </a:solidFill>
                <a:latin typeface="Times New Roman" pitchFamily="18" charset="0"/>
              </a:rPr>
              <a:t>为</a:t>
            </a:r>
            <a:r>
              <a:rPr lang="en-US" altLang="zh-CN" b="1" dirty="0" smtClean="0">
                <a:solidFill>
                  <a:schemeClr val="bg2">
                    <a:lumMod val="50000"/>
                  </a:schemeClr>
                </a:solidFill>
                <a:latin typeface="Times New Roman" pitchFamily="18" charset="0"/>
              </a:rPr>
              <a:t>2</a:t>
            </a:r>
            <a:r>
              <a:rPr lang="en-US" altLang="zh-CN" b="1" i="1" baseline="30000" dirty="0" smtClean="0">
                <a:solidFill>
                  <a:schemeClr val="bg2">
                    <a:lumMod val="50000"/>
                  </a:schemeClr>
                </a:solidFill>
                <a:latin typeface="Times New Roman" pitchFamily="18" charset="0"/>
              </a:rPr>
              <a:t>m</a:t>
            </a:r>
            <a:r>
              <a:rPr lang="en-US" altLang="zh-CN" b="1" i="1" dirty="0" smtClean="0">
                <a:solidFill>
                  <a:schemeClr val="bg2">
                    <a:lumMod val="50000"/>
                  </a:schemeClr>
                </a:solidFill>
                <a:latin typeface="Times New Roman" pitchFamily="18" charset="0"/>
              </a:rPr>
              <a:t>+b</a:t>
            </a:r>
            <a:r>
              <a:rPr lang="en-US" altLang="zh-CN" b="1" dirty="0" smtClean="0">
                <a:solidFill>
                  <a:schemeClr val="bg2">
                    <a:lumMod val="50000"/>
                  </a:schemeClr>
                </a:solidFill>
                <a:latin typeface="Times New Roman" pitchFamily="18" charset="0"/>
              </a:rPr>
              <a:t> </a:t>
            </a:r>
            <a:r>
              <a:rPr lang="zh-CN" altLang="en-US" b="1" dirty="0" smtClean="0">
                <a:solidFill>
                  <a:schemeClr val="bg2">
                    <a:lumMod val="50000"/>
                  </a:schemeClr>
                </a:solidFill>
                <a:latin typeface="Times New Roman" pitchFamily="18" charset="0"/>
              </a:rPr>
              <a:t>）</a:t>
            </a:r>
          </a:p>
          <a:p>
            <a:pPr lvl="1" eaLnBrk="1" hangingPunct="1">
              <a:buFont typeface="Wingdings" pitchFamily="2" charset="2"/>
              <a:buNone/>
            </a:pPr>
            <a:r>
              <a:rPr lang="en-US" altLang="zh-CN" b="1" i="1" dirty="0">
                <a:solidFill>
                  <a:srgbClr val="00B050"/>
                </a:solidFill>
                <a:latin typeface="Times New Roman" pitchFamily="18" charset="0"/>
              </a:rPr>
              <a:t>border</a:t>
            </a:r>
            <a:r>
              <a:rPr lang="zh-CN" altLang="en-US" b="1" dirty="0" smtClean="0">
                <a:solidFill>
                  <a:schemeClr val="bg2">
                    <a:lumMod val="50000"/>
                  </a:schemeClr>
                </a:solidFill>
                <a:latin typeface="Times New Roman" pitchFamily="18" charset="0"/>
              </a:rPr>
              <a:t>指定边界宽度</a:t>
            </a:r>
            <a:r>
              <a:rPr lang="en-US" altLang="zh-CN" b="1" i="1" dirty="0" smtClean="0">
                <a:solidFill>
                  <a:schemeClr val="bg2">
                    <a:lumMod val="50000"/>
                  </a:schemeClr>
                </a:solidFill>
                <a:latin typeface="Times New Roman" pitchFamily="18" charset="0"/>
              </a:rPr>
              <a:t>b</a:t>
            </a:r>
            <a:r>
              <a:rPr lang="zh-CN" altLang="en-US" b="1" dirty="0" smtClean="0">
                <a:solidFill>
                  <a:schemeClr val="bg2">
                    <a:lumMod val="50000"/>
                  </a:schemeClr>
                </a:solidFill>
                <a:latin typeface="Times New Roman" pitchFamily="18" charset="0"/>
              </a:rPr>
              <a:t>（为</a:t>
            </a:r>
            <a:r>
              <a:rPr lang="en-US" altLang="zh-CN" b="1" dirty="0" smtClean="0">
                <a:solidFill>
                  <a:schemeClr val="bg2">
                    <a:lumMod val="50000"/>
                  </a:schemeClr>
                </a:solidFill>
                <a:latin typeface="Times New Roman" pitchFamily="18" charset="0"/>
              </a:rPr>
              <a:t>0</a:t>
            </a:r>
            <a:r>
              <a:rPr lang="zh-CN" altLang="en-US" b="1" dirty="0" smtClean="0">
                <a:solidFill>
                  <a:schemeClr val="bg2">
                    <a:lumMod val="50000"/>
                  </a:schemeClr>
                </a:solidFill>
                <a:latin typeface="Times New Roman" pitchFamily="18" charset="0"/>
              </a:rPr>
              <a:t>或</a:t>
            </a:r>
            <a:r>
              <a:rPr lang="en-US" altLang="zh-CN" b="1" dirty="0" smtClean="0">
                <a:solidFill>
                  <a:schemeClr val="bg2">
                    <a:lumMod val="50000"/>
                  </a:schemeClr>
                </a:solidFill>
                <a:latin typeface="Times New Roman" pitchFamily="18" charset="0"/>
              </a:rPr>
              <a:t>1</a:t>
            </a:r>
            <a:r>
              <a:rPr lang="zh-CN" altLang="en-US" b="1" dirty="0" smtClean="0">
                <a:solidFill>
                  <a:schemeClr val="bg2">
                    <a:lumMod val="50000"/>
                  </a:schemeClr>
                </a:solidFill>
                <a:latin typeface="Times New Roman" pitchFamily="18" charset="0"/>
              </a:rPr>
              <a:t>）</a:t>
            </a:r>
          </a:p>
          <a:p>
            <a:pPr lvl="1" eaLnBrk="1" hangingPunct="1">
              <a:buFont typeface="Wingdings" pitchFamily="2" charset="2"/>
              <a:buNone/>
            </a:pPr>
            <a:r>
              <a:rPr lang="en-US" altLang="zh-CN" b="1" i="1" dirty="0">
                <a:solidFill>
                  <a:srgbClr val="00B050"/>
                </a:solidFill>
                <a:latin typeface="Times New Roman" pitchFamily="18" charset="0"/>
              </a:rPr>
              <a:t>format </a:t>
            </a:r>
            <a:r>
              <a:rPr lang="zh-CN" altLang="en-US" b="1" dirty="0" smtClean="0">
                <a:solidFill>
                  <a:schemeClr val="bg2">
                    <a:lumMod val="50000"/>
                  </a:schemeClr>
                </a:solidFill>
                <a:latin typeface="Times New Roman" pitchFamily="18" charset="0"/>
              </a:rPr>
              <a:t>指定纹理的数据格式（如前，纹素的数据格式）</a:t>
            </a:r>
          </a:p>
          <a:p>
            <a:pPr lvl="1" eaLnBrk="1" hangingPunct="1">
              <a:buFont typeface="Wingdings" pitchFamily="2" charset="2"/>
              <a:buNone/>
            </a:pPr>
            <a:r>
              <a:rPr lang="en-US" altLang="zh-CN" b="1" i="1" dirty="0">
                <a:solidFill>
                  <a:srgbClr val="00B050"/>
                </a:solidFill>
                <a:latin typeface="Times New Roman" pitchFamily="18" charset="0"/>
              </a:rPr>
              <a:t>type</a:t>
            </a:r>
            <a:r>
              <a:rPr lang="en-US" altLang="zh-CN" b="1" i="1" dirty="0" smtClean="0">
                <a:solidFill>
                  <a:schemeClr val="bg2">
                    <a:lumMod val="50000"/>
                  </a:schemeClr>
                </a:solidFill>
                <a:latin typeface="Times New Roman" pitchFamily="18" charset="0"/>
              </a:rPr>
              <a:t> </a:t>
            </a:r>
            <a:r>
              <a:rPr lang="zh-CN" altLang="en-US" b="1" dirty="0" smtClean="0">
                <a:solidFill>
                  <a:schemeClr val="bg2">
                    <a:lumMod val="50000"/>
                  </a:schemeClr>
                </a:solidFill>
                <a:latin typeface="Times New Roman" pitchFamily="18" charset="0"/>
              </a:rPr>
              <a:t>指定纹理的数据类型</a:t>
            </a:r>
            <a:r>
              <a:rPr lang="en-US" altLang="zh-CN" b="1" dirty="0" smtClean="0">
                <a:solidFill>
                  <a:schemeClr val="bg2">
                    <a:lumMod val="50000"/>
                  </a:schemeClr>
                </a:solidFill>
                <a:latin typeface="Times New Roman" pitchFamily="18" charset="0"/>
              </a:rPr>
              <a:t>(</a:t>
            </a:r>
            <a:r>
              <a:rPr lang="zh-CN" altLang="en-US" b="1" dirty="0" smtClean="0">
                <a:solidFill>
                  <a:schemeClr val="bg2">
                    <a:lumMod val="50000"/>
                  </a:schemeClr>
                </a:solidFill>
                <a:latin typeface="Times New Roman" pitchFamily="18" charset="0"/>
              </a:rPr>
              <a:t>见本页备注</a:t>
            </a:r>
            <a:r>
              <a:rPr lang="en-US" altLang="zh-CN" b="1" dirty="0" smtClean="0">
                <a:solidFill>
                  <a:schemeClr val="bg2">
                    <a:lumMod val="50000"/>
                  </a:schemeClr>
                </a:solidFill>
                <a:latin typeface="Times New Roman" pitchFamily="18" charset="0"/>
              </a:rPr>
              <a:t>)</a:t>
            </a:r>
          </a:p>
          <a:p>
            <a:pPr lvl="1" eaLnBrk="1" hangingPunct="1">
              <a:buFont typeface="Wingdings" pitchFamily="2" charset="2"/>
              <a:buNone/>
            </a:pPr>
            <a:r>
              <a:rPr lang="en-US" altLang="zh-CN" b="1" i="1" dirty="0">
                <a:solidFill>
                  <a:srgbClr val="00B050"/>
                </a:solidFill>
                <a:latin typeface="Times New Roman" pitchFamily="18" charset="0"/>
              </a:rPr>
              <a:t>pixel</a:t>
            </a:r>
            <a:r>
              <a:rPr lang="zh-CN" altLang="en-US" b="1" dirty="0" smtClean="0">
                <a:solidFill>
                  <a:schemeClr val="bg2">
                    <a:lumMod val="50000"/>
                  </a:schemeClr>
                </a:solidFill>
                <a:latin typeface="Times New Roman" pitchFamily="18" charset="0"/>
              </a:rPr>
              <a:t>为纹理图像数组的指针，指定纹理图像及其边界</a:t>
            </a:r>
          </a:p>
          <a:p>
            <a:pPr eaLnBrk="1" hangingPunct="1"/>
            <a:endParaRPr lang="en-US" altLang="zh-CN" sz="2400" dirty="0" smtClean="0"/>
          </a:p>
        </p:txBody>
      </p:sp>
    </p:spTree>
    <p:extLst>
      <p:ext uri="{BB962C8B-B14F-4D97-AF65-F5344CB8AC3E}">
        <p14:creationId xmlns:p14="http://schemas.microsoft.com/office/powerpoint/2010/main" val="4019782111"/>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58">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058">
                                            <p:txEl>
                                              <p:pRg st="0" end="0"/>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45058">
                                            <p:txEl>
                                              <p:pRg st="1" end="1"/>
                                            </p:txEl>
                                          </p:spTgt>
                                        </p:tgtEl>
                                        <p:attrNameLst>
                                          <p:attrName>style.visibility</p:attrName>
                                        </p:attrNameLst>
                                      </p:cBhvr>
                                      <p:to>
                                        <p:strVal val="visible"/>
                                      </p:to>
                                    </p:set>
                                    <p:animEffect transition="in" filter="wipe(up)">
                                      <p:cBhvr>
                                        <p:cTn id="13" dur="500"/>
                                        <p:tgtEl>
                                          <p:spTgt spid="45058">
                                            <p:txEl>
                                              <p:pRg st="1" end="1"/>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45058">
                                            <p:txEl>
                                              <p:pRg st="2" end="2"/>
                                            </p:txEl>
                                          </p:spTgt>
                                        </p:tgtEl>
                                        <p:attrNameLst>
                                          <p:attrName>style.visibility</p:attrName>
                                        </p:attrNameLst>
                                      </p:cBhvr>
                                      <p:to>
                                        <p:strVal val="visible"/>
                                      </p:to>
                                    </p:set>
                                    <p:animEffect transition="in" filter="wipe(up)">
                                      <p:cBhvr>
                                        <p:cTn id="18" dur="500"/>
                                        <p:tgtEl>
                                          <p:spTgt spid="45058">
                                            <p:txEl>
                                              <p:pRg st="2" end="2"/>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45058">
                                            <p:txEl>
                                              <p:pRg st="3" end="3"/>
                                            </p:txEl>
                                          </p:spTgt>
                                        </p:tgtEl>
                                        <p:attrNameLst>
                                          <p:attrName>style.visibility</p:attrName>
                                        </p:attrNameLst>
                                      </p:cBhvr>
                                      <p:to>
                                        <p:strVal val="visible"/>
                                      </p:to>
                                    </p:set>
                                    <p:animEffect transition="in" filter="wipe(up)">
                                      <p:cBhvr>
                                        <p:cTn id="23" dur="500"/>
                                        <p:tgtEl>
                                          <p:spTgt spid="45058">
                                            <p:txEl>
                                              <p:pRg st="3" end="3"/>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45058">
                                            <p:txEl>
                                              <p:pRg st="4" end="4"/>
                                            </p:txEl>
                                          </p:spTgt>
                                        </p:tgtEl>
                                        <p:attrNameLst>
                                          <p:attrName>style.visibility</p:attrName>
                                        </p:attrNameLst>
                                      </p:cBhvr>
                                      <p:to>
                                        <p:strVal val="visible"/>
                                      </p:to>
                                    </p:set>
                                    <p:animEffect transition="in" filter="wipe(up)">
                                      <p:cBhvr>
                                        <p:cTn id="28" dur="500"/>
                                        <p:tgtEl>
                                          <p:spTgt spid="45058">
                                            <p:txEl>
                                              <p:pRg st="4" end="4"/>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45058">
                                            <p:txEl>
                                              <p:pRg st="5" end="5"/>
                                            </p:txEl>
                                          </p:spTgt>
                                        </p:tgtEl>
                                        <p:attrNameLst>
                                          <p:attrName>style.visibility</p:attrName>
                                        </p:attrNameLst>
                                      </p:cBhvr>
                                      <p:to>
                                        <p:strVal val="visible"/>
                                      </p:to>
                                    </p:set>
                                    <p:animEffect transition="in" filter="wipe(up)">
                                      <p:cBhvr>
                                        <p:cTn id="33" dur="500"/>
                                        <p:tgtEl>
                                          <p:spTgt spid="45058">
                                            <p:txEl>
                                              <p:pRg st="5" end="5"/>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45058">
                                            <p:txEl>
                                              <p:pRg st="6" end="6"/>
                                            </p:txEl>
                                          </p:spTgt>
                                        </p:tgtEl>
                                        <p:attrNameLst>
                                          <p:attrName>style.visibility</p:attrName>
                                        </p:attrNameLst>
                                      </p:cBhvr>
                                      <p:to>
                                        <p:strVal val="visible"/>
                                      </p:to>
                                    </p:set>
                                    <p:animEffect transition="in" filter="wipe(up)">
                                      <p:cBhvr>
                                        <p:cTn id="38" dur="500"/>
                                        <p:tgtEl>
                                          <p:spTgt spid="45058">
                                            <p:txEl>
                                              <p:pRg st="6" end="6"/>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45058">
                                            <p:txEl>
                                              <p:pRg st="7" end="7"/>
                                            </p:txEl>
                                          </p:spTgt>
                                        </p:tgtEl>
                                        <p:attrNameLst>
                                          <p:attrName>style.visibility</p:attrName>
                                        </p:attrNameLst>
                                      </p:cBhvr>
                                      <p:to>
                                        <p:strVal val="visible"/>
                                      </p:to>
                                    </p:set>
                                    <p:animEffect transition="in" filter="wipe(up)">
                                      <p:cBhvr>
                                        <p:cTn id="43" dur="500"/>
                                        <p:tgtEl>
                                          <p:spTgt spid="45058">
                                            <p:txEl>
                                              <p:pRg st="7" end="7"/>
                                            </p:txEl>
                                          </p:spTgt>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45058">
                                            <p:txEl>
                                              <p:pRg st="8" end="8"/>
                                            </p:txEl>
                                          </p:spTgt>
                                        </p:tgtEl>
                                        <p:attrNameLst>
                                          <p:attrName>style.visibility</p:attrName>
                                        </p:attrNameLst>
                                      </p:cBhvr>
                                      <p:to>
                                        <p:strVal val="visible"/>
                                      </p:to>
                                    </p:set>
                                    <p:animEffect transition="in" filter="wipe(up)">
                                      <p:cBhvr>
                                        <p:cTn id="48" dur="500"/>
                                        <p:tgtEl>
                                          <p:spTgt spid="4505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8" grpId="0" build="p"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normAutofit/>
          </a:bodyPr>
          <a:lstStyle/>
          <a:p>
            <a:pPr lvl="1" eaLnBrk="1" hangingPunct="0">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3.2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定义纹理</a:t>
            </a:r>
          </a:p>
        </p:txBody>
      </p:sp>
      <p:sp>
        <p:nvSpPr>
          <p:cNvPr id="47107" name="Rectangle 3"/>
          <p:cNvSpPr>
            <a:spLocks noGrp="1" noChangeArrowheads="1"/>
          </p:cNvSpPr>
          <p:nvPr>
            <p:ph type="body" idx="1"/>
          </p:nvPr>
        </p:nvSpPr>
        <p:spPr>
          <a:xfrm>
            <a:off x="527051" y="1484313"/>
            <a:ext cx="11055349" cy="5257800"/>
          </a:xfrm>
        </p:spPr>
        <p:txBody>
          <a:bodyPr/>
          <a:lstStyle/>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定义二维纹理</a:t>
            </a:r>
          </a:p>
          <a:p>
            <a:pPr marL="1260475" lvl="3" indent="-342900" hangingPunct="0">
              <a:lnSpc>
                <a:spcPct val="13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使用</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glTexImage2D()</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函数定义二维纹理</a:t>
            </a:r>
          </a:p>
          <a:p>
            <a:pPr marL="914400" lvl="1" indent="-457200" eaLnBrk="1" hangingPunct="1">
              <a:spcBef>
                <a:spcPct val="45000"/>
              </a:spcBef>
              <a:buFont typeface="Wingdings" pitchFamily="2" charset="2"/>
              <a:buNone/>
            </a:pPr>
            <a:r>
              <a:rPr lang="zh-CN" altLang="en-US" b="0" dirty="0" smtClean="0">
                <a:solidFill>
                  <a:schemeClr val="folHlink"/>
                </a:solidFill>
                <a:latin typeface="Times New Roman" pitchFamily="18" charset="0"/>
              </a:rPr>
              <a:t>函数原型</a:t>
            </a:r>
          </a:p>
          <a:p>
            <a:pPr marL="914400" lvl="1" indent="-457200" eaLnBrk="1" hangingPunct="1">
              <a:buFont typeface="Wingdings" pitchFamily="2" charset="2"/>
              <a:buNone/>
            </a:pPr>
            <a:r>
              <a:rPr lang="en-US" altLang="zh-CN" dirty="0" smtClean="0">
                <a:solidFill>
                  <a:schemeClr val="bg2">
                    <a:lumMod val="50000"/>
                  </a:schemeClr>
                </a:solidFill>
                <a:latin typeface="Times New Roman" pitchFamily="18" charset="0"/>
              </a:rPr>
              <a:t>void </a:t>
            </a:r>
            <a:r>
              <a:rPr lang="en-US" altLang="zh-CN" b="0" dirty="0" smtClean="0">
                <a:solidFill>
                  <a:srgbClr val="00B050"/>
                </a:solidFill>
                <a:latin typeface="Times New Roman" pitchFamily="18" charset="0"/>
              </a:rPr>
              <a:t>glTexImage2D</a:t>
            </a:r>
            <a:r>
              <a:rPr lang="en-US" altLang="zh-CN" dirty="0" smtClean="0">
                <a:solidFill>
                  <a:schemeClr val="bg2">
                    <a:lumMod val="50000"/>
                  </a:schemeClr>
                </a:solidFill>
                <a:latin typeface="Times New Roman" pitchFamily="18" charset="0"/>
              </a:rPr>
              <a:t>( </a:t>
            </a:r>
            <a:r>
              <a:rPr lang="en-US" altLang="zh-CN" dirty="0" err="1" smtClean="0">
                <a:solidFill>
                  <a:schemeClr val="bg2">
                    <a:lumMod val="50000"/>
                  </a:schemeClr>
                </a:solidFill>
                <a:latin typeface="Times New Roman" pitchFamily="18" charset="0"/>
              </a:rPr>
              <a:t>GLenum</a:t>
            </a:r>
            <a:r>
              <a:rPr lang="en-US" altLang="zh-CN" dirty="0" smtClean="0">
                <a:solidFill>
                  <a:schemeClr val="bg2">
                    <a:lumMod val="50000"/>
                  </a:schemeClr>
                </a:solidFill>
                <a:latin typeface="Times New Roman" pitchFamily="18" charset="0"/>
              </a:rPr>
              <a:t> </a:t>
            </a:r>
            <a:r>
              <a:rPr lang="en-US" altLang="zh-CN" i="1" dirty="0" smtClean="0">
                <a:solidFill>
                  <a:schemeClr val="bg2">
                    <a:lumMod val="50000"/>
                  </a:schemeClr>
                </a:solidFill>
                <a:latin typeface="Times New Roman" pitchFamily="18" charset="0"/>
              </a:rPr>
              <a:t>target</a:t>
            </a:r>
            <a:r>
              <a:rPr lang="en-US" altLang="zh-CN" dirty="0" smtClean="0">
                <a:solidFill>
                  <a:schemeClr val="bg2">
                    <a:lumMod val="50000"/>
                  </a:schemeClr>
                </a:solidFill>
                <a:latin typeface="Times New Roman" pitchFamily="18" charset="0"/>
              </a:rPr>
              <a:t>, </a:t>
            </a:r>
            <a:r>
              <a:rPr lang="en-US" altLang="zh-CN" dirty="0" err="1" smtClean="0">
                <a:solidFill>
                  <a:schemeClr val="bg2">
                    <a:lumMod val="50000"/>
                  </a:schemeClr>
                </a:solidFill>
                <a:latin typeface="Times New Roman" pitchFamily="18" charset="0"/>
              </a:rPr>
              <a:t>GLint</a:t>
            </a:r>
            <a:r>
              <a:rPr lang="en-US" altLang="zh-CN" dirty="0" smtClean="0">
                <a:solidFill>
                  <a:schemeClr val="bg2">
                    <a:lumMod val="50000"/>
                  </a:schemeClr>
                </a:solidFill>
                <a:latin typeface="Times New Roman" pitchFamily="18" charset="0"/>
              </a:rPr>
              <a:t> </a:t>
            </a:r>
            <a:r>
              <a:rPr lang="en-US" altLang="zh-CN" b="0" i="1" dirty="0" err="1" smtClean="0">
                <a:solidFill>
                  <a:schemeClr val="bg2">
                    <a:lumMod val="50000"/>
                  </a:schemeClr>
                </a:solidFill>
                <a:latin typeface="Times New Roman" pitchFamily="18" charset="0"/>
              </a:rPr>
              <a:t>internalFormat</a:t>
            </a:r>
            <a:r>
              <a:rPr lang="en-US" altLang="zh-CN" dirty="0" smtClean="0">
                <a:solidFill>
                  <a:schemeClr val="bg2">
                    <a:lumMod val="50000"/>
                  </a:schemeClr>
                </a:solidFill>
                <a:latin typeface="Times New Roman" pitchFamily="18" charset="0"/>
              </a:rPr>
              <a:t>, </a:t>
            </a:r>
            <a:r>
              <a:rPr lang="en-US" altLang="zh-CN" dirty="0" err="1" smtClean="0">
                <a:solidFill>
                  <a:schemeClr val="bg2">
                    <a:lumMod val="50000"/>
                  </a:schemeClr>
                </a:solidFill>
                <a:latin typeface="Times New Roman" pitchFamily="18" charset="0"/>
              </a:rPr>
              <a:t>GLsizei</a:t>
            </a:r>
            <a:r>
              <a:rPr lang="en-US" altLang="zh-CN" dirty="0" smtClean="0">
                <a:solidFill>
                  <a:schemeClr val="bg2">
                    <a:lumMod val="50000"/>
                  </a:schemeClr>
                </a:solidFill>
                <a:latin typeface="Times New Roman" pitchFamily="18" charset="0"/>
              </a:rPr>
              <a:t> </a:t>
            </a:r>
            <a:r>
              <a:rPr lang="en-US" altLang="zh-CN" i="1" dirty="0" smtClean="0">
                <a:solidFill>
                  <a:schemeClr val="bg2">
                    <a:lumMod val="50000"/>
                  </a:schemeClr>
                </a:solidFill>
                <a:latin typeface="Times New Roman" pitchFamily="18" charset="0"/>
              </a:rPr>
              <a:t>width</a:t>
            </a:r>
            <a:r>
              <a:rPr lang="en-US" altLang="zh-CN" dirty="0" smtClean="0">
                <a:solidFill>
                  <a:schemeClr val="bg2">
                    <a:lumMod val="50000"/>
                  </a:schemeClr>
                </a:solidFill>
                <a:latin typeface="Times New Roman" pitchFamily="18" charset="0"/>
              </a:rPr>
              <a:t>, </a:t>
            </a:r>
            <a:r>
              <a:rPr lang="en-US" altLang="zh-CN" dirty="0" err="1" smtClean="0">
                <a:solidFill>
                  <a:schemeClr val="bg2">
                    <a:lumMod val="50000"/>
                  </a:schemeClr>
                </a:solidFill>
                <a:latin typeface="Times New Roman" pitchFamily="18" charset="0"/>
              </a:rPr>
              <a:t>GLsizei</a:t>
            </a:r>
            <a:r>
              <a:rPr lang="en-US" altLang="zh-CN" dirty="0" smtClean="0">
                <a:solidFill>
                  <a:schemeClr val="bg2">
                    <a:lumMod val="50000"/>
                  </a:schemeClr>
                </a:solidFill>
                <a:latin typeface="Times New Roman" pitchFamily="18" charset="0"/>
              </a:rPr>
              <a:t> </a:t>
            </a:r>
            <a:r>
              <a:rPr lang="en-US" altLang="zh-CN" i="1" dirty="0" err="1" smtClean="0">
                <a:solidFill>
                  <a:schemeClr val="bg2">
                    <a:lumMod val="50000"/>
                  </a:schemeClr>
                </a:solidFill>
                <a:latin typeface="Times New Roman" pitchFamily="18" charset="0"/>
              </a:rPr>
              <a:t>heigth</a:t>
            </a:r>
            <a:r>
              <a:rPr lang="en-US" altLang="zh-CN" dirty="0" smtClean="0">
                <a:solidFill>
                  <a:schemeClr val="bg2">
                    <a:lumMod val="50000"/>
                  </a:schemeClr>
                </a:solidFill>
                <a:latin typeface="Times New Roman" pitchFamily="18" charset="0"/>
              </a:rPr>
              <a:t>, </a:t>
            </a:r>
            <a:r>
              <a:rPr lang="en-US" altLang="zh-CN" dirty="0" err="1" smtClean="0">
                <a:solidFill>
                  <a:schemeClr val="bg2">
                    <a:lumMod val="50000"/>
                  </a:schemeClr>
                </a:solidFill>
                <a:latin typeface="Times New Roman" pitchFamily="18" charset="0"/>
              </a:rPr>
              <a:t>GLint</a:t>
            </a:r>
            <a:r>
              <a:rPr lang="en-US" altLang="zh-CN" dirty="0" smtClean="0">
                <a:solidFill>
                  <a:schemeClr val="bg2">
                    <a:lumMod val="50000"/>
                  </a:schemeClr>
                </a:solidFill>
                <a:latin typeface="Times New Roman" pitchFamily="18" charset="0"/>
              </a:rPr>
              <a:t> </a:t>
            </a:r>
            <a:r>
              <a:rPr lang="en-US" altLang="zh-CN" i="1" dirty="0" smtClean="0">
                <a:solidFill>
                  <a:schemeClr val="bg2">
                    <a:lumMod val="50000"/>
                  </a:schemeClr>
                </a:solidFill>
                <a:latin typeface="Times New Roman" pitchFamily="18" charset="0"/>
              </a:rPr>
              <a:t>border</a:t>
            </a:r>
            <a:r>
              <a:rPr lang="en-US" altLang="zh-CN" dirty="0" smtClean="0">
                <a:solidFill>
                  <a:schemeClr val="bg2">
                    <a:lumMod val="50000"/>
                  </a:schemeClr>
                </a:solidFill>
                <a:latin typeface="Times New Roman" pitchFamily="18" charset="0"/>
              </a:rPr>
              <a:t>, </a:t>
            </a:r>
            <a:r>
              <a:rPr lang="en-US" altLang="zh-CN" dirty="0" err="1" smtClean="0">
                <a:solidFill>
                  <a:schemeClr val="bg2">
                    <a:lumMod val="50000"/>
                  </a:schemeClr>
                </a:solidFill>
                <a:latin typeface="Times New Roman" pitchFamily="18" charset="0"/>
              </a:rPr>
              <a:t>GLenum</a:t>
            </a:r>
            <a:r>
              <a:rPr lang="en-US" altLang="zh-CN" dirty="0" smtClean="0">
                <a:solidFill>
                  <a:schemeClr val="bg2">
                    <a:lumMod val="50000"/>
                  </a:schemeClr>
                </a:solidFill>
                <a:latin typeface="Times New Roman" pitchFamily="18" charset="0"/>
              </a:rPr>
              <a:t> </a:t>
            </a:r>
            <a:r>
              <a:rPr lang="en-US" altLang="zh-CN" i="1" dirty="0" smtClean="0">
                <a:solidFill>
                  <a:schemeClr val="bg2">
                    <a:lumMod val="50000"/>
                  </a:schemeClr>
                </a:solidFill>
                <a:latin typeface="Times New Roman" pitchFamily="18" charset="0"/>
              </a:rPr>
              <a:t>format</a:t>
            </a:r>
            <a:r>
              <a:rPr lang="en-US" altLang="zh-CN" dirty="0" smtClean="0">
                <a:solidFill>
                  <a:schemeClr val="bg2">
                    <a:lumMod val="50000"/>
                  </a:schemeClr>
                </a:solidFill>
                <a:latin typeface="Times New Roman" pitchFamily="18" charset="0"/>
              </a:rPr>
              <a:t>, </a:t>
            </a:r>
            <a:r>
              <a:rPr lang="en-US" altLang="zh-CN" dirty="0" err="1" smtClean="0">
                <a:solidFill>
                  <a:schemeClr val="bg2">
                    <a:lumMod val="50000"/>
                  </a:schemeClr>
                </a:solidFill>
                <a:latin typeface="Times New Roman" pitchFamily="18" charset="0"/>
              </a:rPr>
              <a:t>GLenum</a:t>
            </a:r>
            <a:r>
              <a:rPr lang="en-US" altLang="zh-CN" dirty="0" smtClean="0">
                <a:solidFill>
                  <a:schemeClr val="bg2">
                    <a:lumMod val="50000"/>
                  </a:schemeClr>
                </a:solidFill>
                <a:latin typeface="Times New Roman" pitchFamily="18" charset="0"/>
              </a:rPr>
              <a:t> </a:t>
            </a:r>
            <a:r>
              <a:rPr lang="en-US" altLang="zh-CN" i="1" dirty="0" smtClean="0">
                <a:solidFill>
                  <a:schemeClr val="bg2">
                    <a:lumMod val="50000"/>
                  </a:schemeClr>
                </a:solidFill>
                <a:latin typeface="Times New Roman" pitchFamily="18" charset="0"/>
              </a:rPr>
              <a:t>type</a:t>
            </a:r>
            <a:r>
              <a:rPr lang="en-US" altLang="zh-CN" dirty="0" smtClean="0">
                <a:solidFill>
                  <a:schemeClr val="bg2">
                    <a:lumMod val="50000"/>
                  </a:schemeClr>
                </a:solidFill>
                <a:latin typeface="Times New Roman" pitchFamily="18" charset="0"/>
              </a:rPr>
              <a:t>, </a:t>
            </a:r>
            <a:r>
              <a:rPr lang="en-US" altLang="zh-CN" dirty="0" err="1" smtClean="0">
                <a:solidFill>
                  <a:schemeClr val="bg2">
                    <a:lumMod val="50000"/>
                  </a:schemeClr>
                </a:solidFill>
                <a:latin typeface="Times New Roman" pitchFamily="18" charset="0"/>
              </a:rPr>
              <a:t>const</a:t>
            </a:r>
            <a:r>
              <a:rPr lang="en-US" altLang="zh-CN" dirty="0" smtClean="0">
                <a:solidFill>
                  <a:schemeClr val="bg2">
                    <a:lumMod val="50000"/>
                  </a:schemeClr>
                </a:solidFill>
                <a:latin typeface="Times New Roman" pitchFamily="18" charset="0"/>
              </a:rPr>
              <a:t> </a:t>
            </a:r>
            <a:r>
              <a:rPr lang="en-US" altLang="zh-CN" dirty="0" err="1" smtClean="0">
                <a:solidFill>
                  <a:schemeClr val="bg2">
                    <a:lumMod val="50000"/>
                  </a:schemeClr>
                </a:solidFill>
                <a:latin typeface="Times New Roman" pitchFamily="18" charset="0"/>
              </a:rPr>
              <a:t>GLvoid</a:t>
            </a:r>
            <a:r>
              <a:rPr lang="en-US" altLang="zh-CN" dirty="0" smtClean="0">
                <a:solidFill>
                  <a:schemeClr val="bg2">
                    <a:lumMod val="50000"/>
                  </a:schemeClr>
                </a:solidFill>
                <a:latin typeface="Times New Roman" pitchFamily="18" charset="0"/>
              </a:rPr>
              <a:t> *</a:t>
            </a:r>
            <a:r>
              <a:rPr lang="en-US" altLang="zh-CN" i="1" dirty="0" smtClean="0">
                <a:solidFill>
                  <a:schemeClr val="bg2">
                    <a:lumMod val="50000"/>
                  </a:schemeClr>
                </a:solidFill>
                <a:latin typeface="Times New Roman" pitchFamily="18" charset="0"/>
              </a:rPr>
              <a:t>pixel</a:t>
            </a:r>
            <a:r>
              <a:rPr lang="en-US" altLang="zh-CN" dirty="0" smtClean="0">
                <a:solidFill>
                  <a:schemeClr val="bg2">
                    <a:lumMod val="50000"/>
                  </a:schemeClr>
                </a:solidFill>
                <a:latin typeface="Times New Roman" pitchFamily="18" charset="0"/>
              </a:rPr>
              <a:t>)</a:t>
            </a:r>
          </a:p>
          <a:p>
            <a:pPr marL="914400" lvl="1" indent="-457200" eaLnBrk="1" hangingPunct="1">
              <a:lnSpc>
                <a:spcPct val="35000"/>
              </a:lnSpc>
              <a:spcBef>
                <a:spcPct val="0"/>
              </a:spcBef>
              <a:buFont typeface="Wingdings" pitchFamily="2" charset="2"/>
              <a:buNone/>
            </a:pPr>
            <a:endParaRPr lang="en-US" altLang="zh-CN" dirty="0" smtClean="0">
              <a:latin typeface="Times New Roman" pitchFamily="18" charset="0"/>
            </a:endParaRPr>
          </a:p>
          <a:p>
            <a:pPr marL="914400" lvl="1" indent="-457200" eaLnBrk="1" hangingPunct="1">
              <a:buFont typeface="Wingdings" pitchFamily="2" charset="2"/>
              <a:buNone/>
            </a:pPr>
            <a:r>
              <a:rPr lang="zh-CN" altLang="en-US" b="0" dirty="0" smtClean="0">
                <a:solidFill>
                  <a:schemeClr val="folHlink"/>
                </a:solidFill>
                <a:latin typeface="Times New Roman" pitchFamily="18" charset="0"/>
              </a:rPr>
              <a:t>参数说明</a:t>
            </a:r>
          </a:p>
          <a:p>
            <a:pPr marL="914400" lvl="1" indent="-457200" eaLnBrk="1" hangingPunct="1">
              <a:spcBef>
                <a:spcPct val="70000"/>
              </a:spcBef>
              <a:buFont typeface="Wingdings" pitchFamily="2" charset="2"/>
              <a:buNone/>
            </a:pPr>
            <a:r>
              <a:rPr lang="en-US" altLang="zh-CN" b="1" i="1" dirty="0" smtClean="0">
                <a:solidFill>
                  <a:srgbClr val="00CC66"/>
                </a:solidFill>
                <a:latin typeface="Times New Roman" pitchFamily="18" charset="0"/>
              </a:rPr>
              <a:t>target</a:t>
            </a:r>
            <a:r>
              <a:rPr lang="en-US" altLang="zh-CN" b="1" i="1" dirty="0" smtClean="0">
                <a:latin typeface="Times New Roman" pitchFamily="18" charset="0"/>
              </a:rPr>
              <a:t> </a:t>
            </a:r>
            <a:r>
              <a:rPr lang="zh-CN" altLang="en-US" dirty="0" smtClean="0">
                <a:solidFill>
                  <a:schemeClr val="bg2">
                    <a:lumMod val="50000"/>
                  </a:schemeClr>
                </a:solidFill>
                <a:latin typeface="Times New Roman" pitchFamily="18" charset="0"/>
              </a:rPr>
              <a:t>必须设置为</a:t>
            </a:r>
            <a:r>
              <a:rPr lang="en-US" altLang="zh-CN" dirty="0" smtClean="0">
                <a:solidFill>
                  <a:schemeClr val="bg2">
                    <a:lumMod val="50000"/>
                  </a:schemeClr>
                </a:solidFill>
                <a:latin typeface="Times New Roman" pitchFamily="18" charset="0"/>
              </a:rPr>
              <a:t>GL_TEXTURE_2D</a:t>
            </a:r>
          </a:p>
          <a:p>
            <a:pPr marL="914400" lvl="1" indent="-457200" eaLnBrk="1" hangingPunct="1">
              <a:spcBef>
                <a:spcPct val="30000"/>
              </a:spcBef>
              <a:buFont typeface="Wingdings" pitchFamily="2" charset="2"/>
              <a:buNone/>
            </a:pPr>
            <a:r>
              <a:rPr lang="en-US" altLang="zh-CN" i="1" dirty="0" smtClean="0">
                <a:solidFill>
                  <a:srgbClr val="00CC66"/>
                </a:solidFill>
                <a:latin typeface="Times New Roman" pitchFamily="18" charset="0"/>
              </a:rPr>
              <a:t>width</a:t>
            </a:r>
            <a:r>
              <a:rPr lang="zh-CN" altLang="en-US" dirty="0" smtClean="0">
                <a:solidFill>
                  <a:schemeClr val="bg2">
                    <a:lumMod val="50000"/>
                  </a:schemeClr>
                </a:solidFill>
                <a:latin typeface="Times New Roman" pitchFamily="18" charset="0"/>
              </a:rPr>
              <a:t>和</a:t>
            </a:r>
            <a:r>
              <a:rPr lang="zh-CN" altLang="en-US" dirty="0" smtClean="0">
                <a:latin typeface="Times New Roman" pitchFamily="18" charset="0"/>
              </a:rPr>
              <a:t> </a:t>
            </a:r>
            <a:r>
              <a:rPr lang="en-US" altLang="zh-CN" i="1" dirty="0" err="1" smtClean="0">
                <a:solidFill>
                  <a:srgbClr val="00CC66"/>
                </a:solidFill>
                <a:latin typeface="Times New Roman" pitchFamily="18" charset="0"/>
              </a:rPr>
              <a:t>heigth</a:t>
            </a:r>
            <a:r>
              <a:rPr lang="en-US" altLang="zh-CN" i="1" dirty="0" smtClean="0">
                <a:solidFill>
                  <a:srgbClr val="00CC66"/>
                </a:solidFill>
                <a:latin typeface="Times New Roman" pitchFamily="18" charset="0"/>
              </a:rPr>
              <a:t> </a:t>
            </a:r>
            <a:r>
              <a:rPr lang="zh-CN" altLang="en-US" dirty="0" smtClean="0">
                <a:solidFill>
                  <a:schemeClr val="bg2">
                    <a:lumMod val="50000"/>
                  </a:schemeClr>
                </a:solidFill>
                <a:latin typeface="Times New Roman" pitchFamily="18" charset="0"/>
              </a:rPr>
              <a:t>给定二维纹理的尺寸，必须为</a:t>
            </a:r>
            <a:r>
              <a:rPr lang="en-US" altLang="zh-CN" dirty="0" smtClean="0">
                <a:solidFill>
                  <a:schemeClr val="bg2">
                    <a:lumMod val="50000"/>
                  </a:schemeClr>
                </a:solidFill>
                <a:latin typeface="Times New Roman" pitchFamily="18" charset="0"/>
              </a:rPr>
              <a:t>2</a:t>
            </a:r>
            <a:r>
              <a:rPr lang="en-US" altLang="zh-CN" i="1" baseline="30000" dirty="0" smtClean="0">
                <a:solidFill>
                  <a:schemeClr val="bg2">
                    <a:lumMod val="50000"/>
                  </a:schemeClr>
                </a:solidFill>
                <a:latin typeface="Times New Roman" pitchFamily="18" charset="0"/>
              </a:rPr>
              <a:t>m</a:t>
            </a:r>
            <a:r>
              <a:rPr lang="en-US" altLang="zh-CN" i="1" dirty="0" smtClean="0">
                <a:solidFill>
                  <a:schemeClr val="bg2">
                    <a:lumMod val="50000"/>
                  </a:schemeClr>
                </a:solidFill>
                <a:latin typeface="Times New Roman" pitchFamily="18" charset="0"/>
              </a:rPr>
              <a:t>+2b</a:t>
            </a:r>
            <a:r>
              <a:rPr lang="zh-CN" altLang="en-US" dirty="0" smtClean="0">
                <a:solidFill>
                  <a:schemeClr val="bg2">
                    <a:lumMod val="50000"/>
                  </a:schemeClr>
                </a:solidFill>
                <a:latin typeface="Times New Roman" pitchFamily="18" charset="0"/>
              </a:rPr>
              <a:t>（ </a:t>
            </a:r>
            <a:r>
              <a:rPr lang="en-US" altLang="zh-CN" i="1" dirty="0" smtClean="0">
                <a:solidFill>
                  <a:schemeClr val="bg2">
                    <a:lumMod val="50000"/>
                  </a:schemeClr>
                </a:solidFill>
                <a:latin typeface="Times New Roman" pitchFamily="18" charset="0"/>
              </a:rPr>
              <a:t>width</a:t>
            </a:r>
            <a:r>
              <a:rPr lang="zh-CN" altLang="en-US" dirty="0" smtClean="0">
                <a:solidFill>
                  <a:schemeClr val="bg2">
                    <a:lumMod val="50000"/>
                  </a:schemeClr>
                </a:solidFill>
                <a:latin typeface="Times New Roman" pitchFamily="18" charset="0"/>
              </a:rPr>
              <a:t>和 </a:t>
            </a:r>
            <a:r>
              <a:rPr lang="en-US" altLang="zh-CN" i="1" dirty="0" err="1" smtClean="0">
                <a:solidFill>
                  <a:schemeClr val="bg2">
                    <a:lumMod val="50000"/>
                  </a:schemeClr>
                </a:solidFill>
                <a:latin typeface="Times New Roman" pitchFamily="18" charset="0"/>
              </a:rPr>
              <a:t>heigth</a:t>
            </a:r>
            <a:r>
              <a:rPr lang="en-US" altLang="zh-CN" i="1" dirty="0" smtClean="0">
                <a:solidFill>
                  <a:schemeClr val="bg2">
                    <a:lumMod val="50000"/>
                  </a:schemeClr>
                </a:solidFill>
                <a:latin typeface="Times New Roman" pitchFamily="18" charset="0"/>
              </a:rPr>
              <a:t> </a:t>
            </a:r>
            <a:r>
              <a:rPr lang="zh-CN" altLang="en-US" dirty="0" smtClean="0">
                <a:solidFill>
                  <a:schemeClr val="bg2">
                    <a:lumMod val="50000"/>
                  </a:schemeClr>
                </a:solidFill>
                <a:latin typeface="Times New Roman" pitchFamily="18" charset="0"/>
              </a:rPr>
              <a:t>可分别对应不同的</a:t>
            </a:r>
            <a:r>
              <a:rPr lang="en-US" altLang="zh-CN" dirty="0" smtClean="0">
                <a:solidFill>
                  <a:schemeClr val="bg2">
                    <a:lumMod val="50000"/>
                  </a:schemeClr>
                </a:solidFill>
                <a:latin typeface="Times New Roman" pitchFamily="18" charset="0"/>
              </a:rPr>
              <a:t>m</a:t>
            </a:r>
            <a:r>
              <a:rPr lang="zh-CN" altLang="en-US" dirty="0" smtClean="0">
                <a:solidFill>
                  <a:schemeClr val="bg2">
                    <a:lumMod val="50000"/>
                  </a:schemeClr>
                </a:solidFill>
                <a:latin typeface="Times New Roman" pitchFamily="18" charset="0"/>
              </a:rPr>
              <a:t>值）</a:t>
            </a:r>
          </a:p>
          <a:p>
            <a:pPr marL="914400" lvl="1" indent="-457200" eaLnBrk="1" hangingPunct="1">
              <a:spcBef>
                <a:spcPct val="30000"/>
              </a:spcBef>
              <a:buFont typeface="Wingdings" pitchFamily="2" charset="2"/>
              <a:buNone/>
            </a:pPr>
            <a:r>
              <a:rPr lang="en-US" altLang="zh-CN" i="1" dirty="0" smtClean="0">
                <a:solidFill>
                  <a:schemeClr val="bg2">
                    <a:lumMod val="50000"/>
                  </a:schemeClr>
                </a:solidFill>
                <a:latin typeface="Times New Roman" pitchFamily="18" charset="0"/>
              </a:rPr>
              <a:t>width</a:t>
            </a:r>
            <a:r>
              <a:rPr lang="zh-CN" altLang="en-US" dirty="0" smtClean="0">
                <a:solidFill>
                  <a:schemeClr val="bg2">
                    <a:lumMod val="50000"/>
                  </a:schemeClr>
                </a:solidFill>
                <a:latin typeface="Times New Roman" pitchFamily="18" charset="0"/>
              </a:rPr>
              <a:t>和 </a:t>
            </a:r>
            <a:r>
              <a:rPr lang="en-US" altLang="zh-CN" i="1" dirty="0" err="1" smtClean="0">
                <a:solidFill>
                  <a:schemeClr val="bg2">
                    <a:lumMod val="50000"/>
                  </a:schemeClr>
                </a:solidFill>
                <a:latin typeface="Times New Roman" pitchFamily="18" charset="0"/>
              </a:rPr>
              <a:t>heigth</a:t>
            </a:r>
            <a:r>
              <a:rPr lang="zh-CN" altLang="en-US" dirty="0" smtClean="0">
                <a:solidFill>
                  <a:schemeClr val="bg2">
                    <a:lumMod val="50000"/>
                  </a:schemeClr>
                </a:solidFill>
                <a:latin typeface="Times New Roman" pitchFamily="18" charset="0"/>
              </a:rPr>
              <a:t>为</a:t>
            </a:r>
            <a:r>
              <a:rPr lang="en-US" altLang="zh-CN" dirty="0" smtClean="0">
                <a:solidFill>
                  <a:schemeClr val="bg2">
                    <a:lumMod val="50000"/>
                  </a:schemeClr>
                </a:solidFill>
                <a:latin typeface="Times New Roman" pitchFamily="18" charset="0"/>
              </a:rPr>
              <a:t>0</a:t>
            </a:r>
            <a:r>
              <a:rPr lang="zh-CN" altLang="en-US" dirty="0" smtClean="0">
                <a:solidFill>
                  <a:schemeClr val="bg2">
                    <a:lumMod val="50000"/>
                  </a:schemeClr>
                </a:solidFill>
                <a:latin typeface="Times New Roman" pitchFamily="18" charset="0"/>
              </a:rPr>
              <a:t>，纹理映射无效</a:t>
            </a:r>
          </a:p>
          <a:p>
            <a:pPr marL="914400" lvl="1" indent="-457200" eaLnBrk="1" hangingPunct="1">
              <a:buFont typeface="Wingdings" pitchFamily="2" charset="2"/>
              <a:buNone/>
            </a:pPr>
            <a:endParaRPr lang="zh-CN" altLang="en-US" dirty="0" smtClean="0">
              <a:latin typeface="Times New Roman" pitchFamily="18" charset="0"/>
            </a:endParaRPr>
          </a:p>
          <a:p>
            <a:pPr marL="914400" lvl="1" indent="-457200" eaLnBrk="1" hangingPunct="1"/>
            <a:endParaRPr lang="en-US" altLang="zh-CN" dirty="0" smtClean="0">
              <a:latin typeface="Times New Roman" pitchFamily="18" charset="0"/>
            </a:endParaRPr>
          </a:p>
        </p:txBody>
      </p:sp>
    </p:spTree>
    <p:extLst>
      <p:ext uri="{BB962C8B-B14F-4D97-AF65-F5344CB8AC3E}">
        <p14:creationId xmlns:p14="http://schemas.microsoft.com/office/powerpoint/2010/main" val="2080798535"/>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7107">
                                            <p:bg/>
                                          </p:spTgt>
                                        </p:tgtEl>
                                        <p:attrNameLst>
                                          <p:attrName>style.visibility</p:attrName>
                                        </p:attrNameLst>
                                      </p:cBhvr>
                                      <p:to>
                                        <p:strVal val="visible"/>
                                      </p:to>
                                    </p:set>
                                    <p:animEffect transition="in" filter="wipe(up)">
                                      <p:cBhvr>
                                        <p:cTn id="7" dur="500"/>
                                        <p:tgtEl>
                                          <p:spTgt spid="47107">
                                            <p:bg/>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7107">
                                            <p:txEl>
                                              <p:pRg st="0" end="0"/>
                                            </p:txEl>
                                          </p:spTgt>
                                        </p:tgtEl>
                                        <p:attrNameLst>
                                          <p:attrName>style.visibility</p:attrName>
                                        </p:attrNameLst>
                                      </p:cBhvr>
                                      <p:to>
                                        <p:strVal val="visible"/>
                                      </p:to>
                                    </p:set>
                                    <p:animEffect transition="in" filter="wipe(up)">
                                      <p:cBhvr>
                                        <p:cTn id="10" dur="500"/>
                                        <p:tgtEl>
                                          <p:spTgt spid="47107">
                                            <p:txEl>
                                              <p:pRg st="0" end="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7107">
                                            <p:txEl>
                                              <p:pRg st="1" end="1"/>
                                            </p:txEl>
                                          </p:spTgt>
                                        </p:tgtEl>
                                        <p:attrNameLst>
                                          <p:attrName>style.visibility</p:attrName>
                                        </p:attrNameLst>
                                      </p:cBhvr>
                                      <p:to>
                                        <p:strVal val="visible"/>
                                      </p:to>
                                    </p:set>
                                    <p:animEffect transition="in" filter="wipe(up)">
                                      <p:cBhvr>
                                        <p:cTn id="13" dur="500"/>
                                        <p:tgtEl>
                                          <p:spTgt spid="47107">
                                            <p:txEl>
                                              <p:pRg st="1" end="1"/>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7107">
                                            <p:txEl>
                                              <p:pRg st="2" end="2"/>
                                            </p:txEl>
                                          </p:spTgt>
                                        </p:tgtEl>
                                        <p:attrNameLst>
                                          <p:attrName>style.visibility</p:attrName>
                                        </p:attrNameLst>
                                      </p:cBhvr>
                                      <p:to>
                                        <p:strVal val="visible"/>
                                      </p:to>
                                    </p:set>
                                    <p:animEffect transition="in" filter="wipe(up)">
                                      <p:cBhvr>
                                        <p:cTn id="16" dur="500"/>
                                        <p:tgtEl>
                                          <p:spTgt spid="47107">
                                            <p:txEl>
                                              <p:pRg st="2" end="2"/>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47107">
                                            <p:txEl>
                                              <p:pRg st="3" end="3"/>
                                            </p:txEl>
                                          </p:spTgt>
                                        </p:tgtEl>
                                        <p:attrNameLst>
                                          <p:attrName>style.visibility</p:attrName>
                                        </p:attrNameLst>
                                      </p:cBhvr>
                                      <p:to>
                                        <p:strVal val="visible"/>
                                      </p:to>
                                    </p:set>
                                    <p:animEffect transition="in" filter="wipe(up)">
                                      <p:cBhvr>
                                        <p:cTn id="21" dur="500"/>
                                        <p:tgtEl>
                                          <p:spTgt spid="47107">
                                            <p:txEl>
                                              <p:pRg st="3" end="3"/>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47107">
                                            <p:txEl>
                                              <p:pRg st="5" end="5"/>
                                            </p:txEl>
                                          </p:spTgt>
                                        </p:tgtEl>
                                        <p:attrNameLst>
                                          <p:attrName>style.visibility</p:attrName>
                                        </p:attrNameLst>
                                      </p:cBhvr>
                                      <p:to>
                                        <p:strVal val="visible"/>
                                      </p:to>
                                    </p:set>
                                    <p:animEffect transition="in" filter="wipe(up)">
                                      <p:cBhvr>
                                        <p:cTn id="26" dur="500"/>
                                        <p:tgtEl>
                                          <p:spTgt spid="47107">
                                            <p:txEl>
                                              <p:pRg st="5" end="5"/>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47107">
                                            <p:txEl>
                                              <p:pRg st="6" end="6"/>
                                            </p:txEl>
                                          </p:spTgt>
                                        </p:tgtEl>
                                        <p:attrNameLst>
                                          <p:attrName>style.visibility</p:attrName>
                                        </p:attrNameLst>
                                      </p:cBhvr>
                                      <p:to>
                                        <p:strVal val="visible"/>
                                      </p:to>
                                    </p:set>
                                    <p:animEffect transition="in" filter="wipe(up)">
                                      <p:cBhvr>
                                        <p:cTn id="31" dur="500"/>
                                        <p:tgtEl>
                                          <p:spTgt spid="47107">
                                            <p:txEl>
                                              <p:pRg st="6" end="6"/>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47107">
                                            <p:txEl>
                                              <p:pRg st="7" end="7"/>
                                            </p:txEl>
                                          </p:spTgt>
                                        </p:tgtEl>
                                        <p:attrNameLst>
                                          <p:attrName>style.visibility</p:attrName>
                                        </p:attrNameLst>
                                      </p:cBhvr>
                                      <p:to>
                                        <p:strVal val="visible"/>
                                      </p:to>
                                    </p:set>
                                    <p:animEffect transition="in" filter="wipe(up)">
                                      <p:cBhvr>
                                        <p:cTn id="36" dur="500"/>
                                        <p:tgtEl>
                                          <p:spTgt spid="47107">
                                            <p:txEl>
                                              <p:pRg st="7" end="7"/>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47107">
                                            <p:txEl>
                                              <p:pRg st="8" end="8"/>
                                            </p:txEl>
                                          </p:spTgt>
                                        </p:tgtEl>
                                        <p:attrNameLst>
                                          <p:attrName>style.visibility</p:attrName>
                                        </p:attrNameLst>
                                      </p:cBhvr>
                                      <p:to>
                                        <p:strVal val="visible"/>
                                      </p:to>
                                    </p:set>
                                    <p:animEffect transition="in" filter="wipe(up)">
                                      <p:cBhvr>
                                        <p:cTn id="41" dur="500"/>
                                        <p:tgtEl>
                                          <p:spTgt spid="4710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build="p"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normAutofit/>
          </a:bodyPr>
          <a:lstStyle/>
          <a:p>
            <a:pPr lvl="1" eaLnBrk="1" hangingPunct="0">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3.2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定义纹理</a:t>
            </a:r>
          </a:p>
        </p:txBody>
      </p:sp>
      <p:sp>
        <p:nvSpPr>
          <p:cNvPr id="49155" name="Rectangle 3"/>
          <p:cNvSpPr>
            <a:spLocks noGrp="1" noChangeArrowheads="1"/>
          </p:cNvSpPr>
          <p:nvPr>
            <p:ph type="body" idx="1"/>
          </p:nvPr>
        </p:nvSpPr>
        <p:spPr>
          <a:xfrm>
            <a:off x="527051" y="1484313"/>
            <a:ext cx="11055349" cy="5257800"/>
          </a:xfrm>
        </p:spPr>
        <p:txBody>
          <a:bodyPr/>
          <a:lstStyle/>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定义三维纹理</a:t>
            </a:r>
          </a:p>
          <a:p>
            <a:pPr marL="1260475" lvl="3" indent="-342900" hangingPunct="0">
              <a:lnSpc>
                <a:spcPct val="13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使用</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glTexImage3D()</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函数定义三维纹理</a:t>
            </a:r>
          </a:p>
          <a:p>
            <a:pPr marL="914400" lvl="1" indent="-457200" eaLnBrk="1" hangingPunct="1">
              <a:lnSpc>
                <a:spcPct val="90000"/>
              </a:lnSpc>
              <a:spcBef>
                <a:spcPct val="45000"/>
              </a:spcBef>
              <a:buFont typeface="Wingdings" pitchFamily="2" charset="2"/>
              <a:buNone/>
            </a:pPr>
            <a:r>
              <a:rPr lang="zh-CN" altLang="en-US" b="0" dirty="0" smtClean="0">
                <a:solidFill>
                  <a:schemeClr val="folHlink"/>
                </a:solidFill>
                <a:latin typeface="Times New Roman" pitchFamily="18" charset="0"/>
              </a:rPr>
              <a:t>函数原型</a:t>
            </a:r>
          </a:p>
          <a:p>
            <a:pPr marL="914400" lvl="1" indent="-457200" eaLnBrk="1" hangingPunct="1">
              <a:lnSpc>
                <a:spcPct val="90000"/>
              </a:lnSpc>
              <a:buFont typeface="Wingdings" pitchFamily="2" charset="2"/>
              <a:buNone/>
            </a:pPr>
            <a:r>
              <a:rPr lang="en-US" altLang="zh-CN" dirty="0" smtClean="0">
                <a:solidFill>
                  <a:schemeClr val="bg2">
                    <a:lumMod val="50000"/>
                  </a:schemeClr>
                </a:solidFill>
                <a:latin typeface="Times New Roman" pitchFamily="18" charset="0"/>
              </a:rPr>
              <a:t>void</a:t>
            </a:r>
            <a:r>
              <a:rPr lang="en-US" altLang="zh-CN" dirty="0" smtClean="0">
                <a:latin typeface="Times New Roman" pitchFamily="18" charset="0"/>
              </a:rPr>
              <a:t> </a:t>
            </a:r>
            <a:r>
              <a:rPr lang="en-US" altLang="zh-CN" b="0" dirty="0" smtClean="0">
                <a:solidFill>
                  <a:srgbClr val="008000"/>
                </a:solidFill>
                <a:latin typeface="Times New Roman" pitchFamily="18" charset="0"/>
              </a:rPr>
              <a:t>glTexImage3D </a:t>
            </a:r>
            <a:r>
              <a:rPr lang="en-US" altLang="zh-CN" dirty="0" smtClean="0">
                <a:solidFill>
                  <a:schemeClr val="bg2">
                    <a:lumMod val="50000"/>
                  </a:schemeClr>
                </a:solidFill>
                <a:latin typeface="Times New Roman" pitchFamily="18" charset="0"/>
              </a:rPr>
              <a:t>(</a:t>
            </a:r>
            <a:r>
              <a:rPr lang="en-US" altLang="zh-CN" dirty="0" err="1" smtClean="0">
                <a:solidFill>
                  <a:schemeClr val="bg2">
                    <a:lumMod val="50000"/>
                  </a:schemeClr>
                </a:solidFill>
                <a:latin typeface="Times New Roman" pitchFamily="18" charset="0"/>
              </a:rPr>
              <a:t>GLenum</a:t>
            </a:r>
            <a:r>
              <a:rPr lang="en-US" altLang="zh-CN" dirty="0" smtClean="0">
                <a:solidFill>
                  <a:schemeClr val="bg2">
                    <a:lumMod val="50000"/>
                  </a:schemeClr>
                </a:solidFill>
                <a:latin typeface="Times New Roman" pitchFamily="18" charset="0"/>
              </a:rPr>
              <a:t> </a:t>
            </a:r>
            <a:r>
              <a:rPr lang="en-US" altLang="zh-CN" i="1" dirty="0" smtClean="0">
                <a:solidFill>
                  <a:schemeClr val="bg2">
                    <a:lumMod val="50000"/>
                  </a:schemeClr>
                </a:solidFill>
                <a:latin typeface="Times New Roman" pitchFamily="18" charset="0"/>
              </a:rPr>
              <a:t>target</a:t>
            </a:r>
            <a:r>
              <a:rPr lang="en-US" altLang="zh-CN" dirty="0" smtClean="0">
                <a:solidFill>
                  <a:schemeClr val="bg2">
                    <a:lumMod val="50000"/>
                  </a:schemeClr>
                </a:solidFill>
                <a:latin typeface="Times New Roman" pitchFamily="18" charset="0"/>
              </a:rPr>
              <a:t>, </a:t>
            </a:r>
            <a:r>
              <a:rPr lang="en-US" altLang="zh-CN" dirty="0" err="1" smtClean="0">
                <a:solidFill>
                  <a:schemeClr val="bg2">
                    <a:lumMod val="50000"/>
                  </a:schemeClr>
                </a:solidFill>
                <a:latin typeface="Times New Roman" pitchFamily="18" charset="0"/>
              </a:rPr>
              <a:t>GLint</a:t>
            </a:r>
            <a:r>
              <a:rPr lang="en-US" altLang="zh-CN" dirty="0" smtClean="0">
                <a:solidFill>
                  <a:schemeClr val="bg2">
                    <a:lumMod val="50000"/>
                  </a:schemeClr>
                </a:solidFill>
                <a:latin typeface="Times New Roman" pitchFamily="18" charset="0"/>
              </a:rPr>
              <a:t> </a:t>
            </a:r>
            <a:r>
              <a:rPr lang="en-US" altLang="zh-CN" b="0" i="1" dirty="0" err="1" smtClean="0">
                <a:solidFill>
                  <a:schemeClr val="bg2">
                    <a:lumMod val="50000"/>
                  </a:schemeClr>
                </a:solidFill>
                <a:latin typeface="Times New Roman" pitchFamily="18" charset="0"/>
              </a:rPr>
              <a:t>internalFormat</a:t>
            </a:r>
            <a:r>
              <a:rPr lang="en-US" altLang="zh-CN" dirty="0" smtClean="0">
                <a:solidFill>
                  <a:schemeClr val="bg2">
                    <a:lumMod val="50000"/>
                  </a:schemeClr>
                </a:solidFill>
                <a:latin typeface="Times New Roman" pitchFamily="18" charset="0"/>
              </a:rPr>
              <a:t>, </a:t>
            </a:r>
            <a:r>
              <a:rPr lang="en-US" altLang="zh-CN" dirty="0" err="1" smtClean="0">
                <a:solidFill>
                  <a:schemeClr val="bg2">
                    <a:lumMod val="50000"/>
                  </a:schemeClr>
                </a:solidFill>
                <a:latin typeface="Times New Roman" pitchFamily="18" charset="0"/>
              </a:rPr>
              <a:t>GLsizei</a:t>
            </a:r>
            <a:r>
              <a:rPr lang="en-US" altLang="zh-CN" dirty="0" smtClean="0">
                <a:solidFill>
                  <a:schemeClr val="bg2">
                    <a:lumMod val="50000"/>
                  </a:schemeClr>
                </a:solidFill>
                <a:latin typeface="Times New Roman" pitchFamily="18" charset="0"/>
              </a:rPr>
              <a:t> </a:t>
            </a:r>
            <a:r>
              <a:rPr lang="en-US" altLang="zh-CN" i="1" dirty="0" smtClean="0">
                <a:solidFill>
                  <a:schemeClr val="bg2">
                    <a:lumMod val="50000"/>
                  </a:schemeClr>
                </a:solidFill>
                <a:latin typeface="Times New Roman" pitchFamily="18" charset="0"/>
              </a:rPr>
              <a:t>width</a:t>
            </a:r>
            <a:r>
              <a:rPr lang="en-US" altLang="zh-CN" dirty="0" smtClean="0">
                <a:solidFill>
                  <a:schemeClr val="bg2">
                    <a:lumMod val="50000"/>
                  </a:schemeClr>
                </a:solidFill>
                <a:latin typeface="Times New Roman" pitchFamily="18" charset="0"/>
              </a:rPr>
              <a:t>, </a:t>
            </a:r>
            <a:r>
              <a:rPr lang="en-US" altLang="zh-CN" dirty="0" err="1" smtClean="0">
                <a:solidFill>
                  <a:schemeClr val="bg2">
                    <a:lumMod val="50000"/>
                  </a:schemeClr>
                </a:solidFill>
                <a:latin typeface="Times New Roman" pitchFamily="18" charset="0"/>
              </a:rPr>
              <a:t>GLsizei</a:t>
            </a:r>
            <a:r>
              <a:rPr lang="en-US" altLang="zh-CN" dirty="0" smtClean="0">
                <a:solidFill>
                  <a:schemeClr val="bg2">
                    <a:lumMod val="50000"/>
                  </a:schemeClr>
                </a:solidFill>
                <a:latin typeface="Times New Roman" pitchFamily="18" charset="0"/>
              </a:rPr>
              <a:t> </a:t>
            </a:r>
            <a:r>
              <a:rPr lang="en-US" altLang="zh-CN" i="1" dirty="0" err="1" smtClean="0">
                <a:solidFill>
                  <a:schemeClr val="bg2">
                    <a:lumMod val="50000"/>
                  </a:schemeClr>
                </a:solidFill>
                <a:latin typeface="Times New Roman" pitchFamily="18" charset="0"/>
              </a:rPr>
              <a:t>heigth</a:t>
            </a:r>
            <a:r>
              <a:rPr lang="en-US" altLang="zh-CN" i="1" dirty="0" smtClean="0">
                <a:solidFill>
                  <a:schemeClr val="bg2">
                    <a:lumMod val="50000"/>
                  </a:schemeClr>
                </a:solidFill>
                <a:latin typeface="Times New Roman" pitchFamily="18" charset="0"/>
              </a:rPr>
              <a:t> </a:t>
            </a:r>
            <a:r>
              <a:rPr lang="en-US" altLang="zh-CN" dirty="0" smtClean="0">
                <a:solidFill>
                  <a:schemeClr val="bg2">
                    <a:lumMod val="50000"/>
                  </a:schemeClr>
                </a:solidFill>
                <a:latin typeface="Times New Roman" pitchFamily="18" charset="0"/>
              </a:rPr>
              <a:t>, </a:t>
            </a:r>
            <a:r>
              <a:rPr lang="en-US" altLang="zh-CN" dirty="0" err="1" smtClean="0">
                <a:solidFill>
                  <a:schemeClr val="bg2">
                    <a:lumMod val="50000"/>
                  </a:schemeClr>
                </a:solidFill>
                <a:latin typeface="Times New Roman" pitchFamily="18" charset="0"/>
              </a:rPr>
              <a:t>GLsizei</a:t>
            </a:r>
            <a:r>
              <a:rPr lang="en-US" altLang="zh-CN" dirty="0" smtClean="0">
                <a:solidFill>
                  <a:schemeClr val="bg2">
                    <a:lumMod val="50000"/>
                  </a:schemeClr>
                </a:solidFill>
                <a:latin typeface="Times New Roman" pitchFamily="18" charset="0"/>
              </a:rPr>
              <a:t> </a:t>
            </a:r>
            <a:r>
              <a:rPr lang="en-US" altLang="zh-CN" i="1" dirty="0" smtClean="0">
                <a:solidFill>
                  <a:schemeClr val="bg2">
                    <a:lumMod val="50000"/>
                  </a:schemeClr>
                </a:solidFill>
                <a:latin typeface="Times New Roman" pitchFamily="18" charset="0"/>
              </a:rPr>
              <a:t>depth</a:t>
            </a:r>
            <a:r>
              <a:rPr lang="en-US" altLang="zh-CN" dirty="0" smtClean="0">
                <a:solidFill>
                  <a:schemeClr val="bg2">
                    <a:lumMod val="50000"/>
                  </a:schemeClr>
                </a:solidFill>
                <a:latin typeface="Times New Roman" pitchFamily="18" charset="0"/>
              </a:rPr>
              <a:t>, </a:t>
            </a:r>
            <a:r>
              <a:rPr lang="en-US" altLang="zh-CN" dirty="0" err="1" smtClean="0">
                <a:solidFill>
                  <a:schemeClr val="bg2">
                    <a:lumMod val="50000"/>
                  </a:schemeClr>
                </a:solidFill>
                <a:latin typeface="Times New Roman" pitchFamily="18" charset="0"/>
              </a:rPr>
              <a:t>GLint</a:t>
            </a:r>
            <a:r>
              <a:rPr lang="en-US" altLang="zh-CN" dirty="0" smtClean="0">
                <a:solidFill>
                  <a:schemeClr val="bg2">
                    <a:lumMod val="50000"/>
                  </a:schemeClr>
                </a:solidFill>
                <a:latin typeface="Times New Roman" pitchFamily="18" charset="0"/>
              </a:rPr>
              <a:t> </a:t>
            </a:r>
            <a:r>
              <a:rPr lang="en-US" altLang="zh-CN" i="1" dirty="0" smtClean="0">
                <a:solidFill>
                  <a:schemeClr val="bg2">
                    <a:lumMod val="50000"/>
                  </a:schemeClr>
                </a:solidFill>
                <a:latin typeface="Times New Roman" pitchFamily="18" charset="0"/>
              </a:rPr>
              <a:t>border</a:t>
            </a:r>
            <a:r>
              <a:rPr lang="en-US" altLang="zh-CN" dirty="0" smtClean="0">
                <a:solidFill>
                  <a:schemeClr val="bg2">
                    <a:lumMod val="50000"/>
                  </a:schemeClr>
                </a:solidFill>
                <a:latin typeface="Times New Roman" pitchFamily="18" charset="0"/>
              </a:rPr>
              <a:t>, </a:t>
            </a:r>
            <a:r>
              <a:rPr lang="en-US" altLang="zh-CN" dirty="0" err="1" smtClean="0">
                <a:solidFill>
                  <a:schemeClr val="bg2">
                    <a:lumMod val="50000"/>
                  </a:schemeClr>
                </a:solidFill>
                <a:latin typeface="Times New Roman" pitchFamily="18" charset="0"/>
              </a:rPr>
              <a:t>GLenum</a:t>
            </a:r>
            <a:r>
              <a:rPr lang="en-US" altLang="zh-CN" dirty="0" smtClean="0">
                <a:solidFill>
                  <a:schemeClr val="bg2">
                    <a:lumMod val="50000"/>
                  </a:schemeClr>
                </a:solidFill>
                <a:latin typeface="Times New Roman" pitchFamily="18" charset="0"/>
              </a:rPr>
              <a:t> </a:t>
            </a:r>
            <a:r>
              <a:rPr lang="en-US" altLang="zh-CN" i="1" dirty="0" smtClean="0">
                <a:solidFill>
                  <a:schemeClr val="bg2">
                    <a:lumMod val="50000"/>
                  </a:schemeClr>
                </a:solidFill>
                <a:latin typeface="Times New Roman" pitchFamily="18" charset="0"/>
              </a:rPr>
              <a:t>format</a:t>
            </a:r>
            <a:r>
              <a:rPr lang="en-US" altLang="zh-CN" dirty="0" smtClean="0">
                <a:solidFill>
                  <a:schemeClr val="bg2">
                    <a:lumMod val="50000"/>
                  </a:schemeClr>
                </a:solidFill>
                <a:latin typeface="Times New Roman" pitchFamily="18" charset="0"/>
              </a:rPr>
              <a:t> ,</a:t>
            </a:r>
            <a:r>
              <a:rPr lang="en-US" altLang="zh-CN" dirty="0" err="1" smtClean="0">
                <a:solidFill>
                  <a:schemeClr val="bg2">
                    <a:lumMod val="50000"/>
                  </a:schemeClr>
                </a:solidFill>
                <a:latin typeface="Times New Roman" pitchFamily="18" charset="0"/>
              </a:rPr>
              <a:t>GLenum</a:t>
            </a:r>
            <a:r>
              <a:rPr lang="en-US" altLang="zh-CN" dirty="0" smtClean="0">
                <a:solidFill>
                  <a:schemeClr val="bg2">
                    <a:lumMod val="50000"/>
                  </a:schemeClr>
                </a:solidFill>
                <a:latin typeface="Times New Roman" pitchFamily="18" charset="0"/>
              </a:rPr>
              <a:t> </a:t>
            </a:r>
            <a:r>
              <a:rPr lang="en-US" altLang="zh-CN" i="1" dirty="0" smtClean="0">
                <a:solidFill>
                  <a:schemeClr val="bg2">
                    <a:lumMod val="50000"/>
                  </a:schemeClr>
                </a:solidFill>
                <a:latin typeface="Times New Roman" pitchFamily="18" charset="0"/>
              </a:rPr>
              <a:t>type</a:t>
            </a:r>
            <a:r>
              <a:rPr lang="en-US" altLang="zh-CN" dirty="0" smtClean="0">
                <a:solidFill>
                  <a:schemeClr val="bg2">
                    <a:lumMod val="50000"/>
                  </a:schemeClr>
                </a:solidFill>
                <a:latin typeface="Times New Roman" pitchFamily="18" charset="0"/>
              </a:rPr>
              <a:t>, </a:t>
            </a:r>
            <a:r>
              <a:rPr lang="en-US" altLang="zh-CN" dirty="0" err="1" smtClean="0">
                <a:solidFill>
                  <a:schemeClr val="bg2">
                    <a:lumMod val="50000"/>
                  </a:schemeClr>
                </a:solidFill>
                <a:latin typeface="Times New Roman" pitchFamily="18" charset="0"/>
              </a:rPr>
              <a:t>const</a:t>
            </a:r>
            <a:r>
              <a:rPr lang="en-US" altLang="zh-CN" dirty="0" smtClean="0">
                <a:solidFill>
                  <a:schemeClr val="bg2">
                    <a:lumMod val="50000"/>
                  </a:schemeClr>
                </a:solidFill>
                <a:latin typeface="Times New Roman" pitchFamily="18" charset="0"/>
              </a:rPr>
              <a:t> </a:t>
            </a:r>
            <a:r>
              <a:rPr lang="en-US" altLang="zh-CN" dirty="0" err="1" smtClean="0">
                <a:solidFill>
                  <a:schemeClr val="bg2">
                    <a:lumMod val="50000"/>
                  </a:schemeClr>
                </a:solidFill>
                <a:latin typeface="Times New Roman" pitchFamily="18" charset="0"/>
              </a:rPr>
              <a:t>GLvoid</a:t>
            </a:r>
            <a:r>
              <a:rPr lang="en-US" altLang="zh-CN" dirty="0" smtClean="0">
                <a:solidFill>
                  <a:schemeClr val="bg2">
                    <a:lumMod val="50000"/>
                  </a:schemeClr>
                </a:solidFill>
                <a:latin typeface="Times New Roman" pitchFamily="18" charset="0"/>
              </a:rPr>
              <a:t> *</a:t>
            </a:r>
            <a:r>
              <a:rPr lang="en-US" altLang="zh-CN" i="1" dirty="0" err="1" smtClean="0">
                <a:solidFill>
                  <a:schemeClr val="bg2">
                    <a:lumMod val="50000"/>
                  </a:schemeClr>
                </a:solidFill>
                <a:latin typeface="Times New Roman" pitchFamily="18" charset="0"/>
              </a:rPr>
              <a:t>texels</a:t>
            </a:r>
            <a:r>
              <a:rPr lang="en-US" altLang="zh-CN" dirty="0" smtClean="0">
                <a:solidFill>
                  <a:schemeClr val="bg2">
                    <a:lumMod val="50000"/>
                  </a:schemeClr>
                </a:solidFill>
                <a:latin typeface="Times New Roman" pitchFamily="18" charset="0"/>
              </a:rPr>
              <a:t>)</a:t>
            </a:r>
          </a:p>
          <a:p>
            <a:pPr marL="914400" lvl="1" indent="-457200" eaLnBrk="1" hangingPunct="1">
              <a:lnSpc>
                <a:spcPct val="35000"/>
              </a:lnSpc>
              <a:spcBef>
                <a:spcPct val="0"/>
              </a:spcBef>
              <a:buFont typeface="Wingdings" pitchFamily="2" charset="2"/>
              <a:buNone/>
            </a:pPr>
            <a:endParaRPr lang="en-US" altLang="zh-CN" dirty="0" smtClean="0">
              <a:latin typeface="Times New Roman" pitchFamily="18" charset="0"/>
            </a:endParaRPr>
          </a:p>
          <a:p>
            <a:pPr marL="914400" lvl="1" indent="-457200" eaLnBrk="1" hangingPunct="1">
              <a:lnSpc>
                <a:spcPct val="90000"/>
              </a:lnSpc>
              <a:buFont typeface="Wingdings" pitchFamily="2" charset="2"/>
              <a:buNone/>
            </a:pPr>
            <a:r>
              <a:rPr lang="zh-CN" altLang="en-US" b="0" dirty="0" smtClean="0">
                <a:solidFill>
                  <a:schemeClr val="folHlink"/>
                </a:solidFill>
                <a:latin typeface="Times New Roman" pitchFamily="18" charset="0"/>
              </a:rPr>
              <a:t>参数说明</a:t>
            </a:r>
          </a:p>
          <a:p>
            <a:pPr marL="914400" lvl="1" indent="-457200" eaLnBrk="1" hangingPunct="1">
              <a:lnSpc>
                <a:spcPct val="90000"/>
              </a:lnSpc>
              <a:spcBef>
                <a:spcPct val="70000"/>
              </a:spcBef>
              <a:buFont typeface="Wingdings" pitchFamily="2" charset="2"/>
              <a:buNone/>
            </a:pPr>
            <a:r>
              <a:rPr lang="en-US" altLang="zh-CN" i="1" dirty="0" smtClean="0">
                <a:solidFill>
                  <a:srgbClr val="00CC66"/>
                </a:solidFill>
                <a:latin typeface="Times New Roman" pitchFamily="18" charset="0"/>
              </a:rPr>
              <a:t>target</a:t>
            </a:r>
            <a:r>
              <a:rPr lang="en-US" altLang="zh-CN" i="1" dirty="0" smtClean="0">
                <a:latin typeface="Times New Roman" pitchFamily="18" charset="0"/>
              </a:rPr>
              <a:t> </a:t>
            </a:r>
            <a:r>
              <a:rPr lang="zh-CN" altLang="en-US" dirty="0" smtClean="0">
                <a:solidFill>
                  <a:schemeClr val="bg2">
                    <a:lumMod val="50000"/>
                  </a:schemeClr>
                </a:solidFill>
                <a:latin typeface="Times New Roman" pitchFamily="18" charset="0"/>
              </a:rPr>
              <a:t>必须设置为</a:t>
            </a:r>
            <a:r>
              <a:rPr lang="en-US" altLang="zh-CN" dirty="0" smtClean="0">
                <a:solidFill>
                  <a:schemeClr val="bg2">
                    <a:lumMod val="50000"/>
                  </a:schemeClr>
                </a:solidFill>
                <a:latin typeface="Times New Roman" pitchFamily="18" charset="0"/>
              </a:rPr>
              <a:t>GL_TEXTURE_3D</a:t>
            </a:r>
          </a:p>
          <a:p>
            <a:pPr marL="914400" lvl="1" indent="-457200" eaLnBrk="1" hangingPunct="1">
              <a:lnSpc>
                <a:spcPct val="90000"/>
              </a:lnSpc>
              <a:spcBef>
                <a:spcPct val="30000"/>
              </a:spcBef>
              <a:buFont typeface="Wingdings" pitchFamily="2" charset="2"/>
              <a:buNone/>
            </a:pPr>
            <a:r>
              <a:rPr lang="en-US" altLang="zh-CN" i="1" dirty="0" smtClean="0">
                <a:solidFill>
                  <a:srgbClr val="00CC66"/>
                </a:solidFill>
                <a:latin typeface="Times New Roman" pitchFamily="18" charset="0"/>
              </a:rPr>
              <a:t>width </a:t>
            </a:r>
            <a:r>
              <a:rPr lang="zh-CN" altLang="en-US" dirty="0" smtClean="0">
                <a:solidFill>
                  <a:srgbClr val="00CC66"/>
                </a:solidFill>
                <a:latin typeface="Times New Roman" pitchFamily="18" charset="0"/>
              </a:rPr>
              <a:t>、</a:t>
            </a:r>
            <a:r>
              <a:rPr lang="zh-CN" altLang="en-US" dirty="0" smtClean="0">
                <a:latin typeface="Times New Roman" pitchFamily="18" charset="0"/>
              </a:rPr>
              <a:t> </a:t>
            </a:r>
            <a:r>
              <a:rPr lang="en-US" altLang="zh-CN" i="1" dirty="0" err="1" smtClean="0">
                <a:solidFill>
                  <a:srgbClr val="00CC66"/>
                </a:solidFill>
                <a:latin typeface="Times New Roman" pitchFamily="18" charset="0"/>
              </a:rPr>
              <a:t>heigth</a:t>
            </a:r>
            <a:r>
              <a:rPr lang="en-US" altLang="zh-CN" i="1" dirty="0" smtClean="0">
                <a:solidFill>
                  <a:srgbClr val="00CC66"/>
                </a:solidFill>
                <a:latin typeface="Times New Roman" pitchFamily="18" charset="0"/>
              </a:rPr>
              <a:t> </a:t>
            </a:r>
            <a:r>
              <a:rPr lang="zh-CN" altLang="en-US" dirty="0" smtClean="0">
                <a:solidFill>
                  <a:srgbClr val="00CC66"/>
                </a:solidFill>
                <a:latin typeface="Times New Roman" pitchFamily="18" charset="0"/>
              </a:rPr>
              <a:t>、</a:t>
            </a:r>
            <a:r>
              <a:rPr lang="en-US" altLang="zh-CN" i="1" dirty="0" smtClean="0">
                <a:solidFill>
                  <a:srgbClr val="00CC66"/>
                </a:solidFill>
                <a:latin typeface="Times New Roman" pitchFamily="18" charset="0"/>
              </a:rPr>
              <a:t>depth</a:t>
            </a:r>
            <a:r>
              <a:rPr lang="zh-CN" altLang="en-US" dirty="0" smtClean="0">
                <a:solidFill>
                  <a:schemeClr val="bg2">
                    <a:lumMod val="50000"/>
                  </a:schemeClr>
                </a:solidFill>
                <a:latin typeface="Times New Roman" pitchFamily="18" charset="0"/>
              </a:rPr>
              <a:t>给定三维纹理的尺寸，必须为</a:t>
            </a:r>
            <a:r>
              <a:rPr lang="en-US" altLang="zh-CN" dirty="0" smtClean="0">
                <a:solidFill>
                  <a:schemeClr val="bg2">
                    <a:lumMod val="50000"/>
                  </a:schemeClr>
                </a:solidFill>
                <a:latin typeface="Times New Roman" pitchFamily="18" charset="0"/>
              </a:rPr>
              <a:t>2</a:t>
            </a:r>
            <a:r>
              <a:rPr lang="en-US" altLang="zh-CN" i="1" baseline="30000" dirty="0" smtClean="0">
                <a:solidFill>
                  <a:schemeClr val="bg2">
                    <a:lumMod val="50000"/>
                  </a:schemeClr>
                </a:solidFill>
                <a:latin typeface="Times New Roman" pitchFamily="18" charset="0"/>
              </a:rPr>
              <a:t>m</a:t>
            </a:r>
            <a:r>
              <a:rPr lang="en-US" altLang="zh-CN" i="1" dirty="0" smtClean="0">
                <a:solidFill>
                  <a:schemeClr val="bg2">
                    <a:lumMod val="50000"/>
                  </a:schemeClr>
                </a:solidFill>
                <a:latin typeface="Times New Roman" pitchFamily="18" charset="0"/>
              </a:rPr>
              <a:t>+2b</a:t>
            </a:r>
            <a:r>
              <a:rPr lang="zh-CN" altLang="en-US" dirty="0" smtClean="0">
                <a:solidFill>
                  <a:schemeClr val="bg2">
                    <a:lumMod val="50000"/>
                  </a:schemeClr>
                </a:solidFill>
                <a:latin typeface="Times New Roman" pitchFamily="18" charset="0"/>
              </a:rPr>
              <a:t>（三个参数可分别对应不同的</a:t>
            </a:r>
            <a:r>
              <a:rPr lang="en-US" altLang="zh-CN" dirty="0" smtClean="0">
                <a:solidFill>
                  <a:schemeClr val="bg2">
                    <a:lumMod val="50000"/>
                  </a:schemeClr>
                </a:solidFill>
                <a:latin typeface="Times New Roman" pitchFamily="18" charset="0"/>
              </a:rPr>
              <a:t>m</a:t>
            </a:r>
            <a:r>
              <a:rPr lang="zh-CN" altLang="en-US" dirty="0" smtClean="0">
                <a:solidFill>
                  <a:schemeClr val="bg2">
                    <a:lumMod val="50000"/>
                  </a:schemeClr>
                </a:solidFill>
                <a:latin typeface="Times New Roman" pitchFamily="18" charset="0"/>
              </a:rPr>
              <a:t>值）</a:t>
            </a:r>
          </a:p>
          <a:p>
            <a:pPr marL="914400" lvl="1" indent="-457200" eaLnBrk="1" hangingPunct="1">
              <a:lnSpc>
                <a:spcPct val="90000"/>
              </a:lnSpc>
              <a:spcBef>
                <a:spcPct val="30000"/>
              </a:spcBef>
              <a:buFont typeface="Wingdings" pitchFamily="2" charset="2"/>
              <a:buNone/>
            </a:pPr>
            <a:r>
              <a:rPr lang="en-US" altLang="zh-CN" i="1" dirty="0" err="1" smtClean="0">
                <a:solidFill>
                  <a:srgbClr val="00CC66"/>
                </a:solidFill>
                <a:latin typeface="Times New Roman" pitchFamily="18" charset="0"/>
              </a:rPr>
              <a:t>texels</a:t>
            </a:r>
            <a:r>
              <a:rPr lang="zh-CN" altLang="en-US" dirty="0" smtClean="0">
                <a:solidFill>
                  <a:schemeClr val="bg2">
                    <a:lumMod val="50000"/>
                  </a:schemeClr>
                </a:solidFill>
                <a:latin typeface="Times New Roman" pitchFamily="18" charset="0"/>
              </a:rPr>
              <a:t>为三维纹理图像数组的指针</a:t>
            </a:r>
          </a:p>
          <a:p>
            <a:pPr marL="914400" lvl="1" indent="-457200" eaLnBrk="1" hangingPunct="1">
              <a:lnSpc>
                <a:spcPct val="90000"/>
              </a:lnSpc>
            </a:pPr>
            <a:endParaRPr lang="en-US" altLang="zh-CN" dirty="0" smtClean="0">
              <a:latin typeface="Times New Roman" pitchFamily="18" charset="0"/>
            </a:endParaRPr>
          </a:p>
        </p:txBody>
      </p:sp>
    </p:spTree>
    <p:extLst>
      <p:ext uri="{BB962C8B-B14F-4D97-AF65-F5344CB8AC3E}">
        <p14:creationId xmlns:p14="http://schemas.microsoft.com/office/powerpoint/2010/main" val="386283621"/>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9155">
                                            <p:bg/>
                                          </p:spTgt>
                                        </p:tgtEl>
                                        <p:attrNameLst>
                                          <p:attrName>style.visibility</p:attrName>
                                        </p:attrNameLst>
                                      </p:cBhvr>
                                      <p:to>
                                        <p:strVal val="visible"/>
                                      </p:to>
                                    </p:set>
                                    <p:animEffect transition="in" filter="wipe(up)">
                                      <p:cBhvr>
                                        <p:cTn id="7" dur="500"/>
                                        <p:tgtEl>
                                          <p:spTgt spid="49155">
                                            <p:bg/>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9155">
                                            <p:txEl>
                                              <p:pRg st="0" end="0"/>
                                            </p:txEl>
                                          </p:spTgt>
                                        </p:tgtEl>
                                        <p:attrNameLst>
                                          <p:attrName>style.visibility</p:attrName>
                                        </p:attrNameLst>
                                      </p:cBhvr>
                                      <p:to>
                                        <p:strVal val="visible"/>
                                      </p:to>
                                    </p:set>
                                    <p:animEffect transition="in" filter="wipe(up)">
                                      <p:cBhvr>
                                        <p:cTn id="10" dur="500"/>
                                        <p:tgtEl>
                                          <p:spTgt spid="49155">
                                            <p:txEl>
                                              <p:pRg st="0" end="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9155">
                                            <p:txEl>
                                              <p:pRg st="1" end="1"/>
                                            </p:txEl>
                                          </p:spTgt>
                                        </p:tgtEl>
                                        <p:attrNameLst>
                                          <p:attrName>style.visibility</p:attrName>
                                        </p:attrNameLst>
                                      </p:cBhvr>
                                      <p:to>
                                        <p:strVal val="visible"/>
                                      </p:to>
                                    </p:set>
                                    <p:animEffect transition="in" filter="wipe(up)">
                                      <p:cBhvr>
                                        <p:cTn id="13" dur="500"/>
                                        <p:tgtEl>
                                          <p:spTgt spid="49155">
                                            <p:txEl>
                                              <p:pRg st="1" end="1"/>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9155">
                                            <p:txEl>
                                              <p:pRg st="2" end="2"/>
                                            </p:txEl>
                                          </p:spTgt>
                                        </p:tgtEl>
                                        <p:attrNameLst>
                                          <p:attrName>style.visibility</p:attrName>
                                        </p:attrNameLst>
                                      </p:cBhvr>
                                      <p:to>
                                        <p:strVal val="visible"/>
                                      </p:to>
                                    </p:set>
                                    <p:animEffect transition="in" filter="wipe(up)">
                                      <p:cBhvr>
                                        <p:cTn id="16" dur="500"/>
                                        <p:tgtEl>
                                          <p:spTgt spid="49155">
                                            <p:txEl>
                                              <p:pRg st="2" end="2"/>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49155">
                                            <p:txEl>
                                              <p:pRg st="3" end="3"/>
                                            </p:txEl>
                                          </p:spTgt>
                                        </p:tgtEl>
                                        <p:attrNameLst>
                                          <p:attrName>style.visibility</p:attrName>
                                        </p:attrNameLst>
                                      </p:cBhvr>
                                      <p:to>
                                        <p:strVal val="visible"/>
                                      </p:to>
                                    </p:set>
                                    <p:animEffect transition="in" filter="wipe(up)">
                                      <p:cBhvr>
                                        <p:cTn id="21" dur="500"/>
                                        <p:tgtEl>
                                          <p:spTgt spid="49155">
                                            <p:txEl>
                                              <p:pRg st="3" end="3"/>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49155">
                                            <p:txEl>
                                              <p:pRg st="5" end="5"/>
                                            </p:txEl>
                                          </p:spTgt>
                                        </p:tgtEl>
                                        <p:attrNameLst>
                                          <p:attrName>style.visibility</p:attrName>
                                        </p:attrNameLst>
                                      </p:cBhvr>
                                      <p:to>
                                        <p:strVal val="visible"/>
                                      </p:to>
                                    </p:set>
                                    <p:animEffect transition="in" filter="wipe(up)">
                                      <p:cBhvr>
                                        <p:cTn id="26" dur="500"/>
                                        <p:tgtEl>
                                          <p:spTgt spid="49155">
                                            <p:txEl>
                                              <p:pRg st="5" end="5"/>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49155">
                                            <p:txEl>
                                              <p:pRg st="6" end="6"/>
                                            </p:txEl>
                                          </p:spTgt>
                                        </p:tgtEl>
                                        <p:attrNameLst>
                                          <p:attrName>style.visibility</p:attrName>
                                        </p:attrNameLst>
                                      </p:cBhvr>
                                      <p:to>
                                        <p:strVal val="visible"/>
                                      </p:to>
                                    </p:set>
                                    <p:animEffect transition="in" filter="wipe(up)">
                                      <p:cBhvr>
                                        <p:cTn id="31" dur="500"/>
                                        <p:tgtEl>
                                          <p:spTgt spid="49155">
                                            <p:txEl>
                                              <p:pRg st="6" end="6"/>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49155">
                                            <p:txEl>
                                              <p:pRg st="7" end="7"/>
                                            </p:txEl>
                                          </p:spTgt>
                                        </p:tgtEl>
                                        <p:attrNameLst>
                                          <p:attrName>style.visibility</p:attrName>
                                        </p:attrNameLst>
                                      </p:cBhvr>
                                      <p:to>
                                        <p:strVal val="visible"/>
                                      </p:to>
                                    </p:set>
                                    <p:animEffect transition="in" filter="wipe(up)">
                                      <p:cBhvr>
                                        <p:cTn id="36" dur="500"/>
                                        <p:tgtEl>
                                          <p:spTgt spid="49155">
                                            <p:txEl>
                                              <p:pRg st="7" end="7"/>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49155">
                                            <p:txEl>
                                              <p:pRg st="8" end="8"/>
                                            </p:txEl>
                                          </p:spTgt>
                                        </p:tgtEl>
                                        <p:attrNameLst>
                                          <p:attrName>style.visibility</p:attrName>
                                        </p:attrNameLst>
                                      </p:cBhvr>
                                      <p:to>
                                        <p:strVal val="visible"/>
                                      </p:to>
                                    </p:set>
                                    <p:animEffect transition="in" filter="wipe(up)">
                                      <p:cBhvr>
                                        <p:cTn id="41" dur="500"/>
                                        <p:tgtEl>
                                          <p:spTgt spid="4915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build="p"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normAutofit/>
          </a:bodyPr>
          <a:lstStyle/>
          <a:p>
            <a:pPr lvl="1" eaLnBrk="1" hangingPunct="0">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3.2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定义纹理</a:t>
            </a:r>
          </a:p>
        </p:txBody>
      </p:sp>
      <p:sp>
        <p:nvSpPr>
          <p:cNvPr id="51203" name="Rectangle 3"/>
          <p:cNvSpPr>
            <a:spLocks noGrp="1" noChangeArrowheads="1"/>
          </p:cNvSpPr>
          <p:nvPr>
            <p:ph type="body" idx="1"/>
          </p:nvPr>
        </p:nvSpPr>
        <p:spPr>
          <a:xfrm>
            <a:off x="527051" y="1484313"/>
            <a:ext cx="11055349" cy="5257800"/>
          </a:xfrm>
        </p:spPr>
        <p:txBody>
          <a:bodyPr/>
          <a:lstStyle/>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定义多重纹理映射</a:t>
            </a:r>
          </a:p>
          <a:p>
            <a:pPr marL="1260475" lvl="3" indent="-342900" hangingPunct="0">
              <a:lnSpc>
                <a:spcPct val="13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事先指定一系列分辨率逐渐减小的纹理图像；</a:t>
            </a:r>
          </a:p>
          <a:p>
            <a:pPr marL="1260475" lvl="3" indent="-342900" hangingPunct="0">
              <a:lnSpc>
                <a:spcPct val="130000"/>
              </a:lnSpc>
              <a:spcBef>
                <a:spcPts val="1200"/>
              </a:spcBef>
              <a:buFont typeface="Arial" panose="020B0604020202020204" pitchFamily="34" charset="0"/>
              <a:buChar char="•"/>
              <a:defRPr/>
            </a:pP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OpenGL</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会根据所映射的物体尺寸自动选择使用哪个分辨率的纹理图；</a:t>
            </a:r>
          </a:p>
          <a:p>
            <a:pPr marL="1260475" lvl="3" indent="-342900" hangingPunct="0">
              <a:lnSpc>
                <a:spcPct val="13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需要额外的计算，增加计算时间；</a:t>
            </a:r>
          </a:p>
          <a:p>
            <a:pPr marL="1260475" lvl="3" indent="-342900" hangingPunct="0">
              <a:lnSpc>
                <a:spcPct val="13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但可避免场景中小物体移动时纹理的闪烁</a:t>
            </a:r>
          </a:p>
        </p:txBody>
      </p:sp>
    </p:spTree>
    <p:extLst>
      <p:ext uri="{BB962C8B-B14F-4D97-AF65-F5344CB8AC3E}">
        <p14:creationId xmlns:p14="http://schemas.microsoft.com/office/powerpoint/2010/main" val="3148671572"/>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animEffect transition="in" filter="wipe(up)">
                                      <p:cBhvr>
                                        <p:cTn id="7" dur="500"/>
                                        <p:tgtEl>
                                          <p:spTgt spid="51203">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1203">
                                            <p:txEl>
                                              <p:pRg st="1" end="1"/>
                                            </p:txEl>
                                          </p:spTgt>
                                        </p:tgtEl>
                                        <p:attrNameLst>
                                          <p:attrName>style.visibility</p:attrName>
                                        </p:attrNameLst>
                                      </p:cBhvr>
                                      <p:to>
                                        <p:strVal val="visible"/>
                                      </p:to>
                                    </p:set>
                                    <p:animEffect transition="in" filter="wipe(up)">
                                      <p:cBhvr>
                                        <p:cTn id="10" dur="500"/>
                                        <p:tgtEl>
                                          <p:spTgt spid="51203">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51203">
                                            <p:txEl>
                                              <p:pRg st="2" end="2"/>
                                            </p:txEl>
                                          </p:spTgt>
                                        </p:tgtEl>
                                        <p:attrNameLst>
                                          <p:attrName>style.visibility</p:attrName>
                                        </p:attrNameLst>
                                      </p:cBhvr>
                                      <p:to>
                                        <p:strVal val="visible"/>
                                      </p:to>
                                    </p:set>
                                    <p:animEffect transition="in" filter="wipe(up)">
                                      <p:cBhvr>
                                        <p:cTn id="13" dur="500"/>
                                        <p:tgtEl>
                                          <p:spTgt spid="51203">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51203">
                                            <p:txEl>
                                              <p:pRg st="3" end="3"/>
                                            </p:txEl>
                                          </p:spTgt>
                                        </p:tgtEl>
                                        <p:attrNameLst>
                                          <p:attrName>style.visibility</p:attrName>
                                        </p:attrNameLst>
                                      </p:cBhvr>
                                      <p:to>
                                        <p:strVal val="visible"/>
                                      </p:to>
                                    </p:set>
                                    <p:animEffect transition="in" filter="wipe(up)">
                                      <p:cBhvr>
                                        <p:cTn id="16" dur="500"/>
                                        <p:tgtEl>
                                          <p:spTgt spid="51203">
                                            <p:txEl>
                                              <p:pRg st="3" end="3"/>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51203">
                                            <p:txEl>
                                              <p:pRg st="4" end="4"/>
                                            </p:txEl>
                                          </p:spTgt>
                                        </p:tgtEl>
                                        <p:attrNameLst>
                                          <p:attrName>style.visibility</p:attrName>
                                        </p:attrNameLst>
                                      </p:cBhvr>
                                      <p:to>
                                        <p:strVal val="visible"/>
                                      </p:to>
                                    </p:set>
                                    <p:animEffect transition="in" filter="wipe(up)">
                                      <p:cBhvr>
                                        <p:cTn id="19" dur="500"/>
                                        <p:tgtEl>
                                          <p:spTgt spid="5120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normAutofit/>
          </a:bodyPr>
          <a:lstStyle/>
          <a:p>
            <a:pPr lvl="1" eaLnBrk="1" hangingPunct="0">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3.2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定义纹理</a:t>
            </a:r>
          </a:p>
        </p:txBody>
      </p:sp>
      <p:sp>
        <p:nvSpPr>
          <p:cNvPr id="99331" name="Rectangle 3"/>
          <p:cNvSpPr>
            <a:spLocks noGrp="1" noChangeArrowheads="1"/>
          </p:cNvSpPr>
          <p:nvPr>
            <p:ph type="body" idx="1"/>
          </p:nvPr>
        </p:nvSpPr>
        <p:spPr>
          <a:xfrm>
            <a:off x="527051" y="1484313"/>
            <a:ext cx="11055349" cy="5257800"/>
          </a:xfrm>
        </p:spPr>
        <p:txBody>
          <a:bodyPr/>
          <a:lstStyle/>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定义多重纹理映射</a:t>
            </a:r>
            <a:r>
              <a:rPr lang="en-US" altLang="zh-CN" b="1" dirty="0">
                <a:solidFill>
                  <a:schemeClr val="bg2">
                    <a:lumMod val="50000"/>
                  </a:schemeClr>
                </a:solidFill>
                <a:latin typeface="微软雅黑" panose="020B0503020204020204" pitchFamily="34" charset="-122"/>
                <a:ea typeface="微软雅黑" panose="020B0503020204020204" pitchFamily="34" charset="-122"/>
              </a:rPr>
              <a:t>MIPMAP</a:t>
            </a:r>
            <a:endParaRPr lang="zh-CN" altLang="en-US" b="1" dirty="0">
              <a:solidFill>
                <a:schemeClr val="bg2">
                  <a:lumMod val="50000"/>
                </a:schemeClr>
              </a:solidFill>
              <a:latin typeface="微软雅黑" panose="020B0503020204020204" pitchFamily="34" charset="-122"/>
              <a:ea typeface="微软雅黑" panose="020B0503020204020204" pitchFamily="34" charset="-122"/>
            </a:endParaRPr>
          </a:p>
          <a:p>
            <a:pPr marL="1260475" lvl="3" indent="-342900" hangingPunct="0">
              <a:lnSpc>
                <a:spcPct val="13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设置方法</a:t>
            </a:r>
          </a:p>
          <a:p>
            <a:pPr marL="1616075" lvl="2" indent="-342900" defTabSz="525463">
              <a:lnSpc>
                <a:spcPct val="160000"/>
              </a:lnSpc>
              <a:buSzPct val="60000"/>
              <a:buFont typeface="Wingdings" panose="05000000000000000000" pitchFamily="2" charset="2"/>
              <a:buChar char="n"/>
              <a:defRPr/>
            </a:pPr>
            <a:r>
              <a:rPr lang="zh-CN" altLang="en-US" sz="1900" b="1" dirty="0">
                <a:solidFill>
                  <a:schemeClr val="bg2">
                    <a:lumMod val="50000"/>
                  </a:schemeClr>
                </a:solidFill>
              </a:rPr>
              <a:t>在最大纹理尺寸和</a:t>
            </a:r>
            <a:r>
              <a:rPr lang="en-US" altLang="zh-CN" sz="1900" b="1" dirty="0">
                <a:solidFill>
                  <a:schemeClr val="bg2">
                    <a:lumMod val="50000"/>
                  </a:schemeClr>
                </a:solidFill>
              </a:rPr>
              <a:t>1</a:t>
            </a:r>
            <a:r>
              <a:rPr lang="en-US" altLang="zh-CN" sz="1900" b="1" dirty="0">
                <a:solidFill>
                  <a:schemeClr val="bg2">
                    <a:lumMod val="50000"/>
                  </a:schemeClr>
                </a:solidFill>
                <a:sym typeface="Symbol" pitchFamily="18" charset="2"/>
              </a:rPr>
              <a:t>1</a:t>
            </a:r>
            <a:r>
              <a:rPr lang="zh-CN" altLang="en-US" sz="1900" b="1" dirty="0">
                <a:solidFill>
                  <a:schemeClr val="bg2">
                    <a:lumMod val="50000"/>
                  </a:schemeClr>
                </a:solidFill>
                <a:sym typeface="Symbol" pitchFamily="18" charset="2"/>
              </a:rPr>
              <a:t>纹理图之间提供所有尺寸的纹理图像；</a:t>
            </a:r>
          </a:p>
          <a:p>
            <a:pPr marL="1616075" lvl="2" indent="-342900" defTabSz="525463">
              <a:lnSpc>
                <a:spcPct val="160000"/>
              </a:lnSpc>
              <a:buSzPct val="60000"/>
              <a:buFont typeface="Wingdings" panose="05000000000000000000" pitchFamily="2" charset="2"/>
              <a:buChar char="n"/>
              <a:defRPr/>
            </a:pPr>
            <a:r>
              <a:rPr lang="zh-CN" altLang="en-US" sz="1900" b="1" dirty="0">
                <a:solidFill>
                  <a:schemeClr val="bg2">
                    <a:lumMod val="50000"/>
                  </a:schemeClr>
                </a:solidFill>
                <a:sym typeface="Symbol" pitchFamily="18" charset="2"/>
              </a:rPr>
              <a:t>纹理尺寸必须是</a:t>
            </a:r>
            <a:r>
              <a:rPr lang="en-US" altLang="zh-CN" sz="1900" b="1" dirty="0">
                <a:solidFill>
                  <a:schemeClr val="bg2">
                    <a:lumMod val="50000"/>
                  </a:schemeClr>
                </a:solidFill>
                <a:sym typeface="Symbol" pitchFamily="18" charset="2"/>
              </a:rPr>
              <a:t>2</a:t>
            </a:r>
            <a:r>
              <a:rPr lang="zh-CN" altLang="en-US" sz="1900" b="1" dirty="0">
                <a:solidFill>
                  <a:schemeClr val="bg2">
                    <a:lumMod val="50000"/>
                  </a:schemeClr>
                </a:solidFill>
                <a:sym typeface="Symbol" pitchFamily="18" charset="2"/>
              </a:rPr>
              <a:t>的幂次方；</a:t>
            </a:r>
          </a:p>
          <a:p>
            <a:pPr marL="1616075" lvl="2" indent="-342900" defTabSz="525463">
              <a:lnSpc>
                <a:spcPct val="160000"/>
              </a:lnSpc>
              <a:buSzPct val="60000"/>
              <a:buFont typeface="Wingdings" panose="05000000000000000000" pitchFamily="2" charset="2"/>
              <a:buChar char="n"/>
              <a:defRPr/>
            </a:pPr>
            <a:r>
              <a:rPr lang="zh-CN" altLang="en-US" sz="1900" b="1" dirty="0">
                <a:solidFill>
                  <a:schemeClr val="bg2">
                    <a:lumMod val="50000"/>
                  </a:schemeClr>
                </a:solidFill>
                <a:sym typeface="Symbol" pitchFamily="18" charset="2"/>
              </a:rPr>
              <a:t>例如</a:t>
            </a:r>
          </a:p>
          <a:p>
            <a:pPr marL="1295400" lvl="2" indent="-381000" eaLnBrk="1" hangingPunct="1">
              <a:buFont typeface="Wingdings" pitchFamily="2" charset="2"/>
              <a:buNone/>
            </a:pPr>
            <a:r>
              <a:rPr lang="zh-CN" altLang="en-US" dirty="0" smtClean="0">
                <a:latin typeface="Times New Roman" pitchFamily="18" charset="0"/>
                <a:sym typeface="Symbol" pitchFamily="18" charset="2"/>
              </a:rPr>
              <a:t>      一个全分辨率的纹理为</a:t>
            </a:r>
            <a:r>
              <a:rPr lang="en-US" altLang="zh-CN" dirty="0" smtClean="0">
                <a:latin typeface="Times New Roman" pitchFamily="18" charset="0"/>
                <a:sym typeface="Symbol" pitchFamily="18" charset="2"/>
              </a:rPr>
              <a:t>32 16</a:t>
            </a:r>
            <a:r>
              <a:rPr lang="zh-CN" altLang="en-US" dirty="0" smtClean="0">
                <a:latin typeface="Times New Roman" pitchFamily="18" charset="0"/>
                <a:sym typeface="Symbol" pitchFamily="18" charset="2"/>
              </a:rPr>
              <a:t>，那么必须定义一组</a:t>
            </a:r>
            <a:r>
              <a:rPr lang="en-US" altLang="zh-CN" dirty="0" smtClean="0">
                <a:latin typeface="Times New Roman" pitchFamily="18" charset="0"/>
                <a:sym typeface="Symbol" pitchFamily="18" charset="2"/>
              </a:rPr>
              <a:t>16 8</a:t>
            </a:r>
            <a:r>
              <a:rPr lang="zh-CN" altLang="en-US" dirty="0" smtClean="0">
                <a:latin typeface="Times New Roman" pitchFamily="18" charset="0"/>
                <a:sym typeface="Symbol" pitchFamily="18" charset="2"/>
              </a:rPr>
              <a:t>、 </a:t>
            </a:r>
            <a:r>
              <a:rPr lang="en-US" altLang="zh-CN" dirty="0" smtClean="0">
                <a:latin typeface="Times New Roman" pitchFamily="18" charset="0"/>
                <a:sym typeface="Symbol" pitchFamily="18" charset="2"/>
              </a:rPr>
              <a:t>84</a:t>
            </a:r>
            <a:r>
              <a:rPr lang="zh-CN" altLang="en-US" dirty="0" smtClean="0">
                <a:latin typeface="Times New Roman" pitchFamily="18" charset="0"/>
                <a:sym typeface="Symbol" pitchFamily="18" charset="2"/>
              </a:rPr>
              <a:t>、 </a:t>
            </a:r>
            <a:r>
              <a:rPr lang="en-US" altLang="zh-CN" dirty="0" smtClean="0">
                <a:latin typeface="Times New Roman" pitchFamily="18" charset="0"/>
                <a:sym typeface="Symbol" pitchFamily="18" charset="2"/>
              </a:rPr>
              <a:t>42</a:t>
            </a:r>
            <a:r>
              <a:rPr lang="zh-CN" altLang="en-US" dirty="0" smtClean="0">
                <a:latin typeface="Times New Roman" pitchFamily="18" charset="0"/>
                <a:sym typeface="Symbol" pitchFamily="18" charset="2"/>
              </a:rPr>
              <a:t>、</a:t>
            </a:r>
            <a:r>
              <a:rPr lang="en-US" altLang="zh-CN" dirty="0" smtClean="0">
                <a:latin typeface="Times New Roman" pitchFamily="18" charset="0"/>
                <a:sym typeface="Symbol" pitchFamily="18" charset="2"/>
              </a:rPr>
              <a:t>2 1</a:t>
            </a:r>
            <a:r>
              <a:rPr lang="zh-CN" altLang="en-US" dirty="0" smtClean="0">
                <a:latin typeface="Times New Roman" pitchFamily="18" charset="0"/>
                <a:sym typeface="Symbol" pitchFamily="18" charset="2"/>
              </a:rPr>
              <a:t>、</a:t>
            </a:r>
            <a:r>
              <a:rPr lang="en-US" altLang="zh-CN" dirty="0" smtClean="0">
                <a:latin typeface="Times New Roman" pitchFamily="18" charset="0"/>
                <a:sym typeface="Symbol" pitchFamily="18" charset="2"/>
              </a:rPr>
              <a:t>1 1</a:t>
            </a:r>
            <a:r>
              <a:rPr lang="zh-CN" altLang="en-US" dirty="0" smtClean="0">
                <a:latin typeface="Times New Roman" pitchFamily="18" charset="0"/>
                <a:sym typeface="Symbol" pitchFamily="18" charset="2"/>
              </a:rPr>
              <a:t>分辨率的纹理图，用</a:t>
            </a:r>
            <a:r>
              <a:rPr lang="en-US" altLang="zh-CN" b="0" dirty="0" err="1" smtClean="0">
                <a:solidFill>
                  <a:srgbClr val="008000"/>
                </a:solidFill>
                <a:latin typeface="Times New Roman" pitchFamily="18" charset="0"/>
              </a:rPr>
              <a:t>glTexImage</a:t>
            </a:r>
            <a:r>
              <a:rPr lang="en-US" altLang="zh-CN" b="0" dirty="0" smtClean="0">
                <a:solidFill>
                  <a:srgbClr val="008000"/>
                </a:solidFill>
                <a:latin typeface="Times New Roman" pitchFamily="18" charset="0"/>
              </a:rPr>
              <a:t>*()</a:t>
            </a:r>
            <a:r>
              <a:rPr lang="zh-CN" altLang="en-US" dirty="0" smtClean="0">
                <a:latin typeface="Times New Roman" pitchFamily="18" charset="0"/>
              </a:rPr>
              <a:t>函数</a:t>
            </a:r>
            <a:r>
              <a:rPr lang="zh-CN" altLang="en-US" dirty="0" smtClean="0">
                <a:latin typeface="Times New Roman" pitchFamily="18" charset="0"/>
                <a:sym typeface="Symbol" pitchFamily="18" charset="2"/>
              </a:rPr>
              <a:t>设置各级纹理的</a:t>
            </a:r>
            <a:r>
              <a:rPr lang="en-US" altLang="zh-CN" i="1" dirty="0" smtClean="0">
                <a:latin typeface="Times New Roman" pitchFamily="18" charset="0"/>
                <a:sym typeface="Symbol" pitchFamily="18" charset="2"/>
              </a:rPr>
              <a:t>level</a:t>
            </a:r>
            <a:r>
              <a:rPr lang="zh-CN" altLang="en-US" dirty="0" smtClean="0">
                <a:latin typeface="Times New Roman" pitchFamily="18" charset="0"/>
                <a:sym typeface="Symbol" pitchFamily="18" charset="2"/>
              </a:rPr>
              <a:t>、</a:t>
            </a:r>
            <a:r>
              <a:rPr lang="en-US" altLang="zh-CN" i="1" dirty="0" smtClean="0">
                <a:latin typeface="Times New Roman" pitchFamily="18" charset="0"/>
                <a:sym typeface="Symbol" pitchFamily="18" charset="2"/>
              </a:rPr>
              <a:t>width</a:t>
            </a:r>
            <a:r>
              <a:rPr lang="zh-CN" altLang="en-US" dirty="0" smtClean="0">
                <a:latin typeface="Times New Roman" pitchFamily="18" charset="0"/>
                <a:sym typeface="Symbol" pitchFamily="18" charset="2"/>
              </a:rPr>
              <a:t>、</a:t>
            </a:r>
            <a:r>
              <a:rPr lang="en-US" altLang="zh-CN" i="1" dirty="0" err="1" smtClean="0">
                <a:latin typeface="Times New Roman" pitchFamily="18" charset="0"/>
                <a:sym typeface="Symbol" pitchFamily="18" charset="2"/>
              </a:rPr>
              <a:t>heigth</a:t>
            </a:r>
            <a:r>
              <a:rPr lang="zh-CN" altLang="en-US" dirty="0" smtClean="0">
                <a:latin typeface="Times New Roman" pitchFamily="18" charset="0"/>
                <a:sym typeface="Symbol" pitchFamily="18" charset="2"/>
              </a:rPr>
              <a:t>、</a:t>
            </a:r>
            <a:r>
              <a:rPr lang="en-US" altLang="zh-CN" i="1" dirty="0" smtClean="0">
                <a:latin typeface="Times New Roman" pitchFamily="18" charset="0"/>
                <a:sym typeface="Symbol" pitchFamily="18" charset="2"/>
              </a:rPr>
              <a:t>image</a:t>
            </a:r>
            <a:r>
              <a:rPr lang="zh-CN" altLang="en-US" dirty="0" smtClean="0">
                <a:latin typeface="Times New Roman" pitchFamily="18" charset="0"/>
                <a:sym typeface="Symbol" pitchFamily="18" charset="2"/>
              </a:rPr>
              <a:t>参数</a:t>
            </a:r>
          </a:p>
        </p:txBody>
      </p:sp>
    </p:spTree>
    <p:extLst>
      <p:ext uri="{BB962C8B-B14F-4D97-AF65-F5344CB8AC3E}">
        <p14:creationId xmlns:p14="http://schemas.microsoft.com/office/powerpoint/2010/main" val="307160191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9331">
                                            <p:txEl>
                                              <p:pRg st="0" end="0"/>
                                            </p:txEl>
                                          </p:spTgt>
                                        </p:tgtEl>
                                        <p:attrNameLst>
                                          <p:attrName>style.visibility</p:attrName>
                                        </p:attrNameLst>
                                      </p:cBhvr>
                                      <p:to>
                                        <p:strVal val="visible"/>
                                      </p:to>
                                    </p:set>
                                    <p:animEffect transition="in" filter="wipe(up)">
                                      <p:cBhvr>
                                        <p:cTn id="7" dur="500"/>
                                        <p:tgtEl>
                                          <p:spTgt spid="99331">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99331">
                                            <p:txEl>
                                              <p:pRg st="1" end="1"/>
                                            </p:txEl>
                                          </p:spTgt>
                                        </p:tgtEl>
                                        <p:attrNameLst>
                                          <p:attrName>style.visibility</p:attrName>
                                        </p:attrNameLst>
                                      </p:cBhvr>
                                      <p:to>
                                        <p:strVal val="visible"/>
                                      </p:to>
                                    </p:set>
                                    <p:animEffect transition="in" filter="wipe(up)">
                                      <p:cBhvr>
                                        <p:cTn id="10" dur="500"/>
                                        <p:tgtEl>
                                          <p:spTgt spid="99331">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99331">
                                            <p:txEl>
                                              <p:pRg st="2" end="2"/>
                                            </p:txEl>
                                          </p:spTgt>
                                        </p:tgtEl>
                                        <p:attrNameLst>
                                          <p:attrName>style.visibility</p:attrName>
                                        </p:attrNameLst>
                                      </p:cBhvr>
                                      <p:to>
                                        <p:strVal val="visible"/>
                                      </p:to>
                                    </p:set>
                                    <p:animEffect transition="in" filter="wipe(up)">
                                      <p:cBhvr>
                                        <p:cTn id="13" dur="500"/>
                                        <p:tgtEl>
                                          <p:spTgt spid="99331">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99331">
                                            <p:txEl>
                                              <p:pRg st="3" end="3"/>
                                            </p:txEl>
                                          </p:spTgt>
                                        </p:tgtEl>
                                        <p:attrNameLst>
                                          <p:attrName>style.visibility</p:attrName>
                                        </p:attrNameLst>
                                      </p:cBhvr>
                                      <p:to>
                                        <p:strVal val="visible"/>
                                      </p:to>
                                    </p:set>
                                    <p:animEffect transition="in" filter="wipe(up)">
                                      <p:cBhvr>
                                        <p:cTn id="16" dur="500"/>
                                        <p:tgtEl>
                                          <p:spTgt spid="99331">
                                            <p:txEl>
                                              <p:pRg st="3" end="3"/>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99331">
                                            <p:txEl>
                                              <p:pRg st="4" end="4"/>
                                            </p:txEl>
                                          </p:spTgt>
                                        </p:tgtEl>
                                        <p:attrNameLst>
                                          <p:attrName>style.visibility</p:attrName>
                                        </p:attrNameLst>
                                      </p:cBhvr>
                                      <p:to>
                                        <p:strVal val="visible"/>
                                      </p:to>
                                    </p:set>
                                    <p:animEffect transition="in" filter="wipe(up)">
                                      <p:cBhvr>
                                        <p:cTn id="19" dur="500"/>
                                        <p:tgtEl>
                                          <p:spTgt spid="99331">
                                            <p:txEl>
                                              <p:pRg st="4" end="4"/>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99331">
                                            <p:txEl>
                                              <p:pRg st="5" end="5"/>
                                            </p:txEl>
                                          </p:spTgt>
                                        </p:tgtEl>
                                        <p:attrNameLst>
                                          <p:attrName>style.visibility</p:attrName>
                                        </p:attrNameLst>
                                      </p:cBhvr>
                                      <p:to>
                                        <p:strVal val="visible"/>
                                      </p:to>
                                    </p:set>
                                    <p:animEffect transition="in" filter="wipe(up)">
                                      <p:cBhvr>
                                        <p:cTn id="22" dur="500"/>
                                        <p:tgtEl>
                                          <p:spTgt spid="9933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1" grpId="0"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normAutofit/>
          </a:bodyPr>
          <a:lstStyle/>
          <a:p>
            <a:pPr lvl="1" eaLnBrk="1" hangingPunct="0">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3.2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定义纹理</a:t>
            </a:r>
          </a:p>
        </p:txBody>
      </p:sp>
      <p:sp>
        <p:nvSpPr>
          <p:cNvPr id="53251" name="Rectangle 3"/>
          <p:cNvSpPr>
            <a:spLocks noGrp="1" noChangeArrowheads="1"/>
          </p:cNvSpPr>
          <p:nvPr>
            <p:ph type="body" idx="1"/>
          </p:nvPr>
        </p:nvSpPr>
        <p:spPr>
          <a:xfrm>
            <a:off x="527051" y="1484313"/>
            <a:ext cx="11055349" cy="1439862"/>
          </a:xfrm>
        </p:spPr>
        <p:txBody>
          <a:bodyPr/>
          <a:lstStyle/>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定义多重纹理映射</a:t>
            </a:r>
          </a:p>
          <a:p>
            <a:pPr marL="1260475" lvl="3" indent="-342900" hangingPunct="0">
              <a:lnSpc>
                <a:spcPct val="13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实例</a:t>
            </a:r>
          </a:p>
          <a:p>
            <a:pPr marL="914400" lvl="1" indent="-457200" eaLnBrk="1" hangingPunct="1">
              <a:buFont typeface="Wingdings" pitchFamily="2" charset="2"/>
              <a:buNone/>
            </a:pPr>
            <a:endParaRPr lang="zh-CN" altLang="en-US" dirty="0" smtClean="0">
              <a:latin typeface="Times New Roman" pitchFamily="18" charset="0"/>
            </a:endParaRPr>
          </a:p>
          <a:p>
            <a:pPr marL="914400" lvl="1" indent="-457200" eaLnBrk="1" hangingPunct="1">
              <a:buFont typeface="Wingdings" pitchFamily="2" charset="2"/>
              <a:buNone/>
            </a:pPr>
            <a:endParaRPr lang="en-US" altLang="zh-CN" sz="1400" dirty="0" smtClean="0">
              <a:latin typeface="Times New Roman" pitchFamily="18" charset="0"/>
            </a:endParaRPr>
          </a:p>
        </p:txBody>
      </p:sp>
      <p:sp>
        <p:nvSpPr>
          <p:cNvPr id="93188" name="Text Box 4"/>
          <p:cNvSpPr txBox="1">
            <a:spLocks noChangeArrowheads="1"/>
          </p:cNvSpPr>
          <p:nvPr/>
        </p:nvSpPr>
        <p:spPr bwMode="auto">
          <a:xfrm>
            <a:off x="407368" y="2780928"/>
            <a:ext cx="124333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Verdana" pitchFamily="34" charset="0"/>
                <a:ea typeface="宋体" charset="-122"/>
              </a:defRPr>
            </a:lvl1pPr>
            <a:lvl2pPr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lvl="1" eaLnBrk="1" hangingPunct="1">
              <a:spcBef>
                <a:spcPct val="20000"/>
              </a:spcBef>
              <a:buClr>
                <a:schemeClr val="tx2"/>
              </a:buClr>
              <a:buSzPct val="75000"/>
              <a:buFont typeface="Wingdings" pitchFamily="2" charset="2"/>
              <a:buNone/>
            </a:pPr>
            <a:r>
              <a:rPr lang="en-US" altLang="zh-CN" sz="2000">
                <a:solidFill>
                  <a:schemeClr val="bg2">
                    <a:lumMod val="50000"/>
                  </a:schemeClr>
                </a:solidFill>
                <a:latin typeface="Times New Roman" pitchFamily="18" charset="0"/>
              </a:rPr>
              <a:t>glTexImage2D(GL_TEXTURE_2D,</a:t>
            </a:r>
            <a:r>
              <a:rPr lang="en-US" altLang="zh-CN" sz="2000" b="1">
                <a:solidFill>
                  <a:schemeClr val="bg2">
                    <a:lumMod val="50000"/>
                  </a:schemeClr>
                </a:solidFill>
                <a:latin typeface="Times New Roman" pitchFamily="18" charset="0"/>
              </a:rPr>
              <a:t>0</a:t>
            </a:r>
            <a:r>
              <a:rPr lang="en-US" altLang="zh-CN" sz="2000">
                <a:solidFill>
                  <a:schemeClr val="bg2">
                    <a:lumMod val="50000"/>
                  </a:schemeClr>
                </a:solidFill>
                <a:latin typeface="Times New Roman" pitchFamily="18" charset="0"/>
              </a:rPr>
              <a:t>,GL_RGBA,</a:t>
            </a:r>
            <a:r>
              <a:rPr lang="en-US" altLang="zh-CN" sz="2000" b="1">
                <a:solidFill>
                  <a:schemeClr val="bg2">
                    <a:lumMod val="50000"/>
                  </a:schemeClr>
                </a:solidFill>
                <a:latin typeface="Times New Roman" pitchFamily="18" charset="0"/>
              </a:rPr>
              <a:t>32</a:t>
            </a:r>
            <a:r>
              <a:rPr lang="en-US" altLang="zh-CN" sz="2000">
                <a:solidFill>
                  <a:schemeClr val="bg2">
                    <a:lumMod val="50000"/>
                  </a:schemeClr>
                </a:solidFill>
                <a:latin typeface="Times New Roman" pitchFamily="18" charset="0"/>
              </a:rPr>
              <a:t>,</a:t>
            </a:r>
            <a:r>
              <a:rPr lang="en-US" altLang="zh-CN" sz="2000" b="1">
                <a:solidFill>
                  <a:schemeClr val="bg2">
                    <a:lumMod val="50000"/>
                  </a:schemeClr>
                </a:solidFill>
                <a:latin typeface="Times New Roman" pitchFamily="18" charset="0"/>
              </a:rPr>
              <a:t>32</a:t>
            </a:r>
            <a:r>
              <a:rPr lang="en-US" altLang="zh-CN" sz="2000">
                <a:solidFill>
                  <a:schemeClr val="bg2">
                    <a:lumMod val="50000"/>
                  </a:schemeClr>
                </a:solidFill>
                <a:latin typeface="Times New Roman" pitchFamily="18" charset="0"/>
              </a:rPr>
              <a:t>,0,GL_RGBA,GL_UNSIGNED_BYTE,</a:t>
            </a:r>
            <a:r>
              <a:rPr lang="en-US" altLang="zh-CN" sz="2000" b="1">
                <a:solidFill>
                  <a:schemeClr val="bg2">
                    <a:lumMod val="50000"/>
                  </a:schemeClr>
                </a:solidFill>
                <a:latin typeface="Times New Roman" pitchFamily="18" charset="0"/>
              </a:rPr>
              <a:t>image0</a:t>
            </a:r>
            <a:r>
              <a:rPr lang="en-US" altLang="zh-CN" sz="2000">
                <a:solidFill>
                  <a:schemeClr val="bg2">
                    <a:lumMod val="50000"/>
                  </a:schemeClr>
                </a:solidFill>
                <a:latin typeface="Times New Roman" pitchFamily="18" charset="0"/>
              </a:rPr>
              <a:t>);</a:t>
            </a:r>
          </a:p>
        </p:txBody>
      </p:sp>
      <p:sp>
        <p:nvSpPr>
          <p:cNvPr id="93189" name="Text Box 5"/>
          <p:cNvSpPr txBox="1">
            <a:spLocks noChangeArrowheads="1"/>
          </p:cNvSpPr>
          <p:nvPr/>
        </p:nvSpPr>
        <p:spPr bwMode="auto">
          <a:xfrm>
            <a:off x="407368" y="3357191"/>
            <a:ext cx="124333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Verdana" pitchFamily="34" charset="0"/>
                <a:ea typeface="宋体" charset="-122"/>
              </a:defRPr>
            </a:lvl1pPr>
            <a:lvl2pPr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lvl="1" eaLnBrk="1" hangingPunct="1">
              <a:spcBef>
                <a:spcPct val="20000"/>
              </a:spcBef>
              <a:buClr>
                <a:schemeClr val="tx2"/>
              </a:buClr>
              <a:buSzPct val="75000"/>
              <a:buFont typeface="Wingdings" pitchFamily="2" charset="2"/>
              <a:buNone/>
            </a:pPr>
            <a:r>
              <a:rPr lang="en-US" altLang="zh-CN" sz="2000">
                <a:solidFill>
                  <a:schemeClr val="bg2">
                    <a:lumMod val="50000"/>
                  </a:schemeClr>
                </a:solidFill>
                <a:latin typeface="Times New Roman" pitchFamily="18" charset="0"/>
              </a:rPr>
              <a:t>glTexImage2D(GL_TEXTURE_2D,</a:t>
            </a:r>
            <a:r>
              <a:rPr lang="en-US" altLang="zh-CN" sz="2000" b="1">
                <a:solidFill>
                  <a:schemeClr val="bg2">
                    <a:lumMod val="50000"/>
                  </a:schemeClr>
                </a:solidFill>
                <a:latin typeface="Times New Roman" pitchFamily="18" charset="0"/>
              </a:rPr>
              <a:t>1</a:t>
            </a:r>
            <a:r>
              <a:rPr lang="en-US" altLang="zh-CN" sz="2000">
                <a:solidFill>
                  <a:schemeClr val="bg2">
                    <a:lumMod val="50000"/>
                  </a:schemeClr>
                </a:solidFill>
                <a:latin typeface="Times New Roman" pitchFamily="18" charset="0"/>
              </a:rPr>
              <a:t>,GL_RGBA,</a:t>
            </a:r>
            <a:r>
              <a:rPr lang="en-US" altLang="zh-CN" sz="2000" b="1">
                <a:solidFill>
                  <a:schemeClr val="bg2">
                    <a:lumMod val="50000"/>
                  </a:schemeClr>
                </a:solidFill>
                <a:latin typeface="Times New Roman" pitchFamily="18" charset="0"/>
              </a:rPr>
              <a:t>16</a:t>
            </a:r>
            <a:r>
              <a:rPr lang="en-US" altLang="zh-CN" sz="2000">
                <a:solidFill>
                  <a:schemeClr val="bg2">
                    <a:lumMod val="50000"/>
                  </a:schemeClr>
                </a:solidFill>
                <a:latin typeface="Times New Roman" pitchFamily="18" charset="0"/>
              </a:rPr>
              <a:t>,</a:t>
            </a:r>
            <a:r>
              <a:rPr lang="en-US" altLang="zh-CN" sz="2000" b="1">
                <a:solidFill>
                  <a:schemeClr val="bg2">
                    <a:lumMod val="50000"/>
                  </a:schemeClr>
                </a:solidFill>
                <a:latin typeface="Times New Roman" pitchFamily="18" charset="0"/>
              </a:rPr>
              <a:t>16</a:t>
            </a:r>
            <a:r>
              <a:rPr lang="en-US" altLang="zh-CN" sz="2000">
                <a:solidFill>
                  <a:schemeClr val="bg2">
                    <a:lumMod val="50000"/>
                  </a:schemeClr>
                </a:solidFill>
                <a:latin typeface="Times New Roman" pitchFamily="18" charset="0"/>
              </a:rPr>
              <a:t>,0,GL_RGBA,GL_UNSIGNED_BYTE,</a:t>
            </a:r>
            <a:r>
              <a:rPr lang="en-US" altLang="zh-CN" sz="2000" b="1">
                <a:solidFill>
                  <a:schemeClr val="bg2">
                    <a:lumMod val="50000"/>
                  </a:schemeClr>
                </a:solidFill>
                <a:latin typeface="Times New Roman" pitchFamily="18" charset="0"/>
              </a:rPr>
              <a:t>image1</a:t>
            </a:r>
            <a:r>
              <a:rPr lang="en-US" altLang="zh-CN" sz="2000">
                <a:solidFill>
                  <a:schemeClr val="bg2">
                    <a:lumMod val="50000"/>
                  </a:schemeClr>
                </a:solidFill>
                <a:latin typeface="Times New Roman" pitchFamily="18" charset="0"/>
              </a:rPr>
              <a:t>);</a:t>
            </a:r>
          </a:p>
        </p:txBody>
      </p:sp>
      <p:sp>
        <p:nvSpPr>
          <p:cNvPr id="93190" name="Text Box 6"/>
          <p:cNvSpPr txBox="1">
            <a:spLocks noChangeArrowheads="1"/>
          </p:cNvSpPr>
          <p:nvPr/>
        </p:nvSpPr>
        <p:spPr bwMode="auto">
          <a:xfrm>
            <a:off x="407368" y="3933453"/>
            <a:ext cx="124333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Verdana" pitchFamily="34" charset="0"/>
                <a:ea typeface="宋体" charset="-122"/>
              </a:defRPr>
            </a:lvl1pPr>
            <a:lvl2pPr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lvl="1" eaLnBrk="1" hangingPunct="1">
              <a:spcBef>
                <a:spcPct val="20000"/>
              </a:spcBef>
              <a:buClr>
                <a:schemeClr val="tx2"/>
              </a:buClr>
              <a:buSzPct val="75000"/>
              <a:buFont typeface="Wingdings" pitchFamily="2" charset="2"/>
              <a:buNone/>
            </a:pPr>
            <a:r>
              <a:rPr lang="en-US" altLang="zh-CN" sz="2000">
                <a:solidFill>
                  <a:schemeClr val="bg2">
                    <a:lumMod val="50000"/>
                  </a:schemeClr>
                </a:solidFill>
                <a:latin typeface="Times New Roman" pitchFamily="18" charset="0"/>
              </a:rPr>
              <a:t>glTexImage2D(GL_TEXTURE_2D,</a:t>
            </a:r>
            <a:r>
              <a:rPr lang="en-US" altLang="zh-CN" sz="2000" b="1">
                <a:solidFill>
                  <a:schemeClr val="bg2">
                    <a:lumMod val="50000"/>
                  </a:schemeClr>
                </a:solidFill>
                <a:latin typeface="Times New Roman" pitchFamily="18" charset="0"/>
              </a:rPr>
              <a:t>2</a:t>
            </a:r>
            <a:r>
              <a:rPr lang="en-US" altLang="zh-CN" sz="2000">
                <a:solidFill>
                  <a:schemeClr val="bg2">
                    <a:lumMod val="50000"/>
                  </a:schemeClr>
                </a:solidFill>
                <a:latin typeface="Times New Roman" pitchFamily="18" charset="0"/>
              </a:rPr>
              <a:t>,GL_RGBA,</a:t>
            </a:r>
            <a:r>
              <a:rPr lang="en-US" altLang="zh-CN" sz="2000" b="1">
                <a:solidFill>
                  <a:schemeClr val="bg2">
                    <a:lumMod val="50000"/>
                  </a:schemeClr>
                </a:solidFill>
                <a:latin typeface="Times New Roman" pitchFamily="18" charset="0"/>
              </a:rPr>
              <a:t>8</a:t>
            </a:r>
            <a:r>
              <a:rPr lang="en-US" altLang="zh-CN" sz="2000">
                <a:solidFill>
                  <a:schemeClr val="bg2">
                    <a:lumMod val="50000"/>
                  </a:schemeClr>
                </a:solidFill>
                <a:latin typeface="Times New Roman" pitchFamily="18" charset="0"/>
              </a:rPr>
              <a:t>,</a:t>
            </a:r>
            <a:r>
              <a:rPr lang="en-US" altLang="zh-CN" sz="2000" b="1">
                <a:solidFill>
                  <a:schemeClr val="bg2">
                    <a:lumMod val="50000"/>
                  </a:schemeClr>
                </a:solidFill>
                <a:latin typeface="Times New Roman" pitchFamily="18" charset="0"/>
              </a:rPr>
              <a:t>8</a:t>
            </a:r>
            <a:r>
              <a:rPr lang="en-US" altLang="zh-CN" sz="2000">
                <a:solidFill>
                  <a:schemeClr val="bg2">
                    <a:lumMod val="50000"/>
                  </a:schemeClr>
                </a:solidFill>
                <a:latin typeface="Times New Roman" pitchFamily="18" charset="0"/>
              </a:rPr>
              <a:t>,0,GL_RGBA,GL_UNSIGNED_BYTE,</a:t>
            </a:r>
            <a:r>
              <a:rPr lang="en-US" altLang="zh-CN" sz="2000" b="1">
                <a:solidFill>
                  <a:schemeClr val="bg2">
                    <a:lumMod val="50000"/>
                  </a:schemeClr>
                </a:solidFill>
                <a:latin typeface="Times New Roman" pitchFamily="18" charset="0"/>
              </a:rPr>
              <a:t>image2</a:t>
            </a:r>
            <a:r>
              <a:rPr lang="en-US" altLang="zh-CN" sz="2000">
                <a:solidFill>
                  <a:schemeClr val="bg2">
                    <a:lumMod val="50000"/>
                  </a:schemeClr>
                </a:solidFill>
                <a:latin typeface="Times New Roman" pitchFamily="18" charset="0"/>
              </a:rPr>
              <a:t>);</a:t>
            </a:r>
          </a:p>
        </p:txBody>
      </p:sp>
      <p:sp>
        <p:nvSpPr>
          <p:cNvPr id="93191" name="Text Box 7"/>
          <p:cNvSpPr txBox="1">
            <a:spLocks noChangeArrowheads="1"/>
          </p:cNvSpPr>
          <p:nvPr/>
        </p:nvSpPr>
        <p:spPr bwMode="auto">
          <a:xfrm>
            <a:off x="407368" y="4509716"/>
            <a:ext cx="124333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Verdana" pitchFamily="34" charset="0"/>
                <a:ea typeface="宋体" charset="-122"/>
              </a:defRPr>
            </a:lvl1pPr>
            <a:lvl2pPr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lvl="1" eaLnBrk="1" hangingPunct="1">
              <a:spcBef>
                <a:spcPct val="20000"/>
              </a:spcBef>
              <a:buClr>
                <a:schemeClr val="tx2"/>
              </a:buClr>
              <a:buSzPct val="75000"/>
              <a:buFont typeface="Wingdings" pitchFamily="2" charset="2"/>
              <a:buNone/>
            </a:pPr>
            <a:r>
              <a:rPr lang="en-US" altLang="zh-CN" sz="2000">
                <a:solidFill>
                  <a:schemeClr val="bg2">
                    <a:lumMod val="50000"/>
                  </a:schemeClr>
                </a:solidFill>
                <a:latin typeface="Times New Roman" pitchFamily="18" charset="0"/>
              </a:rPr>
              <a:t>glTexImage2D(GL_TEXTURE_2D,</a:t>
            </a:r>
            <a:r>
              <a:rPr lang="en-US" altLang="zh-CN" sz="2000" b="1">
                <a:solidFill>
                  <a:schemeClr val="bg2">
                    <a:lumMod val="50000"/>
                  </a:schemeClr>
                </a:solidFill>
                <a:latin typeface="Times New Roman" pitchFamily="18" charset="0"/>
              </a:rPr>
              <a:t>3</a:t>
            </a:r>
            <a:r>
              <a:rPr lang="en-US" altLang="zh-CN" sz="2000">
                <a:solidFill>
                  <a:schemeClr val="bg2">
                    <a:lumMod val="50000"/>
                  </a:schemeClr>
                </a:solidFill>
                <a:latin typeface="Times New Roman" pitchFamily="18" charset="0"/>
              </a:rPr>
              <a:t>,GL_RGBA,</a:t>
            </a:r>
            <a:r>
              <a:rPr lang="en-US" altLang="zh-CN" sz="2000" b="1">
                <a:solidFill>
                  <a:schemeClr val="bg2">
                    <a:lumMod val="50000"/>
                  </a:schemeClr>
                </a:solidFill>
                <a:latin typeface="Times New Roman" pitchFamily="18" charset="0"/>
              </a:rPr>
              <a:t>4</a:t>
            </a:r>
            <a:r>
              <a:rPr lang="en-US" altLang="zh-CN" sz="2000">
                <a:solidFill>
                  <a:schemeClr val="bg2">
                    <a:lumMod val="50000"/>
                  </a:schemeClr>
                </a:solidFill>
                <a:latin typeface="Times New Roman" pitchFamily="18" charset="0"/>
              </a:rPr>
              <a:t>,</a:t>
            </a:r>
            <a:r>
              <a:rPr lang="en-US" altLang="zh-CN" sz="2000" b="1">
                <a:solidFill>
                  <a:schemeClr val="bg2">
                    <a:lumMod val="50000"/>
                  </a:schemeClr>
                </a:solidFill>
                <a:latin typeface="Times New Roman" pitchFamily="18" charset="0"/>
              </a:rPr>
              <a:t>4</a:t>
            </a:r>
            <a:r>
              <a:rPr lang="en-US" altLang="zh-CN" sz="2000">
                <a:solidFill>
                  <a:schemeClr val="bg2">
                    <a:lumMod val="50000"/>
                  </a:schemeClr>
                </a:solidFill>
                <a:latin typeface="Times New Roman" pitchFamily="18" charset="0"/>
              </a:rPr>
              <a:t>,0,GL_RGBA,GL_UNSIGNED_BYTE,</a:t>
            </a:r>
            <a:r>
              <a:rPr lang="en-US" altLang="zh-CN" sz="2000" b="1">
                <a:solidFill>
                  <a:schemeClr val="bg2">
                    <a:lumMod val="50000"/>
                  </a:schemeClr>
                </a:solidFill>
                <a:latin typeface="Times New Roman" pitchFamily="18" charset="0"/>
              </a:rPr>
              <a:t>image3</a:t>
            </a:r>
            <a:r>
              <a:rPr lang="en-US" altLang="zh-CN" sz="2000">
                <a:solidFill>
                  <a:schemeClr val="bg2">
                    <a:lumMod val="50000"/>
                  </a:schemeClr>
                </a:solidFill>
                <a:latin typeface="Times New Roman" pitchFamily="18" charset="0"/>
              </a:rPr>
              <a:t>);</a:t>
            </a:r>
          </a:p>
        </p:txBody>
      </p:sp>
      <p:sp>
        <p:nvSpPr>
          <p:cNvPr id="93192" name="Text Box 8"/>
          <p:cNvSpPr txBox="1">
            <a:spLocks noChangeArrowheads="1"/>
          </p:cNvSpPr>
          <p:nvPr/>
        </p:nvSpPr>
        <p:spPr bwMode="auto">
          <a:xfrm>
            <a:off x="407368" y="5085978"/>
            <a:ext cx="124333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Verdana" pitchFamily="34" charset="0"/>
                <a:ea typeface="宋体" charset="-122"/>
              </a:defRPr>
            </a:lvl1pPr>
            <a:lvl2pPr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lvl="1" eaLnBrk="1" hangingPunct="1">
              <a:spcBef>
                <a:spcPct val="20000"/>
              </a:spcBef>
              <a:buClr>
                <a:schemeClr val="tx2"/>
              </a:buClr>
              <a:buSzPct val="75000"/>
              <a:buFont typeface="Wingdings" pitchFamily="2" charset="2"/>
              <a:buNone/>
            </a:pPr>
            <a:r>
              <a:rPr lang="en-US" altLang="zh-CN" sz="2000">
                <a:solidFill>
                  <a:schemeClr val="bg2">
                    <a:lumMod val="50000"/>
                  </a:schemeClr>
                </a:solidFill>
                <a:latin typeface="Times New Roman" pitchFamily="18" charset="0"/>
              </a:rPr>
              <a:t>glTexImage2D(GL_TEXTURE_2D,</a:t>
            </a:r>
            <a:r>
              <a:rPr lang="en-US" altLang="zh-CN" sz="2000" b="1">
                <a:solidFill>
                  <a:schemeClr val="bg2">
                    <a:lumMod val="50000"/>
                  </a:schemeClr>
                </a:solidFill>
                <a:latin typeface="Times New Roman" pitchFamily="18" charset="0"/>
              </a:rPr>
              <a:t>4</a:t>
            </a:r>
            <a:r>
              <a:rPr lang="en-US" altLang="zh-CN" sz="2000">
                <a:solidFill>
                  <a:schemeClr val="bg2">
                    <a:lumMod val="50000"/>
                  </a:schemeClr>
                </a:solidFill>
                <a:latin typeface="Times New Roman" pitchFamily="18" charset="0"/>
              </a:rPr>
              <a:t>,GL_RGBA,</a:t>
            </a:r>
            <a:r>
              <a:rPr lang="en-US" altLang="zh-CN" sz="2000" b="1">
                <a:solidFill>
                  <a:schemeClr val="bg2">
                    <a:lumMod val="50000"/>
                  </a:schemeClr>
                </a:solidFill>
                <a:latin typeface="Times New Roman" pitchFamily="18" charset="0"/>
              </a:rPr>
              <a:t>2</a:t>
            </a:r>
            <a:r>
              <a:rPr lang="en-US" altLang="zh-CN" sz="2000">
                <a:solidFill>
                  <a:schemeClr val="bg2">
                    <a:lumMod val="50000"/>
                  </a:schemeClr>
                </a:solidFill>
                <a:latin typeface="Times New Roman" pitchFamily="18" charset="0"/>
              </a:rPr>
              <a:t>,</a:t>
            </a:r>
            <a:r>
              <a:rPr lang="en-US" altLang="zh-CN" sz="2000" b="1">
                <a:solidFill>
                  <a:schemeClr val="bg2">
                    <a:lumMod val="50000"/>
                  </a:schemeClr>
                </a:solidFill>
                <a:latin typeface="Times New Roman" pitchFamily="18" charset="0"/>
              </a:rPr>
              <a:t>2</a:t>
            </a:r>
            <a:r>
              <a:rPr lang="en-US" altLang="zh-CN" sz="2000">
                <a:solidFill>
                  <a:schemeClr val="bg2">
                    <a:lumMod val="50000"/>
                  </a:schemeClr>
                </a:solidFill>
                <a:latin typeface="Times New Roman" pitchFamily="18" charset="0"/>
              </a:rPr>
              <a:t>,0,GL_RGBA,GL_UNSIGNED_BYTE,</a:t>
            </a:r>
            <a:r>
              <a:rPr lang="en-US" altLang="zh-CN" sz="2000" b="1">
                <a:solidFill>
                  <a:schemeClr val="bg2">
                    <a:lumMod val="50000"/>
                  </a:schemeClr>
                </a:solidFill>
                <a:latin typeface="Times New Roman" pitchFamily="18" charset="0"/>
              </a:rPr>
              <a:t>image4</a:t>
            </a:r>
            <a:r>
              <a:rPr lang="en-US" altLang="zh-CN" sz="2000">
                <a:solidFill>
                  <a:schemeClr val="bg2">
                    <a:lumMod val="50000"/>
                  </a:schemeClr>
                </a:solidFill>
                <a:latin typeface="Times New Roman" pitchFamily="18" charset="0"/>
              </a:rPr>
              <a:t>);</a:t>
            </a:r>
          </a:p>
        </p:txBody>
      </p:sp>
      <p:sp>
        <p:nvSpPr>
          <p:cNvPr id="93193" name="Text Box 9"/>
          <p:cNvSpPr txBox="1">
            <a:spLocks noChangeArrowheads="1"/>
          </p:cNvSpPr>
          <p:nvPr/>
        </p:nvSpPr>
        <p:spPr bwMode="auto">
          <a:xfrm>
            <a:off x="407368" y="5662241"/>
            <a:ext cx="124333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Verdana" pitchFamily="34" charset="0"/>
                <a:ea typeface="宋体" charset="-122"/>
              </a:defRPr>
            </a:lvl1pPr>
            <a:lvl2pPr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lvl="1" eaLnBrk="1" hangingPunct="1">
              <a:spcBef>
                <a:spcPct val="20000"/>
              </a:spcBef>
              <a:buClr>
                <a:schemeClr val="tx2"/>
              </a:buClr>
              <a:buSzPct val="75000"/>
              <a:buFont typeface="Wingdings" pitchFamily="2" charset="2"/>
              <a:buNone/>
            </a:pPr>
            <a:r>
              <a:rPr lang="en-US" altLang="zh-CN" sz="2000">
                <a:solidFill>
                  <a:schemeClr val="bg2">
                    <a:lumMod val="50000"/>
                  </a:schemeClr>
                </a:solidFill>
                <a:latin typeface="Times New Roman" pitchFamily="18" charset="0"/>
              </a:rPr>
              <a:t>glTexImage2D(GL_TEXTURE_2D,</a:t>
            </a:r>
            <a:r>
              <a:rPr lang="en-US" altLang="zh-CN" sz="2000" b="1">
                <a:solidFill>
                  <a:schemeClr val="bg2">
                    <a:lumMod val="50000"/>
                  </a:schemeClr>
                </a:solidFill>
                <a:latin typeface="Times New Roman" pitchFamily="18" charset="0"/>
              </a:rPr>
              <a:t>5</a:t>
            </a:r>
            <a:r>
              <a:rPr lang="en-US" altLang="zh-CN" sz="2000">
                <a:solidFill>
                  <a:schemeClr val="bg2">
                    <a:lumMod val="50000"/>
                  </a:schemeClr>
                </a:solidFill>
                <a:latin typeface="Times New Roman" pitchFamily="18" charset="0"/>
              </a:rPr>
              <a:t>,GL_RGBA,</a:t>
            </a:r>
            <a:r>
              <a:rPr lang="en-US" altLang="zh-CN" sz="2000" b="1">
                <a:solidFill>
                  <a:schemeClr val="bg2">
                    <a:lumMod val="50000"/>
                  </a:schemeClr>
                </a:solidFill>
                <a:latin typeface="Times New Roman" pitchFamily="18" charset="0"/>
              </a:rPr>
              <a:t>1</a:t>
            </a:r>
            <a:r>
              <a:rPr lang="en-US" altLang="zh-CN" sz="2000">
                <a:solidFill>
                  <a:schemeClr val="bg2">
                    <a:lumMod val="50000"/>
                  </a:schemeClr>
                </a:solidFill>
                <a:latin typeface="Times New Roman" pitchFamily="18" charset="0"/>
              </a:rPr>
              <a:t>,</a:t>
            </a:r>
            <a:r>
              <a:rPr lang="en-US" altLang="zh-CN" sz="2000" b="1">
                <a:solidFill>
                  <a:schemeClr val="bg2">
                    <a:lumMod val="50000"/>
                  </a:schemeClr>
                </a:solidFill>
                <a:latin typeface="Times New Roman" pitchFamily="18" charset="0"/>
              </a:rPr>
              <a:t>1</a:t>
            </a:r>
            <a:r>
              <a:rPr lang="en-US" altLang="zh-CN" sz="2000">
                <a:solidFill>
                  <a:schemeClr val="bg2">
                    <a:lumMod val="50000"/>
                  </a:schemeClr>
                </a:solidFill>
                <a:latin typeface="Times New Roman" pitchFamily="18" charset="0"/>
              </a:rPr>
              <a:t>,0,GL_RGBA,GL_UNSIGNED_BYTE,</a:t>
            </a:r>
            <a:r>
              <a:rPr lang="en-US" altLang="zh-CN" sz="2000" b="1">
                <a:solidFill>
                  <a:schemeClr val="bg2">
                    <a:lumMod val="50000"/>
                  </a:schemeClr>
                </a:solidFill>
                <a:latin typeface="Times New Roman" pitchFamily="18" charset="0"/>
              </a:rPr>
              <a:t>image5</a:t>
            </a:r>
            <a:r>
              <a:rPr lang="en-US" altLang="zh-CN" sz="2000">
                <a:solidFill>
                  <a:schemeClr val="bg2">
                    <a:lumMod val="50000"/>
                  </a:schemeClr>
                </a:solidFill>
                <a:latin typeface="Times New Roman" pitchFamily="18" charset="0"/>
              </a:rPr>
              <a:t>);</a:t>
            </a:r>
          </a:p>
        </p:txBody>
      </p:sp>
    </p:spTree>
    <p:extLst>
      <p:ext uri="{BB962C8B-B14F-4D97-AF65-F5344CB8AC3E}">
        <p14:creationId xmlns:p14="http://schemas.microsoft.com/office/powerpoint/2010/main" val="104235193"/>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animEffect transition="in" filter="wipe(up)">
                                      <p:cBhvr>
                                        <p:cTn id="7" dur="500"/>
                                        <p:tgtEl>
                                          <p:spTgt spid="53251">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3251">
                                            <p:txEl>
                                              <p:pRg st="1" end="1"/>
                                            </p:txEl>
                                          </p:spTgt>
                                        </p:tgtEl>
                                        <p:attrNameLst>
                                          <p:attrName>style.visibility</p:attrName>
                                        </p:attrNameLst>
                                      </p:cBhvr>
                                      <p:to>
                                        <p:strVal val="visible"/>
                                      </p:to>
                                    </p:set>
                                    <p:animEffect transition="in" filter="wipe(up)">
                                      <p:cBhvr>
                                        <p:cTn id="10" dur="500"/>
                                        <p:tgtEl>
                                          <p:spTgt spid="53251">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318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318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319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319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319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3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build="p"/>
      <p:bldP spid="93188" grpId="0"/>
      <p:bldP spid="93189" grpId="0"/>
      <p:bldP spid="93190" grpId="0"/>
      <p:bldP spid="93191" grpId="0"/>
      <p:bldP spid="93192" grpId="0"/>
      <p:bldP spid="93193"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normAutofit/>
          </a:bodyPr>
          <a:lstStyle/>
          <a:p>
            <a:pPr lvl="1" eaLnBrk="1" hangingPunct="0">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3.2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定义纹理</a:t>
            </a:r>
          </a:p>
        </p:txBody>
      </p:sp>
      <p:sp>
        <p:nvSpPr>
          <p:cNvPr id="55299" name="Rectangle 3"/>
          <p:cNvSpPr>
            <a:spLocks noGrp="1" noChangeArrowheads="1"/>
          </p:cNvSpPr>
          <p:nvPr>
            <p:ph type="body" idx="1"/>
          </p:nvPr>
        </p:nvSpPr>
        <p:spPr>
          <a:xfrm>
            <a:off x="527051" y="1484313"/>
            <a:ext cx="11055349" cy="5257800"/>
          </a:xfrm>
        </p:spPr>
        <p:txBody>
          <a:bodyPr>
            <a:normAutofit fontScale="92500"/>
          </a:bodyPr>
          <a:lstStyle/>
          <a:p>
            <a:pPr marL="717550" lvl="1" indent="-342900" hangingPunct="0">
              <a:lnSpc>
                <a:spcPct val="15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定义多重纹理映射</a:t>
            </a:r>
          </a:p>
          <a:p>
            <a:pPr marL="1260475" lvl="3" indent="-342900" hangingPunct="0">
              <a:lnSpc>
                <a:spcPct val="14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自动生成多重纹理图像</a:t>
            </a:r>
          </a:p>
          <a:p>
            <a:pPr marL="1616075" lvl="2" indent="-342900" defTabSz="525463">
              <a:lnSpc>
                <a:spcPct val="170000"/>
              </a:lnSpc>
              <a:buSzPct val="60000"/>
              <a:buFont typeface="Wingdings" panose="05000000000000000000" pitchFamily="2" charset="2"/>
              <a:buChar char="n"/>
              <a:defRPr/>
            </a:pPr>
            <a:r>
              <a:rPr lang="zh-CN" altLang="en-US" sz="1900" b="1" dirty="0">
                <a:solidFill>
                  <a:schemeClr val="bg2">
                    <a:lumMod val="50000"/>
                  </a:schemeClr>
                </a:solidFill>
                <a:sym typeface="Symbol" pitchFamily="18" charset="2"/>
              </a:rPr>
              <a:t>调用</a:t>
            </a:r>
            <a:r>
              <a:rPr lang="en-US" altLang="zh-CN" sz="1900" b="1" dirty="0" err="1">
                <a:solidFill>
                  <a:schemeClr val="bg2">
                    <a:lumMod val="50000"/>
                  </a:schemeClr>
                </a:solidFill>
                <a:sym typeface="Symbol" pitchFamily="18" charset="2"/>
              </a:rPr>
              <a:t>gluBuild</a:t>
            </a:r>
            <a:r>
              <a:rPr lang="en-US" altLang="zh-CN" sz="1900" b="1" dirty="0">
                <a:solidFill>
                  <a:schemeClr val="bg2">
                    <a:lumMod val="50000"/>
                  </a:schemeClr>
                </a:solidFill>
                <a:sym typeface="Symbol" pitchFamily="18" charset="2"/>
              </a:rPr>
              <a:t>*</a:t>
            </a:r>
            <a:r>
              <a:rPr lang="en-US" altLang="zh-CN" sz="1900" b="1" dirty="0" err="1">
                <a:solidFill>
                  <a:schemeClr val="bg2">
                    <a:lumMod val="50000"/>
                  </a:schemeClr>
                </a:solidFill>
                <a:sym typeface="Symbol" pitchFamily="18" charset="2"/>
              </a:rPr>
              <a:t>DMipmaps</a:t>
            </a:r>
            <a:r>
              <a:rPr lang="en-US" altLang="zh-CN" sz="1900" b="1" dirty="0">
                <a:solidFill>
                  <a:schemeClr val="bg2">
                    <a:lumMod val="50000"/>
                  </a:schemeClr>
                </a:solidFill>
                <a:sym typeface="Symbol" pitchFamily="18" charset="2"/>
              </a:rPr>
              <a:t>()</a:t>
            </a:r>
            <a:r>
              <a:rPr lang="zh-CN" altLang="en-US" sz="1900" b="1" dirty="0">
                <a:solidFill>
                  <a:schemeClr val="bg2">
                    <a:lumMod val="50000"/>
                  </a:schemeClr>
                </a:solidFill>
                <a:sym typeface="Symbol" pitchFamily="18" charset="2"/>
              </a:rPr>
              <a:t>函数</a:t>
            </a:r>
          </a:p>
          <a:p>
            <a:pPr marL="1295400" lvl="2" indent="-381000" eaLnBrk="1" hangingPunct="1">
              <a:lnSpc>
                <a:spcPct val="50000"/>
              </a:lnSpc>
              <a:spcBef>
                <a:spcPct val="0"/>
              </a:spcBef>
              <a:buFont typeface="Wingdings" pitchFamily="2" charset="2"/>
              <a:buNone/>
            </a:pPr>
            <a:endParaRPr lang="zh-CN" altLang="en-US" dirty="0" smtClean="0">
              <a:latin typeface="Times New Roman" pitchFamily="18" charset="0"/>
              <a:sym typeface="Symbol" pitchFamily="18" charset="2"/>
            </a:endParaRPr>
          </a:p>
          <a:p>
            <a:pPr marL="1295400" lvl="2" indent="-381000" eaLnBrk="1" hangingPunct="1">
              <a:lnSpc>
                <a:spcPct val="90000"/>
              </a:lnSpc>
              <a:buFont typeface="Wingdings" pitchFamily="2" charset="2"/>
              <a:buNone/>
            </a:pPr>
            <a:r>
              <a:rPr lang="zh-CN" altLang="en-US" b="0" dirty="0" smtClean="0">
                <a:solidFill>
                  <a:schemeClr val="folHlink"/>
                </a:solidFill>
                <a:latin typeface="Times New Roman" pitchFamily="18" charset="0"/>
                <a:sym typeface="Symbol" pitchFamily="18" charset="2"/>
              </a:rPr>
              <a:t>函数原型</a:t>
            </a:r>
          </a:p>
          <a:p>
            <a:pPr marL="1295400" lvl="2" indent="-381000" eaLnBrk="1" hangingPunct="1">
              <a:lnSpc>
                <a:spcPct val="90000"/>
              </a:lnSpc>
              <a:buFont typeface="Wingdings" pitchFamily="2" charset="2"/>
              <a:buNone/>
            </a:pPr>
            <a:r>
              <a:rPr lang="en-US" altLang="zh-CN" dirty="0" err="1" smtClean="0">
                <a:solidFill>
                  <a:schemeClr val="bg2">
                    <a:lumMod val="50000"/>
                  </a:schemeClr>
                </a:solidFill>
                <a:latin typeface="Times New Roman" pitchFamily="18" charset="0"/>
                <a:sym typeface="Symbol" pitchFamily="18" charset="2"/>
              </a:rPr>
              <a:t>int</a:t>
            </a:r>
            <a:r>
              <a:rPr lang="en-US" altLang="zh-CN" dirty="0" smtClean="0">
                <a:latin typeface="Times New Roman" pitchFamily="18" charset="0"/>
                <a:sym typeface="Symbol" pitchFamily="18" charset="2"/>
              </a:rPr>
              <a:t> </a:t>
            </a:r>
            <a:r>
              <a:rPr lang="en-US" altLang="zh-CN" b="0" dirty="0" smtClean="0">
                <a:solidFill>
                  <a:srgbClr val="008000"/>
                </a:solidFill>
                <a:latin typeface="Times New Roman" pitchFamily="18" charset="0"/>
                <a:sym typeface="Symbol" pitchFamily="18" charset="2"/>
              </a:rPr>
              <a:t>gluBuild1DMipmaps </a:t>
            </a:r>
            <a:r>
              <a:rPr lang="en-US" altLang="zh-CN" dirty="0" smtClean="0">
                <a:solidFill>
                  <a:schemeClr val="bg2">
                    <a:lumMod val="50000"/>
                  </a:schemeClr>
                </a:solidFill>
                <a:latin typeface="Times New Roman" pitchFamily="18" charset="0"/>
                <a:sym typeface="Symbol" pitchFamily="18" charset="2"/>
              </a:rPr>
              <a:t>(</a:t>
            </a:r>
            <a:r>
              <a:rPr lang="en-US" altLang="zh-CN" dirty="0" err="1" smtClean="0">
                <a:solidFill>
                  <a:schemeClr val="bg2">
                    <a:lumMod val="50000"/>
                  </a:schemeClr>
                </a:solidFill>
                <a:latin typeface="Times New Roman" pitchFamily="18" charset="0"/>
              </a:rPr>
              <a:t>GLenum</a:t>
            </a:r>
            <a:r>
              <a:rPr lang="en-US" altLang="zh-CN" dirty="0" smtClean="0">
                <a:solidFill>
                  <a:schemeClr val="bg2">
                    <a:lumMod val="50000"/>
                  </a:schemeClr>
                </a:solidFill>
                <a:latin typeface="Times New Roman" pitchFamily="18" charset="0"/>
              </a:rPr>
              <a:t> </a:t>
            </a:r>
            <a:r>
              <a:rPr lang="en-US" altLang="zh-CN" i="1" dirty="0" smtClean="0">
                <a:solidFill>
                  <a:schemeClr val="bg2">
                    <a:lumMod val="50000"/>
                  </a:schemeClr>
                </a:solidFill>
                <a:latin typeface="Times New Roman" pitchFamily="18" charset="0"/>
              </a:rPr>
              <a:t>target</a:t>
            </a:r>
            <a:r>
              <a:rPr lang="en-US" altLang="zh-CN" dirty="0" smtClean="0">
                <a:solidFill>
                  <a:schemeClr val="bg2">
                    <a:lumMod val="50000"/>
                  </a:schemeClr>
                </a:solidFill>
                <a:latin typeface="Times New Roman" pitchFamily="18" charset="0"/>
              </a:rPr>
              <a:t>, </a:t>
            </a:r>
            <a:r>
              <a:rPr lang="en-US" altLang="zh-CN" dirty="0" err="1" smtClean="0">
                <a:solidFill>
                  <a:schemeClr val="bg2">
                    <a:lumMod val="50000"/>
                  </a:schemeClr>
                </a:solidFill>
                <a:latin typeface="Times New Roman" pitchFamily="18" charset="0"/>
              </a:rPr>
              <a:t>GLint</a:t>
            </a:r>
            <a:r>
              <a:rPr lang="en-US" altLang="zh-CN" dirty="0" smtClean="0">
                <a:solidFill>
                  <a:schemeClr val="bg2">
                    <a:lumMod val="50000"/>
                  </a:schemeClr>
                </a:solidFill>
                <a:latin typeface="Times New Roman" pitchFamily="18" charset="0"/>
              </a:rPr>
              <a:t> </a:t>
            </a:r>
            <a:r>
              <a:rPr lang="en-US" altLang="zh-CN" i="1" dirty="0" err="1" smtClean="0">
                <a:solidFill>
                  <a:schemeClr val="bg2">
                    <a:lumMod val="50000"/>
                  </a:schemeClr>
                </a:solidFill>
                <a:latin typeface="Times New Roman" pitchFamily="18" charset="0"/>
              </a:rPr>
              <a:t>internalFormat</a:t>
            </a:r>
            <a:r>
              <a:rPr lang="en-US" altLang="zh-CN" dirty="0" smtClean="0">
                <a:solidFill>
                  <a:schemeClr val="bg2">
                    <a:lumMod val="50000"/>
                  </a:schemeClr>
                </a:solidFill>
                <a:latin typeface="Times New Roman" pitchFamily="18" charset="0"/>
              </a:rPr>
              <a:t>, </a:t>
            </a:r>
            <a:r>
              <a:rPr lang="en-US" altLang="zh-CN" dirty="0" err="1" smtClean="0">
                <a:solidFill>
                  <a:schemeClr val="bg2">
                    <a:lumMod val="50000"/>
                  </a:schemeClr>
                </a:solidFill>
                <a:latin typeface="Times New Roman" pitchFamily="18" charset="0"/>
              </a:rPr>
              <a:t>GLsizei</a:t>
            </a:r>
            <a:r>
              <a:rPr lang="en-US" altLang="zh-CN" dirty="0" smtClean="0">
                <a:solidFill>
                  <a:schemeClr val="bg2">
                    <a:lumMod val="50000"/>
                  </a:schemeClr>
                </a:solidFill>
                <a:latin typeface="Times New Roman" pitchFamily="18" charset="0"/>
              </a:rPr>
              <a:t> </a:t>
            </a:r>
            <a:r>
              <a:rPr lang="en-US" altLang="zh-CN" i="1" dirty="0" smtClean="0">
                <a:solidFill>
                  <a:schemeClr val="bg2">
                    <a:lumMod val="50000"/>
                  </a:schemeClr>
                </a:solidFill>
                <a:latin typeface="Times New Roman" pitchFamily="18" charset="0"/>
              </a:rPr>
              <a:t>width</a:t>
            </a:r>
            <a:r>
              <a:rPr lang="en-US" altLang="zh-CN" dirty="0" smtClean="0">
                <a:solidFill>
                  <a:schemeClr val="bg2">
                    <a:lumMod val="50000"/>
                  </a:schemeClr>
                </a:solidFill>
                <a:latin typeface="Times New Roman" pitchFamily="18" charset="0"/>
              </a:rPr>
              <a:t>, </a:t>
            </a:r>
            <a:r>
              <a:rPr lang="en-US" altLang="zh-CN" dirty="0" err="1" smtClean="0">
                <a:solidFill>
                  <a:schemeClr val="bg2">
                    <a:lumMod val="50000"/>
                  </a:schemeClr>
                </a:solidFill>
                <a:latin typeface="Times New Roman" pitchFamily="18" charset="0"/>
              </a:rPr>
              <a:t>GLint</a:t>
            </a:r>
            <a:r>
              <a:rPr lang="en-US" altLang="zh-CN" dirty="0" smtClean="0">
                <a:solidFill>
                  <a:schemeClr val="bg2">
                    <a:lumMod val="50000"/>
                  </a:schemeClr>
                </a:solidFill>
                <a:latin typeface="Times New Roman" pitchFamily="18" charset="0"/>
              </a:rPr>
              <a:t> </a:t>
            </a:r>
            <a:r>
              <a:rPr lang="en-US" altLang="zh-CN" i="1" dirty="0" smtClean="0">
                <a:solidFill>
                  <a:schemeClr val="bg2">
                    <a:lumMod val="50000"/>
                  </a:schemeClr>
                </a:solidFill>
                <a:latin typeface="Times New Roman" pitchFamily="18" charset="0"/>
              </a:rPr>
              <a:t>border</a:t>
            </a:r>
            <a:r>
              <a:rPr lang="en-US" altLang="zh-CN" dirty="0" smtClean="0">
                <a:solidFill>
                  <a:schemeClr val="bg2">
                    <a:lumMod val="50000"/>
                  </a:schemeClr>
                </a:solidFill>
                <a:latin typeface="Times New Roman" pitchFamily="18" charset="0"/>
              </a:rPr>
              <a:t>, </a:t>
            </a:r>
            <a:r>
              <a:rPr lang="en-US" altLang="zh-CN" dirty="0" err="1" smtClean="0">
                <a:solidFill>
                  <a:schemeClr val="bg2">
                    <a:lumMod val="50000"/>
                  </a:schemeClr>
                </a:solidFill>
                <a:latin typeface="Times New Roman" pitchFamily="18" charset="0"/>
              </a:rPr>
              <a:t>GLenum</a:t>
            </a:r>
            <a:r>
              <a:rPr lang="en-US" altLang="zh-CN" dirty="0" smtClean="0">
                <a:solidFill>
                  <a:schemeClr val="bg2">
                    <a:lumMod val="50000"/>
                  </a:schemeClr>
                </a:solidFill>
                <a:latin typeface="Times New Roman" pitchFamily="18" charset="0"/>
              </a:rPr>
              <a:t> </a:t>
            </a:r>
            <a:r>
              <a:rPr lang="en-US" altLang="zh-CN" i="1" dirty="0" smtClean="0">
                <a:solidFill>
                  <a:schemeClr val="bg2">
                    <a:lumMod val="50000"/>
                  </a:schemeClr>
                </a:solidFill>
                <a:latin typeface="Times New Roman" pitchFamily="18" charset="0"/>
              </a:rPr>
              <a:t>format</a:t>
            </a:r>
            <a:r>
              <a:rPr lang="en-US" altLang="zh-CN" dirty="0" smtClean="0">
                <a:solidFill>
                  <a:schemeClr val="bg2">
                    <a:lumMod val="50000"/>
                  </a:schemeClr>
                </a:solidFill>
                <a:latin typeface="Times New Roman" pitchFamily="18" charset="0"/>
              </a:rPr>
              <a:t>, </a:t>
            </a:r>
            <a:r>
              <a:rPr lang="en-US" altLang="zh-CN" dirty="0" err="1" smtClean="0">
                <a:solidFill>
                  <a:schemeClr val="bg2">
                    <a:lumMod val="50000"/>
                  </a:schemeClr>
                </a:solidFill>
                <a:latin typeface="Times New Roman" pitchFamily="18" charset="0"/>
              </a:rPr>
              <a:t>GLenum</a:t>
            </a:r>
            <a:r>
              <a:rPr lang="en-US" altLang="zh-CN" dirty="0" smtClean="0">
                <a:solidFill>
                  <a:schemeClr val="bg2">
                    <a:lumMod val="50000"/>
                  </a:schemeClr>
                </a:solidFill>
                <a:latin typeface="Times New Roman" pitchFamily="18" charset="0"/>
              </a:rPr>
              <a:t> </a:t>
            </a:r>
            <a:r>
              <a:rPr lang="en-US" altLang="zh-CN" i="1" dirty="0" smtClean="0">
                <a:solidFill>
                  <a:schemeClr val="bg2">
                    <a:lumMod val="50000"/>
                  </a:schemeClr>
                </a:solidFill>
                <a:latin typeface="Times New Roman" pitchFamily="18" charset="0"/>
              </a:rPr>
              <a:t>type</a:t>
            </a:r>
            <a:r>
              <a:rPr lang="en-US" altLang="zh-CN" dirty="0" smtClean="0">
                <a:solidFill>
                  <a:schemeClr val="bg2">
                    <a:lumMod val="50000"/>
                  </a:schemeClr>
                </a:solidFill>
                <a:latin typeface="Times New Roman" pitchFamily="18" charset="0"/>
              </a:rPr>
              <a:t>, </a:t>
            </a:r>
            <a:r>
              <a:rPr lang="en-US" altLang="zh-CN" dirty="0" err="1" smtClean="0">
                <a:solidFill>
                  <a:schemeClr val="bg2">
                    <a:lumMod val="50000"/>
                  </a:schemeClr>
                </a:solidFill>
                <a:latin typeface="Times New Roman" pitchFamily="18" charset="0"/>
              </a:rPr>
              <a:t>const</a:t>
            </a:r>
            <a:r>
              <a:rPr lang="en-US" altLang="zh-CN" dirty="0" smtClean="0">
                <a:solidFill>
                  <a:schemeClr val="bg2">
                    <a:lumMod val="50000"/>
                  </a:schemeClr>
                </a:solidFill>
                <a:latin typeface="Times New Roman" pitchFamily="18" charset="0"/>
              </a:rPr>
              <a:t> </a:t>
            </a:r>
            <a:r>
              <a:rPr lang="en-US" altLang="zh-CN" dirty="0" err="1" smtClean="0">
                <a:solidFill>
                  <a:schemeClr val="bg2">
                    <a:lumMod val="50000"/>
                  </a:schemeClr>
                </a:solidFill>
                <a:latin typeface="Times New Roman" pitchFamily="18" charset="0"/>
              </a:rPr>
              <a:t>GLvoid</a:t>
            </a:r>
            <a:r>
              <a:rPr lang="en-US" altLang="zh-CN" dirty="0" smtClean="0">
                <a:solidFill>
                  <a:schemeClr val="bg2">
                    <a:lumMod val="50000"/>
                  </a:schemeClr>
                </a:solidFill>
                <a:latin typeface="Times New Roman" pitchFamily="18" charset="0"/>
              </a:rPr>
              <a:t> *</a:t>
            </a:r>
            <a:r>
              <a:rPr lang="en-US" altLang="zh-CN" i="1" dirty="0" smtClean="0">
                <a:solidFill>
                  <a:schemeClr val="bg2">
                    <a:lumMod val="50000"/>
                  </a:schemeClr>
                </a:solidFill>
                <a:latin typeface="Times New Roman" pitchFamily="18" charset="0"/>
              </a:rPr>
              <a:t>pixel</a:t>
            </a:r>
            <a:r>
              <a:rPr lang="en-US" altLang="zh-CN" dirty="0" smtClean="0">
                <a:solidFill>
                  <a:schemeClr val="bg2">
                    <a:lumMod val="50000"/>
                  </a:schemeClr>
                </a:solidFill>
                <a:latin typeface="Times New Roman" pitchFamily="18" charset="0"/>
                <a:sym typeface="Symbol" pitchFamily="18" charset="2"/>
              </a:rPr>
              <a:t>);</a:t>
            </a:r>
          </a:p>
          <a:p>
            <a:pPr marL="1295400" lvl="2" indent="-381000" eaLnBrk="1" hangingPunct="1">
              <a:lnSpc>
                <a:spcPct val="90000"/>
              </a:lnSpc>
              <a:buFont typeface="Wingdings" pitchFamily="2" charset="2"/>
              <a:buNone/>
            </a:pPr>
            <a:endParaRPr lang="en-US" altLang="zh-CN" sz="800" dirty="0" smtClean="0">
              <a:latin typeface="Times New Roman" pitchFamily="18" charset="0"/>
              <a:sym typeface="Symbol" pitchFamily="18" charset="2"/>
            </a:endParaRPr>
          </a:p>
          <a:p>
            <a:pPr marL="1295400" lvl="2" indent="-381000" eaLnBrk="1" hangingPunct="1">
              <a:lnSpc>
                <a:spcPct val="90000"/>
              </a:lnSpc>
              <a:buFont typeface="Wingdings" pitchFamily="2" charset="2"/>
              <a:buNone/>
            </a:pPr>
            <a:r>
              <a:rPr lang="en-US" altLang="zh-CN" dirty="0" smtClean="0">
                <a:solidFill>
                  <a:schemeClr val="bg2">
                    <a:lumMod val="50000"/>
                  </a:schemeClr>
                </a:solidFill>
                <a:latin typeface="Times New Roman" pitchFamily="18" charset="0"/>
                <a:sym typeface="Symbol" pitchFamily="18" charset="2"/>
              </a:rPr>
              <a:t> </a:t>
            </a:r>
            <a:r>
              <a:rPr lang="en-US" altLang="zh-CN" dirty="0" err="1" smtClean="0">
                <a:solidFill>
                  <a:schemeClr val="bg2">
                    <a:lumMod val="50000"/>
                  </a:schemeClr>
                </a:solidFill>
                <a:latin typeface="Times New Roman" pitchFamily="18" charset="0"/>
                <a:sym typeface="Symbol" pitchFamily="18" charset="2"/>
              </a:rPr>
              <a:t>int</a:t>
            </a:r>
            <a:r>
              <a:rPr lang="en-US" altLang="zh-CN" dirty="0" smtClean="0">
                <a:solidFill>
                  <a:schemeClr val="bg2">
                    <a:lumMod val="50000"/>
                  </a:schemeClr>
                </a:solidFill>
                <a:latin typeface="Times New Roman" pitchFamily="18" charset="0"/>
                <a:sym typeface="Symbol" pitchFamily="18" charset="2"/>
              </a:rPr>
              <a:t> </a:t>
            </a:r>
            <a:r>
              <a:rPr lang="en-US" altLang="zh-CN" b="0" dirty="0" smtClean="0">
                <a:solidFill>
                  <a:srgbClr val="008000"/>
                </a:solidFill>
                <a:latin typeface="Times New Roman" pitchFamily="18" charset="0"/>
                <a:sym typeface="Symbol" pitchFamily="18" charset="2"/>
              </a:rPr>
              <a:t>gluBuild2DMipmaps </a:t>
            </a:r>
            <a:r>
              <a:rPr lang="en-US" altLang="zh-CN" dirty="0" smtClean="0">
                <a:solidFill>
                  <a:schemeClr val="bg2">
                    <a:lumMod val="50000"/>
                  </a:schemeClr>
                </a:solidFill>
                <a:latin typeface="Times New Roman" pitchFamily="18" charset="0"/>
                <a:sym typeface="Symbol" pitchFamily="18" charset="2"/>
              </a:rPr>
              <a:t>(</a:t>
            </a:r>
            <a:r>
              <a:rPr lang="en-US" altLang="zh-CN" dirty="0" err="1" smtClean="0">
                <a:solidFill>
                  <a:schemeClr val="bg2">
                    <a:lumMod val="50000"/>
                  </a:schemeClr>
                </a:solidFill>
                <a:latin typeface="Times New Roman" pitchFamily="18" charset="0"/>
              </a:rPr>
              <a:t>GLenum</a:t>
            </a:r>
            <a:r>
              <a:rPr lang="en-US" altLang="zh-CN" dirty="0" smtClean="0">
                <a:solidFill>
                  <a:schemeClr val="bg2">
                    <a:lumMod val="50000"/>
                  </a:schemeClr>
                </a:solidFill>
                <a:latin typeface="Times New Roman" pitchFamily="18" charset="0"/>
              </a:rPr>
              <a:t> </a:t>
            </a:r>
            <a:r>
              <a:rPr lang="en-US" altLang="zh-CN" i="1" dirty="0" smtClean="0">
                <a:solidFill>
                  <a:schemeClr val="bg2">
                    <a:lumMod val="50000"/>
                  </a:schemeClr>
                </a:solidFill>
                <a:latin typeface="Times New Roman" pitchFamily="18" charset="0"/>
              </a:rPr>
              <a:t>target</a:t>
            </a:r>
            <a:r>
              <a:rPr lang="en-US" altLang="zh-CN" dirty="0" smtClean="0">
                <a:solidFill>
                  <a:schemeClr val="bg2">
                    <a:lumMod val="50000"/>
                  </a:schemeClr>
                </a:solidFill>
                <a:latin typeface="Times New Roman" pitchFamily="18" charset="0"/>
              </a:rPr>
              <a:t>, </a:t>
            </a:r>
            <a:r>
              <a:rPr lang="en-US" altLang="zh-CN" dirty="0" err="1" smtClean="0">
                <a:solidFill>
                  <a:schemeClr val="bg2">
                    <a:lumMod val="50000"/>
                  </a:schemeClr>
                </a:solidFill>
                <a:latin typeface="Times New Roman" pitchFamily="18" charset="0"/>
              </a:rPr>
              <a:t>GLint</a:t>
            </a:r>
            <a:r>
              <a:rPr lang="en-US" altLang="zh-CN" dirty="0" smtClean="0">
                <a:solidFill>
                  <a:schemeClr val="bg2">
                    <a:lumMod val="50000"/>
                  </a:schemeClr>
                </a:solidFill>
                <a:latin typeface="Times New Roman" pitchFamily="18" charset="0"/>
              </a:rPr>
              <a:t> </a:t>
            </a:r>
            <a:r>
              <a:rPr lang="en-US" altLang="zh-CN" i="1" dirty="0" err="1" smtClean="0">
                <a:solidFill>
                  <a:schemeClr val="bg2">
                    <a:lumMod val="50000"/>
                  </a:schemeClr>
                </a:solidFill>
                <a:latin typeface="Times New Roman" pitchFamily="18" charset="0"/>
              </a:rPr>
              <a:t>internalFormat</a:t>
            </a:r>
            <a:r>
              <a:rPr lang="en-US" altLang="zh-CN" dirty="0" smtClean="0">
                <a:solidFill>
                  <a:schemeClr val="bg2">
                    <a:lumMod val="50000"/>
                  </a:schemeClr>
                </a:solidFill>
                <a:latin typeface="Times New Roman" pitchFamily="18" charset="0"/>
              </a:rPr>
              <a:t>, </a:t>
            </a:r>
            <a:r>
              <a:rPr lang="en-US" altLang="zh-CN" dirty="0" err="1" smtClean="0">
                <a:solidFill>
                  <a:schemeClr val="bg2">
                    <a:lumMod val="50000"/>
                  </a:schemeClr>
                </a:solidFill>
                <a:latin typeface="Times New Roman" pitchFamily="18" charset="0"/>
              </a:rPr>
              <a:t>GLsizei</a:t>
            </a:r>
            <a:r>
              <a:rPr lang="en-US" altLang="zh-CN" dirty="0" smtClean="0">
                <a:solidFill>
                  <a:schemeClr val="bg2">
                    <a:lumMod val="50000"/>
                  </a:schemeClr>
                </a:solidFill>
                <a:latin typeface="Times New Roman" pitchFamily="18" charset="0"/>
              </a:rPr>
              <a:t> </a:t>
            </a:r>
            <a:r>
              <a:rPr lang="en-US" altLang="zh-CN" i="1" dirty="0" smtClean="0">
                <a:solidFill>
                  <a:schemeClr val="bg2">
                    <a:lumMod val="50000"/>
                  </a:schemeClr>
                </a:solidFill>
                <a:latin typeface="Times New Roman" pitchFamily="18" charset="0"/>
              </a:rPr>
              <a:t>width</a:t>
            </a:r>
            <a:r>
              <a:rPr lang="en-US" altLang="zh-CN" dirty="0" smtClean="0">
                <a:solidFill>
                  <a:schemeClr val="bg2">
                    <a:lumMod val="50000"/>
                  </a:schemeClr>
                </a:solidFill>
                <a:latin typeface="Times New Roman" pitchFamily="18" charset="0"/>
              </a:rPr>
              <a:t>, </a:t>
            </a:r>
            <a:r>
              <a:rPr lang="en-US" altLang="zh-CN" dirty="0" err="1" smtClean="0">
                <a:solidFill>
                  <a:schemeClr val="bg2">
                    <a:lumMod val="50000"/>
                  </a:schemeClr>
                </a:solidFill>
                <a:latin typeface="Times New Roman" pitchFamily="18" charset="0"/>
              </a:rPr>
              <a:t>GLsizei</a:t>
            </a:r>
            <a:r>
              <a:rPr lang="en-US" altLang="zh-CN" dirty="0" smtClean="0">
                <a:solidFill>
                  <a:schemeClr val="bg2">
                    <a:lumMod val="50000"/>
                  </a:schemeClr>
                </a:solidFill>
                <a:latin typeface="Times New Roman" pitchFamily="18" charset="0"/>
              </a:rPr>
              <a:t> </a:t>
            </a:r>
            <a:r>
              <a:rPr lang="en-US" altLang="zh-CN" i="1" dirty="0" err="1" smtClean="0">
                <a:solidFill>
                  <a:schemeClr val="bg2">
                    <a:lumMod val="50000"/>
                  </a:schemeClr>
                </a:solidFill>
                <a:latin typeface="Times New Roman" pitchFamily="18" charset="0"/>
              </a:rPr>
              <a:t>heigth</a:t>
            </a:r>
            <a:r>
              <a:rPr lang="en-US" altLang="zh-CN" dirty="0" smtClean="0">
                <a:solidFill>
                  <a:schemeClr val="bg2">
                    <a:lumMod val="50000"/>
                  </a:schemeClr>
                </a:solidFill>
                <a:latin typeface="Times New Roman" pitchFamily="18" charset="0"/>
              </a:rPr>
              <a:t>, </a:t>
            </a:r>
            <a:r>
              <a:rPr lang="en-US" altLang="zh-CN" dirty="0" err="1" smtClean="0">
                <a:solidFill>
                  <a:schemeClr val="bg2">
                    <a:lumMod val="50000"/>
                  </a:schemeClr>
                </a:solidFill>
                <a:latin typeface="Times New Roman" pitchFamily="18" charset="0"/>
              </a:rPr>
              <a:t>GLint</a:t>
            </a:r>
            <a:r>
              <a:rPr lang="en-US" altLang="zh-CN" dirty="0" smtClean="0">
                <a:solidFill>
                  <a:schemeClr val="bg2">
                    <a:lumMod val="50000"/>
                  </a:schemeClr>
                </a:solidFill>
                <a:latin typeface="Times New Roman" pitchFamily="18" charset="0"/>
              </a:rPr>
              <a:t> </a:t>
            </a:r>
            <a:r>
              <a:rPr lang="en-US" altLang="zh-CN" i="1" dirty="0" smtClean="0">
                <a:solidFill>
                  <a:schemeClr val="bg2">
                    <a:lumMod val="50000"/>
                  </a:schemeClr>
                </a:solidFill>
                <a:latin typeface="Times New Roman" pitchFamily="18" charset="0"/>
              </a:rPr>
              <a:t>border</a:t>
            </a:r>
            <a:r>
              <a:rPr lang="en-US" altLang="zh-CN" dirty="0" smtClean="0">
                <a:solidFill>
                  <a:schemeClr val="bg2">
                    <a:lumMod val="50000"/>
                  </a:schemeClr>
                </a:solidFill>
                <a:latin typeface="Times New Roman" pitchFamily="18" charset="0"/>
              </a:rPr>
              <a:t>, </a:t>
            </a:r>
            <a:r>
              <a:rPr lang="en-US" altLang="zh-CN" dirty="0" err="1" smtClean="0">
                <a:solidFill>
                  <a:schemeClr val="bg2">
                    <a:lumMod val="50000"/>
                  </a:schemeClr>
                </a:solidFill>
                <a:latin typeface="Times New Roman" pitchFamily="18" charset="0"/>
              </a:rPr>
              <a:t>GLenum</a:t>
            </a:r>
            <a:r>
              <a:rPr lang="en-US" altLang="zh-CN" dirty="0" smtClean="0">
                <a:solidFill>
                  <a:schemeClr val="bg2">
                    <a:lumMod val="50000"/>
                  </a:schemeClr>
                </a:solidFill>
                <a:latin typeface="Times New Roman" pitchFamily="18" charset="0"/>
              </a:rPr>
              <a:t> </a:t>
            </a:r>
            <a:r>
              <a:rPr lang="en-US" altLang="zh-CN" i="1" dirty="0" smtClean="0">
                <a:solidFill>
                  <a:schemeClr val="bg2">
                    <a:lumMod val="50000"/>
                  </a:schemeClr>
                </a:solidFill>
                <a:latin typeface="Times New Roman" pitchFamily="18" charset="0"/>
              </a:rPr>
              <a:t>format</a:t>
            </a:r>
            <a:r>
              <a:rPr lang="en-US" altLang="zh-CN" dirty="0" smtClean="0">
                <a:solidFill>
                  <a:schemeClr val="bg2">
                    <a:lumMod val="50000"/>
                  </a:schemeClr>
                </a:solidFill>
                <a:latin typeface="Times New Roman" pitchFamily="18" charset="0"/>
              </a:rPr>
              <a:t>, </a:t>
            </a:r>
            <a:r>
              <a:rPr lang="en-US" altLang="zh-CN" dirty="0" err="1" smtClean="0">
                <a:solidFill>
                  <a:schemeClr val="bg2">
                    <a:lumMod val="50000"/>
                  </a:schemeClr>
                </a:solidFill>
                <a:latin typeface="Times New Roman" pitchFamily="18" charset="0"/>
              </a:rPr>
              <a:t>GLenum</a:t>
            </a:r>
            <a:r>
              <a:rPr lang="en-US" altLang="zh-CN" dirty="0" smtClean="0">
                <a:solidFill>
                  <a:schemeClr val="bg2">
                    <a:lumMod val="50000"/>
                  </a:schemeClr>
                </a:solidFill>
                <a:latin typeface="Times New Roman" pitchFamily="18" charset="0"/>
              </a:rPr>
              <a:t> </a:t>
            </a:r>
            <a:r>
              <a:rPr lang="en-US" altLang="zh-CN" i="1" dirty="0" smtClean="0">
                <a:solidFill>
                  <a:schemeClr val="bg2">
                    <a:lumMod val="50000"/>
                  </a:schemeClr>
                </a:solidFill>
                <a:latin typeface="Times New Roman" pitchFamily="18" charset="0"/>
              </a:rPr>
              <a:t>type</a:t>
            </a:r>
            <a:r>
              <a:rPr lang="en-US" altLang="zh-CN" dirty="0" smtClean="0">
                <a:solidFill>
                  <a:schemeClr val="bg2">
                    <a:lumMod val="50000"/>
                  </a:schemeClr>
                </a:solidFill>
                <a:latin typeface="Times New Roman" pitchFamily="18" charset="0"/>
              </a:rPr>
              <a:t>, </a:t>
            </a:r>
            <a:r>
              <a:rPr lang="en-US" altLang="zh-CN" dirty="0" err="1" smtClean="0">
                <a:solidFill>
                  <a:schemeClr val="bg2">
                    <a:lumMod val="50000"/>
                  </a:schemeClr>
                </a:solidFill>
                <a:latin typeface="Times New Roman" pitchFamily="18" charset="0"/>
              </a:rPr>
              <a:t>const</a:t>
            </a:r>
            <a:r>
              <a:rPr lang="en-US" altLang="zh-CN" dirty="0" smtClean="0">
                <a:solidFill>
                  <a:schemeClr val="bg2">
                    <a:lumMod val="50000"/>
                  </a:schemeClr>
                </a:solidFill>
                <a:latin typeface="Times New Roman" pitchFamily="18" charset="0"/>
              </a:rPr>
              <a:t> </a:t>
            </a:r>
            <a:r>
              <a:rPr lang="en-US" altLang="zh-CN" dirty="0" err="1" smtClean="0">
                <a:solidFill>
                  <a:schemeClr val="bg2">
                    <a:lumMod val="50000"/>
                  </a:schemeClr>
                </a:solidFill>
                <a:latin typeface="Times New Roman" pitchFamily="18" charset="0"/>
              </a:rPr>
              <a:t>GLvoid</a:t>
            </a:r>
            <a:r>
              <a:rPr lang="en-US" altLang="zh-CN" dirty="0" smtClean="0">
                <a:solidFill>
                  <a:schemeClr val="bg2">
                    <a:lumMod val="50000"/>
                  </a:schemeClr>
                </a:solidFill>
                <a:latin typeface="Times New Roman" pitchFamily="18" charset="0"/>
              </a:rPr>
              <a:t> *</a:t>
            </a:r>
            <a:r>
              <a:rPr lang="en-US" altLang="zh-CN" i="1" dirty="0" smtClean="0">
                <a:solidFill>
                  <a:schemeClr val="bg2">
                    <a:lumMod val="50000"/>
                  </a:schemeClr>
                </a:solidFill>
                <a:latin typeface="Times New Roman" pitchFamily="18" charset="0"/>
              </a:rPr>
              <a:t>pixel</a:t>
            </a:r>
            <a:r>
              <a:rPr lang="en-US" altLang="zh-CN" dirty="0" smtClean="0">
                <a:solidFill>
                  <a:schemeClr val="bg2">
                    <a:lumMod val="50000"/>
                  </a:schemeClr>
                </a:solidFill>
                <a:latin typeface="Times New Roman" pitchFamily="18" charset="0"/>
                <a:sym typeface="Symbol" pitchFamily="18" charset="2"/>
              </a:rPr>
              <a:t>);</a:t>
            </a:r>
          </a:p>
          <a:p>
            <a:pPr marL="1295400" lvl="2" indent="-381000" eaLnBrk="1" hangingPunct="1">
              <a:lnSpc>
                <a:spcPct val="90000"/>
              </a:lnSpc>
              <a:buFont typeface="Wingdings" pitchFamily="2" charset="2"/>
              <a:buNone/>
            </a:pPr>
            <a:endParaRPr lang="en-US" altLang="zh-CN" sz="800" dirty="0" smtClean="0">
              <a:solidFill>
                <a:schemeClr val="bg2">
                  <a:lumMod val="50000"/>
                </a:schemeClr>
              </a:solidFill>
              <a:latin typeface="Times New Roman" pitchFamily="18" charset="0"/>
              <a:sym typeface="Symbol" pitchFamily="18" charset="2"/>
            </a:endParaRPr>
          </a:p>
          <a:p>
            <a:pPr marL="1295400" lvl="2" indent="-381000" eaLnBrk="1" hangingPunct="1">
              <a:lnSpc>
                <a:spcPct val="90000"/>
              </a:lnSpc>
              <a:buFont typeface="Wingdings" pitchFamily="2" charset="2"/>
              <a:buNone/>
            </a:pPr>
            <a:r>
              <a:rPr lang="zh-CN" altLang="en-US" b="0" dirty="0" smtClean="0">
                <a:solidFill>
                  <a:schemeClr val="folHlink"/>
                </a:solidFill>
                <a:latin typeface="Times New Roman" pitchFamily="18" charset="0"/>
                <a:sym typeface="Symbol" pitchFamily="18" charset="2"/>
              </a:rPr>
              <a:t>参数说明</a:t>
            </a:r>
          </a:p>
          <a:p>
            <a:pPr marL="1295400" lvl="2" indent="-381000" eaLnBrk="1" hangingPunct="1">
              <a:lnSpc>
                <a:spcPct val="90000"/>
              </a:lnSpc>
              <a:buFont typeface="Wingdings" pitchFamily="2" charset="2"/>
              <a:buNone/>
            </a:pPr>
            <a:r>
              <a:rPr lang="zh-CN" altLang="en-US" dirty="0" smtClean="0">
                <a:solidFill>
                  <a:schemeClr val="bg2">
                    <a:lumMod val="50000"/>
                  </a:schemeClr>
                </a:solidFill>
                <a:latin typeface="Times New Roman" pitchFamily="18" charset="0"/>
                <a:sym typeface="Symbol" pitchFamily="18" charset="2"/>
              </a:rPr>
              <a:t>参数与</a:t>
            </a:r>
            <a:r>
              <a:rPr lang="en-US" altLang="zh-CN" dirty="0" smtClean="0">
                <a:solidFill>
                  <a:schemeClr val="bg2">
                    <a:lumMod val="50000"/>
                  </a:schemeClr>
                </a:solidFill>
                <a:latin typeface="Times New Roman" pitchFamily="18" charset="0"/>
              </a:rPr>
              <a:t>glTexImage1D()</a:t>
            </a:r>
            <a:r>
              <a:rPr lang="zh-CN" altLang="en-US" dirty="0" smtClean="0">
                <a:solidFill>
                  <a:schemeClr val="bg2">
                    <a:lumMod val="50000"/>
                  </a:schemeClr>
                </a:solidFill>
                <a:latin typeface="Times New Roman" pitchFamily="18" charset="0"/>
              </a:rPr>
              <a:t>和</a:t>
            </a:r>
            <a:r>
              <a:rPr lang="en-US" altLang="zh-CN" dirty="0" smtClean="0">
                <a:solidFill>
                  <a:schemeClr val="bg2">
                    <a:lumMod val="50000"/>
                  </a:schemeClr>
                </a:solidFill>
                <a:latin typeface="Times New Roman" pitchFamily="18" charset="0"/>
              </a:rPr>
              <a:t>glTexImage2D()</a:t>
            </a:r>
            <a:r>
              <a:rPr lang="zh-CN" altLang="en-US" dirty="0" smtClean="0">
                <a:solidFill>
                  <a:schemeClr val="bg2">
                    <a:lumMod val="50000"/>
                  </a:schemeClr>
                </a:solidFill>
                <a:latin typeface="Times New Roman" pitchFamily="18" charset="0"/>
              </a:rPr>
              <a:t>的参数相同</a:t>
            </a:r>
          </a:p>
        </p:txBody>
      </p:sp>
    </p:spTree>
    <p:extLst>
      <p:ext uri="{BB962C8B-B14F-4D97-AF65-F5344CB8AC3E}">
        <p14:creationId xmlns:p14="http://schemas.microsoft.com/office/powerpoint/2010/main" val="156051705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5299">
                                            <p:bg/>
                                          </p:spTgt>
                                        </p:tgtEl>
                                        <p:attrNameLst>
                                          <p:attrName>style.visibility</p:attrName>
                                        </p:attrNameLst>
                                      </p:cBhvr>
                                      <p:to>
                                        <p:strVal val="visible"/>
                                      </p:to>
                                    </p:set>
                                    <p:animEffect transition="in" filter="wipe(up)">
                                      <p:cBhvr>
                                        <p:cTn id="7" dur="500"/>
                                        <p:tgtEl>
                                          <p:spTgt spid="55299">
                                            <p:bg/>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5299">
                                            <p:txEl>
                                              <p:pRg st="0" end="0"/>
                                            </p:txEl>
                                          </p:spTgt>
                                        </p:tgtEl>
                                        <p:attrNameLst>
                                          <p:attrName>style.visibility</p:attrName>
                                        </p:attrNameLst>
                                      </p:cBhvr>
                                      <p:to>
                                        <p:strVal val="visible"/>
                                      </p:to>
                                    </p:set>
                                    <p:animEffect transition="in" filter="wipe(up)">
                                      <p:cBhvr>
                                        <p:cTn id="10" dur="500"/>
                                        <p:tgtEl>
                                          <p:spTgt spid="55299">
                                            <p:txEl>
                                              <p:pRg st="0" end="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55299">
                                            <p:txEl>
                                              <p:pRg st="1" end="1"/>
                                            </p:txEl>
                                          </p:spTgt>
                                        </p:tgtEl>
                                        <p:attrNameLst>
                                          <p:attrName>style.visibility</p:attrName>
                                        </p:attrNameLst>
                                      </p:cBhvr>
                                      <p:to>
                                        <p:strVal val="visible"/>
                                      </p:to>
                                    </p:set>
                                    <p:animEffect transition="in" filter="wipe(up)">
                                      <p:cBhvr>
                                        <p:cTn id="13" dur="500"/>
                                        <p:tgtEl>
                                          <p:spTgt spid="55299">
                                            <p:txEl>
                                              <p:pRg st="1" end="1"/>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55299">
                                            <p:txEl>
                                              <p:pRg st="2" end="2"/>
                                            </p:txEl>
                                          </p:spTgt>
                                        </p:tgtEl>
                                        <p:attrNameLst>
                                          <p:attrName>style.visibility</p:attrName>
                                        </p:attrNameLst>
                                      </p:cBhvr>
                                      <p:to>
                                        <p:strVal val="visible"/>
                                      </p:to>
                                    </p:set>
                                    <p:animEffect transition="in" filter="wipe(up)">
                                      <p:cBhvr>
                                        <p:cTn id="16" dur="500"/>
                                        <p:tgtEl>
                                          <p:spTgt spid="55299">
                                            <p:txEl>
                                              <p:pRg st="2" end="2"/>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55299">
                                            <p:txEl>
                                              <p:pRg st="4" end="4"/>
                                            </p:txEl>
                                          </p:spTgt>
                                        </p:tgtEl>
                                        <p:attrNameLst>
                                          <p:attrName>style.visibility</p:attrName>
                                        </p:attrNameLst>
                                      </p:cBhvr>
                                      <p:to>
                                        <p:strVal val="visible"/>
                                      </p:to>
                                    </p:set>
                                    <p:animEffect transition="in" filter="wipe(up)">
                                      <p:cBhvr>
                                        <p:cTn id="19" dur="500"/>
                                        <p:tgtEl>
                                          <p:spTgt spid="55299">
                                            <p:txEl>
                                              <p:pRg st="4" end="4"/>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55299">
                                            <p:txEl>
                                              <p:pRg st="5" end="5"/>
                                            </p:txEl>
                                          </p:spTgt>
                                        </p:tgtEl>
                                        <p:attrNameLst>
                                          <p:attrName>style.visibility</p:attrName>
                                        </p:attrNameLst>
                                      </p:cBhvr>
                                      <p:to>
                                        <p:strVal val="visible"/>
                                      </p:to>
                                    </p:set>
                                    <p:animEffect transition="in" filter="wipe(up)">
                                      <p:cBhvr>
                                        <p:cTn id="22" dur="500"/>
                                        <p:tgtEl>
                                          <p:spTgt spid="55299">
                                            <p:txEl>
                                              <p:pRg st="5" end="5"/>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55299">
                                            <p:txEl>
                                              <p:pRg st="7" end="7"/>
                                            </p:txEl>
                                          </p:spTgt>
                                        </p:tgtEl>
                                        <p:attrNameLst>
                                          <p:attrName>style.visibility</p:attrName>
                                        </p:attrNameLst>
                                      </p:cBhvr>
                                      <p:to>
                                        <p:strVal val="visible"/>
                                      </p:to>
                                    </p:set>
                                    <p:animEffect transition="in" filter="wipe(up)">
                                      <p:cBhvr>
                                        <p:cTn id="25" dur="500"/>
                                        <p:tgtEl>
                                          <p:spTgt spid="55299">
                                            <p:txEl>
                                              <p:pRg st="7" end="7"/>
                                            </p:txEl>
                                          </p:spTgt>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55299">
                                            <p:txEl>
                                              <p:pRg st="9" end="9"/>
                                            </p:txEl>
                                          </p:spTgt>
                                        </p:tgtEl>
                                        <p:attrNameLst>
                                          <p:attrName>style.visibility</p:attrName>
                                        </p:attrNameLst>
                                      </p:cBhvr>
                                      <p:to>
                                        <p:strVal val="visible"/>
                                      </p:to>
                                    </p:set>
                                    <p:animEffect transition="in" filter="wipe(up)">
                                      <p:cBhvr>
                                        <p:cTn id="28" dur="500"/>
                                        <p:tgtEl>
                                          <p:spTgt spid="55299">
                                            <p:txEl>
                                              <p:pRg st="9" end="9"/>
                                            </p:txEl>
                                          </p:spTgt>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55299">
                                            <p:txEl>
                                              <p:pRg st="10" end="10"/>
                                            </p:txEl>
                                          </p:spTgt>
                                        </p:tgtEl>
                                        <p:attrNameLst>
                                          <p:attrName>style.visibility</p:attrName>
                                        </p:attrNameLst>
                                      </p:cBhvr>
                                      <p:to>
                                        <p:strVal val="visible"/>
                                      </p:to>
                                    </p:set>
                                    <p:animEffect transition="in" filter="wipe(up)">
                                      <p:cBhvr>
                                        <p:cTn id="31" dur="500"/>
                                        <p:tgtEl>
                                          <p:spTgt spid="5529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9" grpId="0" build="p"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normAutofit/>
          </a:bodyPr>
          <a:lstStyle/>
          <a:p>
            <a:pPr lvl="1" eaLnBrk="1" hangingPunct="0">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3.2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定义纹理</a:t>
            </a:r>
          </a:p>
        </p:txBody>
      </p:sp>
      <p:sp>
        <p:nvSpPr>
          <p:cNvPr id="57347" name="Rectangle 3"/>
          <p:cNvSpPr>
            <a:spLocks noGrp="1" noChangeArrowheads="1"/>
          </p:cNvSpPr>
          <p:nvPr>
            <p:ph type="body" idx="1"/>
          </p:nvPr>
        </p:nvSpPr>
        <p:spPr>
          <a:xfrm>
            <a:off x="527051" y="1484314"/>
            <a:ext cx="11055349" cy="5373687"/>
          </a:xfrm>
        </p:spPr>
        <p:txBody>
          <a:bodyPr/>
          <a:lstStyle/>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纹理的创建</a:t>
            </a:r>
          </a:p>
          <a:p>
            <a:pPr marL="1260475" lvl="3" indent="-342900" hangingPunct="0">
              <a:lnSpc>
                <a:spcPct val="13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直接创建法</a:t>
            </a:r>
          </a:p>
          <a:p>
            <a:pPr marL="1616075" lvl="2" indent="-342900" defTabSz="525463">
              <a:lnSpc>
                <a:spcPct val="160000"/>
              </a:lnSpc>
              <a:buSzPct val="60000"/>
              <a:buFont typeface="Wingdings" panose="05000000000000000000" pitchFamily="2" charset="2"/>
              <a:buChar char="n"/>
              <a:defRPr/>
            </a:pPr>
            <a:r>
              <a:rPr lang="zh-CN" altLang="en-US" sz="1900" b="1" dirty="0">
                <a:solidFill>
                  <a:schemeClr val="bg2">
                    <a:lumMod val="50000"/>
                  </a:schemeClr>
                </a:solidFill>
              </a:rPr>
              <a:t>利用函数直接设置各像素点的</a:t>
            </a:r>
            <a:r>
              <a:rPr lang="en-US" altLang="zh-CN" sz="1900" b="1" dirty="0">
                <a:solidFill>
                  <a:schemeClr val="bg2">
                    <a:lumMod val="50000"/>
                  </a:schemeClr>
                </a:solidFill>
              </a:rPr>
              <a:t>RGB</a:t>
            </a:r>
            <a:r>
              <a:rPr lang="zh-CN" altLang="en-US" sz="1900" b="1" dirty="0">
                <a:solidFill>
                  <a:schemeClr val="bg2">
                    <a:lumMod val="50000"/>
                  </a:schemeClr>
                </a:solidFill>
              </a:rPr>
              <a:t>值</a:t>
            </a:r>
          </a:p>
          <a:p>
            <a:pPr marL="1616075" lvl="2" indent="-342900" defTabSz="525463">
              <a:lnSpc>
                <a:spcPct val="160000"/>
              </a:lnSpc>
              <a:buSzPct val="60000"/>
              <a:buFont typeface="Wingdings" panose="05000000000000000000" pitchFamily="2" charset="2"/>
              <a:buChar char="n"/>
              <a:defRPr/>
            </a:pPr>
            <a:r>
              <a:rPr lang="zh-CN" altLang="en-US" sz="1900" b="1" dirty="0">
                <a:solidFill>
                  <a:schemeClr val="bg2">
                    <a:lumMod val="50000"/>
                  </a:schemeClr>
                </a:solidFill>
              </a:rPr>
              <a:t>只能生成简单的有一定规律的纹理图像</a:t>
            </a:r>
          </a:p>
          <a:p>
            <a:pPr marL="1295400" lvl="2" indent="-381000" eaLnBrk="1" hangingPunct="1">
              <a:lnSpc>
                <a:spcPct val="90000"/>
              </a:lnSpc>
              <a:spcBef>
                <a:spcPct val="45000"/>
              </a:spcBef>
            </a:pPr>
            <a:endParaRPr lang="zh-CN" altLang="en-US" dirty="0" smtClean="0">
              <a:latin typeface="Times New Roman" pitchFamily="18" charset="0"/>
            </a:endParaRPr>
          </a:p>
          <a:p>
            <a:pPr marL="1260475" lvl="3" indent="-342900" hangingPunct="0">
              <a:lnSpc>
                <a:spcPct val="13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从帧缓存中读取</a:t>
            </a:r>
          </a:p>
          <a:p>
            <a:pPr marL="1616075" lvl="2" indent="-342900" defTabSz="525463">
              <a:lnSpc>
                <a:spcPct val="160000"/>
              </a:lnSpc>
              <a:buSzPct val="60000"/>
              <a:buFont typeface="Wingdings" panose="05000000000000000000" pitchFamily="2" charset="2"/>
              <a:buChar char="n"/>
              <a:defRPr/>
            </a:pPr>
            <a:r>
              <a:rPr lang="zh-CN" altLang="en-US" sz="1900" b="1" dirty="0">
                <a:solidFill>
                  <a:schemeClr val="bg2">
                    <a:lumMod val="50000"/>
                  </a:schemeClr>
                </a:solidFill>
              </a:rPr>
              <a:t>将纹理从当前</a:t>
            </a:r>
            <a:r>
              <a:rPr lang="en-US" altLang="zh-CN" sz="1900" b="1" dirty="0">
                <a:solidFill>
                  <a:schemeClr val="bg2">
                    <a:lumMod val="50000"/>
                  </a:schemeClr>
                </a:solidFill>
              </a:rPr>
              <a:t>GL_READ_BUFFER</a:t>
            </a:r>
            <a:r>
              <a:rPr lang="zh-CN" altLang="en-US" sz="1900" b="1" dirty="0">
                <a:solidFill>
                  <a:schemeClr val="bg2">
                    <a:lumMod val="50000"/>
                  </a:schemeClr>
                </a:solidFill>
              </a:rPr>
              <a:t>中读出来，并将像素放入纹理内存</a:t>
            </a:r>
          </a:p>
          <a:p>
            <a:pPr marL="1616075" lvl="2" indent="-342900" defTabSz="525463">
              <a:lnSpc>
                <a:spcPct val="160000"/>
              </a:lnSpc>
              <a:buSzPct val="60000"/>
              <a:buFont typeface="Wingdings" panose="05000000000000000000" pitchFamily="2" charset="2"/>
              <a:buChar char="n"/>
              <a:defRPr/>
            </a:pPr>
            <a:r>
              <a:rPr lang="zh-CN" altLang="en-US" sz="1900" b="1" dirty="0">
                <a:solidFill>
                  <a:schemeClr val="bg2">
                    <a:lumMod val="50000"/>
                  </a:schemeClr>
                </a:solidFill>
              </a:rPr>
              <a:t>调用函数</a:t>
            </a:r>
            <a:r>
              <a:rPr lang="en-US" altLang="zh-CN" sz="1900" b="1" dirty="0">
                <a:solidFill>
                  <a:schemeClr val="bg2">
                    <a:lumMod val="50000"/>
                  </a:schemeClr>
                </a:solidFill>
              </a:rPr>
              <a:t>glCopyTexImage1D()</a:t>
            </a:r>
            <a:r>
              <a:rPr lang="zh-CN" altLang="en-US" sz="1900" b="1" dirty="0">
                <a:solidFill>
                  <a:schemeClr val="bg2">
                    <a:lumMod val="50000"/>
                  </a:schemeClr>
                </a:solidFill>
              </a:rPr>
              <a:t>、 </a:t>
            </a:r>
            <a:r>
              <a:rPr lang="en-US" altLang="zh-CN" sz="1900" b="1" dirty="0">
                <a:solidFill>
                  <a:schemeClr val="bg2">
                    <a:lumMod val="50000"/>
                  </a:schemeClr>
                </a:solidFill>
              </a:rPr>
              <a:t>glCopyTexImage2D()</a:t>
            </a:r>
          </a:p>
          <a:p>
            <a:pPr marL="914400" lvl="1" indent="-457200" eaLnBrk="1" hangingPunct="1">
              <a:lnSpc>
                <a:spcPct val="90000"/>
              </a:lnSpc>
              <a:spcBef>
                <a:spcPct val="45000"/>
              </a:spcBef>
            </a:pPr>
            <a:endParaRPr lang="en-US" altLang="zh-CN" dirty="0" smtClean="0">
              <a:latin typeface="Times New Roman" pitchFamily="18" charset="0"/>
            </a:endParaRPr>
          </a:p>
          <a:p>
            <a:pPr marL="1295400" lvl="2" indent="-381000" eaLnBrk="1" hangingPunct="1">
              <a:lnSpc>
                <a:spcPct val="90000"/>
              </a:lnSpc>
              <a:spcBef>
                <a:spcPct val="45000"/>
              </a:spcBef>
            </a:pPr>
            <a:endParaRPr lang="en-US" altLang="zh-CN" dirty="0" smtClean="0">
              <a:latin typeface="Times New Roman" pitchFamily="18" charset="0"/>
            </a:endParaRPr>
          </a:p>
        </p:txBody>
      </p:sp>
    </p:spTree>
    <p:extLst>
      <p:ext uri="{BB962C8B-B14F-4D97-AF65-F5344CB8AC3E}">
        <p14:creationId xmlns:p14="http://schemas.microsoft.com/office/powerpoint/2010/main" val="3398639395"/>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7347">
                                            <p:txEl>
                                              <p:pRg st="0" end="0"/>
                                            </p:txEl>
                                          </p:spTgt>
                                        </p:tgtEl>
                                        <p:attrNameLst>
                                          <p:attrName>style.visibility</p:attrName>
                                        </p:attrNameLst>
                                      </p:cBhvr>
                                      <p:to>
                                        <p:strVal val="visible"/>
                                      </p:to>
                                    </p:set>
                                    <p:animEffect transition="in" filter="wipe(up)">
                                      <p:cBhvr>
                                        <p:cTn id="7" dur="500"/>
                                        <p:tgtEl>
                                          <p:spTgt spid="57347">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7347">
                                            <p:txEl>
                                              <p:pRg st="1" end="1"/>
                                            </p:txEl>
                                          </p:spTgt>
                                        </p:tgtEl>
                                        <p:attrNameLst>
                                          <p:attrName>style.visibility</p:attrName>
                                        </p:attrNameLst>
                                      </p:cBhvr>
                                      <p:to>
                                        <p:strVal val="visible"/>
                                      </p:to>
                                    </p:set>
                                    <p:animEffect transition="in" filter="wipe(up)">
                                      <p:cBhvr>
                                        <p:cTn id="10" dur="500"/>
                                        <p:tgtEl>
                                          <p:spTgt spid="57347">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57347">
                                            <p:txEl>
                                              <p:pRg st="2" end="2"/>
                                            </p:txEl>
                                          </p:spTgt>
                                        </p:tgtEl>
                                        <p:attrNameLst>
                                          <p:attrName>style.visibility</p:attrName>
                                        </p:attrNameLst>
                                      </p:cBhvr>
                                      <p:to>
                                        <p:strVal val="visible"/>
                                      </p:to>
                                    </p:set>
                                    <p:animEffect transition="in" filter="wipe(up)">
                                      <p:cBhvr>
                                        <p:cTn id="13" dur="500"/>
                                        <p:tgtEl>
                                          <p:spTgt spid="57347">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57347">
                                            <p:txEl>
                                              <p:pRg st="3" end="3"/>
                                            </p:txEl>
                                          </p:spTgt>
                                        </p:tgtEl>
                                        <p:attrNameLst>
                                          <p:attrName>style.visibility</p:attrName>
                                        </p:attrNameLst>
                                      </p:cBhvr>
                                      <p:to>
                                        <p:strVal val="visible"/>
                                      </p:to>
                                    </p:set>
                                    <p:animEffect transition="in" filter="wipe(up)">
                                      <p:cBhvr>
                                        <p:cTn id="16" dur="500"/>
                                        <p:tgtEl>
                                          <p:spTgt spid="57347">
                                            <p:txEl>
                                              <p:pRg st="3" end="3"/>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57347">
                                            <p:txEl>
                                              <p:pRg st="5" end="5"/>
                                            </p:txEl>
                                          </p:spTgt>
                                        </p:tgtEl>
                                        <p:attrNameLst>
                                          <p:attrName>style.visibility</p:attrName>
                                        </p:attrNameLst>
                                      </p:cBhvr>
                                      <p:to>
                                        <p:strVal val="visible"/>
                                      </p:to>
                                    </p:set>
                                    <p:animEffect transition="in" filter="wipe(up)">
                                      <p:cBhvr>
                                        <p:cTn id="19" dur="500"/>
                                        <p:tgtEl>
                                          <p:spTgt spid="57347">
                                            <p:txEl>
                                              <p:pRg st="5" end="5"/>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57347">
                                            <p:txEl>
                                              <p:pRg st="6" end="6"/>
                                            </p:txEl>
                                          </p:spTgt>
                                        </p:tgtEl>
                                        <p:attrNameLst>
                                          <p:attrName>style.visibility</p:attrName>
                                        </p:attrNameLst>
                                      </p:cBhvr>
                                      <p:to>
                                        <p:strVal val="visible"/>
                                      </p:to>
                                    </p:set>
                                    <p:animEffect transition="in" filter="wipe(up)">
                                      <p:cBhvr>
                                        <p:cTn id="22" dur="500"/>
                                        <p:tgtEl>
                                          <p:spTgt spid="57347">
                                            <p:txEl>
                                              <p:pRg st="6" end="6"/>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57347">
                                            <p:txEl>
                                              <p:pRg st="7" end="7"/>
                                            </p:txEl>
                                          </p:spTgt>
                                        </p:tgtEl>
                                        <p:attrNameLst>
                                          <p:attrName>style.visibility</p:attrName>
                                        </p:attrNameLst>
                                      </p:cBhvr>
                                      <p:to>
                                        <p:strVal val="visible"/>
                                      </p:to>
                                    </p:set>
                                    <p:animEffect transition="in" filter="wipe(up)">
                                      <p:cBhvr>
                                        <p:cTn id="25" dur="500"/>
                                        <p:tgtEl>
                                          <p:spTgt spid="573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7"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normAutofit/>
          </a:bodyPr>
          <a:lstStyle/>
          <a:p>
            <a:pPr>
              <a:lnSpc>
                <a:spcPct val="70000"/>
              </a:lnSpc>
              <a:spcBef>
                <a:spcPts val="2400"/>
              </a:spcBef>
            </a:pPr>
            <a:r>
              <a:rPr lang="en-US" altLang="zh-CN" sz="2800" b="1" dirty="0">
                <a:solidFill>
                  <a:schemeClr val="bg2">
                    <a:lumMod val="50000"/>
                  </a:schemeClr>
                </a:solidFill>
                <a:latin typeface="微软雅黑" panose="020B0503020204020204" pitchFamily="34" charset="-122"/>
                <a:ea typeface="微软雅黑" panose="020B0503020204020204" pitchFamily="34" charset="-122"/>
              </a:rPr>
              <a:t>1.2.1 </a:t>
            </a: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平面反射</a:t>
            </a:r>
          </a:p>
        </p:txBody>
      </p:sp>
      <p:sp>
        <p:nvSpPr>
          <p:cNvPr id="182275" name="Rectangle 3"/>
          <p:cNvSpPr>
            <a:spLocks noGrp="1" noChangeArrowheads="1"/>
          </p:cNvSpPr>
          <p:nvPr>
            <p:ph type="body" idx="1"/>
          </p:nvPr>
        </p:nvSpPr>
        <p:spPr>
          <a:xfrm>
            <a:off x="575733" y="1592264"/>
            <a:ext cx="10972800" cy="4530725"/>
          </a:xfrm>
        </p:spPr>
        <p:txBody>
          <a:bodyPr/>
          <a:lstStyle/>
          <a:p>
            <a:pPr marL="717550" lvl="1" indent="-342900" hangingPunct="0">
              <a:lnSpc>
                <a:spcPct val="100000"/>
              </a:lnSpc>
              <a:spcBef>
                <a:spcPts val="2400"/>
              </a:spcBef>
              <a:buFont typeface="Wingdings" panose="05000000000000000000" pitchFamily="2" charset="2"/>
              <a:buChar char="Ø"/>
              <a:defRPr/>
            </a:pPr>
            <a:r>
              <a:rPr lang="en-US" altLang="zh-CN" sz="2800" dirty="0" smtClean="0">
                <a:latin typeface="Times New Roman" pitchFamily="18" charset="0"/>
              </a:rPr>
              <a:t> </a:t>
            </a:r>
            <a:r>
              <a:rPr lang="zh-CN" altLang="en-US" b="1" dirty="0">
                <a:solidFill>
                  <a:schemeClr val="bg2">
                    <a:lumMod val="50000"/>
                  </a:schemeClr>
                </a:solidFill>
                <a:latin typeface="微软雅黑" panose="020B0503020204020204" pitchFamily="34" charset="-122"/>
                <a:ea typeface="微软雅黑" panose="020B0503020204020204" pitchFamily="34" charset="-122"/>
              </a:rPr>
              <a:t>利用模板缓冲器解决反射失真</a:t>
            </a:r>
          </a:p>
          <a:p>
            <a:pPr marL="1260475" lvl="3" indent="-342900" eaLnBrk="1" hangingPunct="0">
              <a:lnSpc>
                <a:spcPct val="12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倒影可能会出现在没有反射平面的地方</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造成失真</a:t>
            </a:r>
          </a:p>
          <a:p>
            <a:pPr marL="1260475" lvl="3" indent="-342900" eaLnBrk="1" hangingPunct="0">
              <a:lnSpc>
                <a:spcPct val="12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采用模板缓冲器</a:t>
            </a:r>
          </a:p>
          <a:p>
            <a:pPr marL="1260475" lvl="3" indent="-342900" eaLnBrk="1" hangingPunct="0">
              <a:lnSpc>
                <a:spcPct val="120000"/>
              </a:lnSpc>
              <a:spcBef>
                <a:spcPts val="1200"/>
              </a:spcBef>
              <a:buFont typeface="Arial" panose="020B0604020202020204" pitchFamily="34" charset="0"/>
              <a:buChar char="•"/>
              <a:defRPr/>
            </a:pP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 OpenGL</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中是</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GL_STENCIL_BUFFER_BIT</a:t>
            </a:r>
          </a:p>
          <a:p>
            <a:pPr marL="1260475" lvl="3" indent="-342900" eaLnBrk="1" hangingPunct="0">
              <a:lnSpc>
                <a:spcPct val="12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把绘制区域限制在模板区域</a:t>
            </a:r>
          </a:p>
          <a:p>
            <a:pPr lvl="2" eaLnBrk="1" hangingPunct="1"/>
            <a:r>
              <a:rPr lang="zh-CN" altLang="en-US" sz="2400" dirty="0" smtClean="0">
                <a:latin typeface="Times New Roman" pitchFamily="18" charset="0"/>
              </a:rPr>
              <a:t>                  </a:t>
            </a:r>
          </a:p>
          <a:p>
            <a:pPr lvl="2" eaLnBrk="1" hangingPunct="1"/>
            <a:endParaRPr lang="zh-CN" altLang="en-US" sz="2400" dirty="0" smtClean="0">
              <a:latin typeface="Times New Roman" pitchFamily="18" charset="0"/>
            </a:endParaRPr>
          </a:p>
          <a:p>
            <a:pPr eaLnBrk="1" hangingPunct="1"/>
            <a:endParaRPr lang="zh-CN" altLang="en-US" dirty="0" smtClean="0"/>
          </a:p>
        </p:txBody>
      </p:sp>
      <p:grpSp>
        <p:nvGrpSpPr>
          <p:cNvPr id="2" name="Group 28"/>
          <p:cNvGrpSpPr>
            <a:grpSpLocks/>
          </p:cNvGrpSpPr>
          <p:nvPr/>
        </p:nvGrpSpPr>
        <p:grpSpPr bwMode="auto">
          <a:xfrm>
            <a:off x="2400300" y="3752852"/>
            <a:ext cx="7893051" cy="2778125"/>
            <a:chOff x="1134" y="2364"/>
            <a:chExt cx="3729" cy="1750"/>
          </a:xfrm>
        </p:grpSpPr>
        <p:pic>
          <p:nvPicPr>
            <p:cNvPr id="17419" name="Picture 4" descr="ns为128"/>
            <p:cNvPicPr>
              <a:picLocks noChangeAspect="1" noChangeArrowheads="1"/>
            </p:cNvPicPr>
            <p:nvPr/>
          </p:nvPicPr>
          <p:blipFill rotWithShape="1">
            <a:blip r:embed="rId3">
              <a:extLst>
                <a:ext uri="{28A0092B-C50C-407E-A947-70E740481C1C}">
                  <a14:useLocalDpi xmlns:a14="http://schemas.microsoft.com/office/drawing/2010/main" val="0"/>
                </a:ext>
              </a:extLst>
            </a:blip>
            <a:srcRect t="7349"/>
            <a:stretch/>
          </p:blipFill>
          <p:spPr bwMode="auto">
            <a:xfrm>
              <a:off x="2676" y="2364"/>
              <a:ext cx="725" cy="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0" name="Picture 5" descr="Kd为80％"/>
            <p:cNvPicPr>
              <a:picLocks noChangeAspect="1" noChangeArrowheads="1"/>
            </p:cNvPicPr>
            <p:nvPr/>
          </p:nvPicPr>
          <p:blipFill>
            <a:blip r:embed="rId4">
              <a:extLst>
                <a:ext uri="{28A0092B-C50C-407E-A947-70E740481C1C}">
                  <a14:useLocalDpi xmlns:a14="http://schemas.microsoft.com/office/drawing/2010/main" val="0"/>
                </a:ext>
              </a:extLst>
            </a:blip>
            <a:srcRect t="3719"/>
            <a:stretch>
              <a:fillRect/>
            </a:stretch>
          </p:blipFill>
          <p:spPr bwMode="auto">
            <a:xfrm>
              <a:off x="2631" y="3385"/>
              <a:ext cx="713" cy="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421" name="Group 27"/>
            <p:cNvGrpSpPr>
              <a:grpSpLocks/>
            </p:cNvGrpSpPr>
            <p:nvPr/>
          </p:nvGrpSpPr>
          <p:grpSpPr bwMode="auto">
            <a:xfrm>
              <a:off x="1134" y="3348"/>
              <a:ext cx="3729" cy="766"/>
              <a:chOff x="1134" y="3348"/>
              <a:chExt cx="3729" cy="766"/>
            </a:xfrm>
          </p:grpSpPr>
          <p:sp>
            <p:nvSpPr>
              <p:cNvPr id="17422" name="Freeform 7"/>
              <p:cNvSpPr>
                <a:spLocks/>
              </p:cNvSpPr>
              <p:nvPr/>
            </p:nvSpPr>
            <p:spPr bwMode="auto">
              <a:xfrm>
                <a:off x="1134" y="3358"/>
                <a:ext cx="3719" cy="756"/>
              </a:xfrm>
              <a:custGeom>
                <a:avLst/>
                <a:gdLst>
                  <a:gd name="T0" fmla="*/ 744 w 3901"/>
                  <a:gd name="T1" fmla="*/ 0 h 793"/>
                  <a:gd name="T2" fmla="*/ 0 w 3901"/>
                  <a:gd name="T3" fmla="*/ 541 h 793"/>
                  <a:gd name="T4" fmla="*/ 1920 w 3901"/>
                  <a:gd name="T5" fmla="*/ 541 h 793"/>
                  <a:gd name="T6" fmla="*/ 2662 w 3901"/>
                  <a:gd name="T7" fmla="*/ 0 h 793"/>
                  <a:gd name="T8" fmla="*/ 744 w 3901"/>
                  <a:gd name="T9" fmla="*/ 0 h 793"/>
                  <a:gd name="T10" fmla="*/ 0 60000 65536"/>
                  <a:gd name="T11" fmla="*/ 0 60000 65536"/>
                  <a:gd name="T12" fmla="*/ 0 60000 65536"/>
                  <a:gd name="T13" fmla="*/ 0 60000 65536"/>
                  <a:gd name="T14" fmla="*/ 0 60000 65536"/>
                  <a:gd name="T15" fmla="*/ 0 w 3901"/>
                  <a:gd name="T16" fmla="*/ 0 h 793"/>
                  <a:gd name="T17" fmla="*/ 3901 w 3901"/>
                  <a:gd name="T18" fmla="*/ 793 h 793"/>
                </a:gdLst>
                <a:ahLst/>
                <a:cxnLst>
                  <a:cxn ang="T10">
                    <a:pos x="T0" y="T1"/>
                  </a:cxn>
                  <a:cxn ang="T11">
                    <a:pos x="T2" y="T3"/>
                  </a:cxn>
                  <a:cxn ang="T12">
                    <a:pos x="T4" y="T5"/>
                  </a:cxn>
                  <a:cxn ang="T13">
                    <a:pos x="T6" y="T7"/>
                  </a:cxn>
                  <a:cxn ang="T14">
                    <a:pos x="T8" y="T9"/>
                  </a:cxn>
                </a:cxnLst>
                <a:rect l="T15" t="T16" r="T17" b="T18"/>
                <a:pathLst>
                  <a:path w="3901" h="793">
                    <a:moveTo>
                      <a:pt x="1089" y="0"/>
                    </a:moveTo>
                    <a:lnTo>
                      <a:pt x="0" y="793"/>
                    </a:lnTo>
                    <a:lnTo>
                      <a:pt x="2813" y="793"/>
                    </a:lnTo>
                    <a:lnTo>
                      <a:pt x="3901" y="0"/>
                    </a:lnTo>
                    <a:lnTo>
                      <a:pt x="1089" y="0"/>
                    </a:lnTo>
                    <a:close/>
                  </a:path>
                </a:pathLst>
              </a:custGeom>
              <a:solidFill>
                <a:schemeClr val="accent1">
                  <a:alpha val="41960"/>
                </a:schemeClr>
              </a:solidFill>
              <a:ln w="9525">
                <a:solidFill>
                  <a:schemeClr val="tx1"/>
                </a:solidFill>
                <a:round/>
                <a:headEnd/>
                <a:tailEnd/>
              </a:ln>
            </p:spPr>
            <p:txBody>
              <a:bodyPr/>
              <a:lstStyle/>
              <a:p>
                <a:endParaRPr lang="zh-CN" altLang="en-US"/>
              </a:p>
            </p:txBody>
          </p:sp>
          <p:grpSp>
            <p:nvGrpSpPr>
              <p:cNvPr id="17423" name="Group 26"/>
              <p:cNvGrpSpPr>
                <a:grpSpLocks/>
              </p:cNvGrpSpPr>
              <p:nvPr/>
            </p:nvGrpSpPr>
            <p:grpSpPr bwMode="auto">
              <a:xfrm>
                <a:off x="1138" y="3348"/>
                <a:ext cx="3725" cy="762"/>
                <a:chOff x="1138" y="3348"/>
                <a:chExt cx="3725" cy="762"/>
              </a:xfrm>
            </p:grpSpPr>
            <p:sp>
              <p:nvSpPr>
                <p:cNvPr id="17424" name="Freeform 9"/>
                <p:cNvSpPr>
                  <a:spLocks/>
                </p:cNvSpPr>
                <p:nvPr/>
              </p:nvSpPr>
              <p:spPr bwMode="auto">
                <a:xfrm>
                  <a:off x="1818" y="3349"/>
                  <a:ext cx="1248" cy="254"/>
                </a:xfrm>
                <a:custGeom>
                  <a:avLst/>
                  <a:gdLst>
                    <a:gd name="T0" fmla="*/ 0 w 3901"/>
                    <a:gd name="T1" fmla="*/ 0 h 793"/>
                    <a:gd name="T2" fmla="*/ 0 w 3901"/>
                    <a:gd name="T3" fmla="*/ 0 h 793"/>
                    <a:gd name="T4" fmla="*/ 0 w 3901"/>
                    <a:gd name="T5" fmla="*/ 0 h 793"/>
                    <a:gd name="T6" fmla="*/ 0 w 3901"/>
                    <a:gd name="T7" fmla="*/ 0 h 793"/>
                    <a:gd name="T8" fmla="*/ 0 w 3901"/>
                    <a:gd name="T9" fmla="*/ 0 h 793"/>
                    <a:gd name="T10" fmla="*/ 0 60000 65536"/>
                    <a:gd name="T11" fmla="*/ 0 60000 65536"/>
                    <a:gd name="T12" fmla="*/ 0 60000 65536"/>
                    <a:gd name="T13" fmla="*/ 0 60000 65536"/>
                    <a:gd name="T14" fmla="*/ 0 60000 65536"/>
                    <a:gd name="T15" fmla="*/ 0 w 3901"/>
                    <a:gd name="T16" fmla="*/ 0 h 793"/>
                    <a:gd name="T17" fmla="*/ 3901 w 3901"/>
                    <a:gd name="T18" fmla="*/ 793 h 793"/>
                  </a:gdLst>
                  <a:ahLst/>
                  <a:cxnLst>
                    <a:cxn ang="T10">
                      <a:pos x="T0" y="T1"/>
                    </a:cxn>
                    <a:cxn ang="T11">
                      <a:pos x="T2" y="T3"/>
                    </a:cxn>
                    <a:cxn ang="T12">
                      <a:pos x="T4" y="T5"/>
                    </a:cxn>
                    <a:cxn ang="T13">
                      <a:pos x="T6" y="T7"/>
                    </a:cxn>
                    <a:cxn ang="T14">
                      <a:pos x="T8" y="T9"/>
                    </a:cxn>
                  </a:cxnLst>
                  <a:rect l="T15" t="T16" r="T17" b="T18"/>
                  <a:pathLst>
                    <a:path w="3901" h="793">
                      <a:moveTo>
                        <a:pt x="1089" y="0"/>
                      </a:moveTo>
                      <a:lnTo>
                        <a:pt x="0" y="793"/>
                      </a:lnTo>
                      <a:lnTo>
                        <a:pt x="2813" y="793"/>
                      </a:lnTo>
                      <a:lnTo>
                        <a:pt x="3901" y="0"/>
                      </a:lnTo>
                      <a:lnTo>
                        <a:pt x="1089" y="0"/>
                      </a:lnTo>
                      <a:close/>
                    </a:path>
                  </a:pathLst>
                </a:custGeom>
                <a:solidFill>
                  <a:srgbClr val="0000FF">
                    <a:alpha val="4196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25" name="Freeform 10"/>
                <p:cNvSpPr>
                  <a:spLocks/>
                </p:cNvSpPr>
                <p:nvPr/>
              </p:nvSpPr>
              <p:spPr bwMode="auto">
                <a:xfrm>
                  <a:off x="3615" y="3348"/>
                  <a:ext cx="1248" cy="254"/>
                </a:xfrm>
                <a:custGeom>
                  <a:avLst/>
                  <a:gdLst>
                    <a:gd name="T0" fmla="*/ 0 w 3901"/>
                    <a:gd name="T1" fmla="*/ 0 h 793"/>
                    <a:gd name="T2" fmla="*/ 0 w 3901"/>
                    <a:gd name="T3" fmla="*/ 0 h 793"/>
                    <a:gd name="T4" fmla="*/ 0 w 3901"/>
                    <a:gd name="T5" fmla="*/ 0 h 793"/>
                    <a:gd name="T6" fmla="*/ 0 w 3901"/>
                    <a:gd name="T7" fmla="*/ 0 h 793"/>
                    <a:gd name="T8" fmla="*/ 0 w 3901"/>
                    <a:gd name="T9" fmla="*/ 0 h 793"/>
                    <a:gd name="T10" fmla="*/ 0 60000 65536"/>
                    <a:gd name="T11" fmla="*/ 0 60000 65536"/>
                    <a:gd name="T12" fmla="*/ 0 60000 65536"/>
                    <a:gd name="T13" fmla="*/ 0 60000 65536"/>
                    <a:gd name="T14" fmla="*/ 0 60000 65536"/>
                    <a:gd name="T15" fmla="*/ 0 w 3901"/>
                    <a:gd name="T16" fmla="*/ 0 h 793"/>
                    <a:gd name="T17" fmla="*/ 3901 w 3901"/>
                    <a:gd name="T18" fmla="*/ 793 h 793"/>
                  </a:gdLst>
                  <a:ahLst/>
                  <a:cxnLst>
                    <a:cxn ang="T10">
                      <a:pos x="T0" y="T1"/>
                    </a:cxn>
                    <a:cxn ang="T11">
                      <a:pos x="T2" y="T3"/>
                    </a:cxn>
                    <a:cxn ang="T12">
                      <a:pos x="T4" y="T5"/>
                    </a:cxn>
                    <a:cxn ang="T13">
                      <a:pos x="T6" y="T7"/>
                    </a:cxn>
                    <a:cxn ang="T14">
                      <a:pos x="T8" y="T9"/>
                    </a:cxn>
                  </a:cxnLst>
                  <a:rect l="T15" t="T16" r="T17" b="T18"/>
                  <a:pathLst>
                    <a:path w="3901" h="793">
                      <a:moveTo>
                        <a:pt x="1089" y="0"/>
                      </a:moveTo>
                      <a:lnTo>
                        <a:pt x="0" y="793"/>
                      </a:lnTo>
                      <a:lnTo>
                        <a:pt x="2813" y="793"/>
                      </a:lnTo>
                      <a:lnTo>
                        <a:pt x="3901" y="0"/>
                      </a:lnTo>
                      <a:lnTo>
                        <a:pt x="1089" y="0"/>
                      </a:lnTo>
                      <a:close/>
                    </a:path>
                  </a:pathLst>
                </a:custGeom>
                <a:solidFill>
                  <a:srgbClr val="0000FF">
                    <a:alpha val="4196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26" name="Freeform 11"/>
                <p:cNvSpPr>
                  <a:spLocks/>
                </p:cNvSpPr>
                <p:nvPr/>
              </p:nvSpPr>
              <p:spPr bwMode="auto">
                <a:xfrm>
                  <a:off x="2376" y="3598"/>
                  <a:ext cx="1248" cy="254"/>
                </a:xfrm>
                <a:custGeom>
                  <a:avLst/>
                  <a:gdLst>
                    <a:gd name="T0" fmla="*/ 0 w 3901"/>
                    <a:gd name="T1" fmla="*/ 0 h 793"/>
                    <a:gd name="T2" fmla="*/ 0 w 3901"/>
                    <a:gd name="T3" fmla="*/ 0 h 793"/>
                    <a:gd name="T4" fmla="*/ 0 w 3901"/>
                    <a:gd name="T5" fmla="*/ 0 h 793"/>
                    <a:gd name="T6" fmla="*/ 0 w 3901"/>
                    <a:gd name="T7" fmla="*/ 0 h 793"/>
                    <a:gd name="T8" fmla="*/ 0 w 3901"/>
                    <a:gd name="T9" fmla="*/ 0 h 793"/>
                    <a:gd name="T10" fmla="*/ 0 60000 65536"/>
                    <a:gd name="T11" fmla="*/ 0 60000 65536"/>
                    <a:gd name="T12" fmla="*/ 0 60000 65536"/>
                    <a:gd name="T13" fmla="*/ 0 60000 65536"/>
                    <a:gd name="T14" fmla="*/ 0 60000 65536"/>
                    <a:gd name="T15" fmla="*/ 0 w 3901"/>
                    <a:gd name="T16" fmla="*/ 0 h 793"/>
                    <a:gd name="T17" fmla="*/ 3901 w 3901"/>
                    <a:gd name="T18" fmla="*/ 793 h 793"/>
                  </a:gdLst>
                  <a:ahLst/>
                  <a:cxnLst>
                    <a:cxn ang="T10">
                      <a:pos x="T0" y="T1"/>
                    </a:cxn>
                    <a:cxn ang="T11">
                      <a:pos x="T2" y="T3"/>
                    </a:cxn>
                    <a:cxn ang="T12">
                      <a:pos x="T4" y="T5"/>
                    </a:cxn>
                    <a:cxn ang="T13">
                      <a:pos x="T6" y="T7"/>
                    </a:cxn>
                    <a:cxn ang="T14">
                      <a:pos x="T8" y="T9"/>
                    </a:cxn>
                  </a:cxnLst>
                  <a:rect l="T15" t="T16" r="T17" b="T18"/>
                  <a:pathLst>
                    <a:path w="3901" h="793">
                      <a:moveTo>
                        <a:pt x="1089" y="0"/>
                      </a:moveTo>
                      <a:lnTo>
                        <a:pt x="0" y="793"/>
                      </a:lnTo>
                      <a:lnTo>
                        <a:pt x="2813" y="793"/>
                      </a:lnTo>
                      <a:lnTo>
                        <a:pt x="3901" y="0"/>
                      </a:lnTo>
                      <a:lnTo>
                        <a:pt x="1089" y="0"/>
                      </a:lnTo>
                      <a:close/>
                    </a:path>
                  </a:pathLst>
                </a:custGeom>
                <a:solidFill>
                  <a:srgbClr val="0000FF">
                    <a:alpha val="4196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27" name="Freeform 12"/>
                <p:cNvSpPr>
                  <a:spLocks/>
                </p:cNvSpPr>
                <p:nvPr/>
              </p:nvSpPr>
              <p:spPr bwMode="auto">
                <a:xfrm>
                  <a:off x="1138" y="3856"/>
                  <a:ext cx="1248" cy="254"/>
                </a:xfrm>
                <a:custGeom>
                  <a:avLst/>
                  <a:gdLst>
                    <a:gd name="T0" fmla="*/ 0 w 3901"/>
                    <a:gd name="T1" fmla="*/ 0 h 793"/>
                    <a:gd name="T2" fmla="*/ 0 w 3901"/>
                    <a:gd name="T3" fmla="*/ 0 h 793"/>
                    <a:gd name="T4" fmla="*/ 0 w 3901"/>
                    <a:gd name="T5" fmla="*/ 0 h 793"/>
                    <a:gd name="T6" fmla="*/ 0 w 3901"/>
                    <a:gd name="T7" fmla="*/ 0 h 793"/>
                    <a:gd name="T8" fmla="*/ 0 w 3901"/>
                    <a:gd name="T9" fmla="*/ 0 h 793"/>
                    <a:gd name="T10" fmla="*/ 0 60000 65536"/>
                    <a:gd name="T11" fmla="*/ 0 60000 65536"/>
                    <a:gd name="T12" fmla="*/ 0 60000 65536"/>
                    <a:gd name="T13" fmla="*/ 0 60000 65536"/>
                    <a:gd name="T14" fmla="*/ 0 60000 65536"/>
                    <a:gd name="T15" fmla="*/ 0 w 3901"/>
                    <a:gd name="T16" fmla="*/ 0 h 793"/>
                    <a:gd name="T17" fmla="*/ 3901 w 3901"/>
                    <a:gd name="T18" fmla="*/ 793 h 793"/>
                  </a:gdLst>
                  <a:ahLst/>
                  <a:cxnLst>
                    <a:cxn ang="T10">
                      <a:pos x="T0" y="T1"/>
                    </a:cxn>
                    <a:cxn ang="T11">
                      <a:pos x="T2" y="T3"/>
                    </a:cxn>
                    <a:cxn ang="T12">
                      <a:pos x="T4" y="T5"/>
                    </a:cxn>
                    <a:cxn ang="T13">
                      <a:pos x="T6" y="T7"/>
                    </a:cxn>
                    <a:cxn ang="T14">
                      <a:pos x="T8" y="T9"/>
                    </a:cxn>
                  </a:cxnLst>
                  <a:rect l="T15" t="T16" r="T17" b="T18"/>
                  <a:pathLst>
                    <a:path w="3901" h="793">
                      <a:moveTo>
                        <a:pt x="1089" y="0"/>
                      </a:moveTo>
                      <a:lnTo>
                        <a:pt x="0" y="793"/>
                      </a:lnTo>
                      <a:lnTo>
                        <a:pt x="2813" y="793"/>
                      </a:lnTo>
                      <a:lnTo>
                        <a:pt x="3901" y="0"/>
                      </a:lnTo>
                      <a:lnTo>
                        <a:pt x="1089" y="0"/>
                      </a:lnTo>
                      <a:close/>
                    </a:path>
                  </a:pathLst>
                </a:custGeom>
                <a:solidFill>
                  <a:srgbClr val="0000FF">
                    <a:alpha val="4196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28" name="Freeform 13"/>
                <p:cNvSpPr>
                  <a:spLocks/>
                </p:cNvSpPr>
                <p:nvPr/>
              </p:nvSpPr>
              <p:spPr bwMode="auto">
                <a:xfrm>
                  <a:off x="2934" y="3847"/>
                  <a:ext cx="1248" cy="254"/>
                </a:xfrm>
                <a:custGeom>
                  <a:avLst/>
                  <a:gdLst>
                    <a:gd name="T0" fmla="*/ 0 w 3901"/>
                    <a:gd name="T1" fmla="*/ 0 h 793"/>
                    <a:gd name="T2" fmla="*/ 0 w 3901"/>
                    <a:gd name="T3" fmla="*/ 0 h 793"/>
                    <a:gd name="T4" fmla="*/ 0 w 3901"/>
                    <a:gd name="T5" fmla="*/ 0 h 793"/>
                    <a:gd name="T6" fmla="*/ 0 w 3901"/>
                    <a:gd name="T7" fmla="*/ 0 h 793"/>
                    <a:gd name="T8" fmla="*/ 0 w 3901"/>
                    <a:gd name="T9" fmla="*/ 0 h 793"/>
                    <a:gd name="T10" fmla="*/ 0 60000 65536"/>
                    <a:gd name="T11" fmla="*/ 0 60000 65536"/>
                    <a:gd name="T12" fmla="*/ 0 60000 65536"/>
                    <a:gd name="T13" fmla="*/ 0 60000 65536"/>
                    <a:gd name="T14" fmla="*/ 0 60000 65536"/>
                    <a:gd name="T15" fmla="*/ 0 w 3901"/>
                    <a:gd name="T16" fmla="*/ 0 h 793"/>
                    <a:gd name="T17" fmla="*/ 3901 w 3901"/>
                    <a:gd name="T18" fmla="*/ 793 h 793"/>
                  </a:gdLst>
                  <a:ahLst/>
                  <a:cxnLst>
                    <a:cxn ang="T10">
                      <a:pos x="T0" y="T1"/>
                    </a:cxn>
                    <a:cxn ang="T11">
                      <a:pos x="T2" y="T3"/>
                    </a:cxn>
                    <a:cxn ang="T12">
                      <a:pos x="T4" y="T5"/>
                    </a:cxn>
                    <a:cxn ang="T13">
                      <a:pos x="T6" y="T7"/>
                    </a:cxn>
                    <a:cxn ang="T14">
                      <a:pos x="T8" y="T9"/>
                    </a:cxn>
                  </a:cxnLst>
                  <a:rect l="T15" t="T16" r="T17" b="T18"/>
                  <a:pathLst>
                    <a:path w="3901" h="793">
                      <a:moveTo>
                        <a:pt x="1089" y="0"/>
                      </a:moveTo>
                      <a:lnTo>
                        <a:pt x="0" y="793"/>
                      </a:lnTo>
                      <a:lnTo>
                        <a:pt x="2813" y="793"/>
                      </a:lnTo>
                      <a:lnTo>
                        <a:pt x="3901" y="0"/>
                      </a:lnTo>
                      <a:lnTo>
                        <a:pt x="1089" y="0"/>
                      </a:lnTo>
                      <a:close/>
                    </a:path>
                  </a:pathLst>
                </a:custGeom>
                <a:solidFill>
                  <a:srgbClr val="0000FF">
                    <a:alpha val="4196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5" name="Group 25"/>
          <p:cNvGrpSpPr>
            <a:grpSpLocks/>
          </p:cNvGrpSpPr>
          <p:nvPr/>
        </p:nvGrpSpPr>
        <p:grpSpPr bwMode="auto">
          <a:xfrm>
            <a:off x="2381251" y="5322889"/>
            <a:ext cx="7884583" cy="1209675"/>
            <a:chOff x="463" y="1592"/>
            <a:chExt cx="3725" cy="762"/>
          </a:xfrm>
        </p:grpSpPr>
        <p:sp>
          <p:nvSpPr>
            <p:cNvPr id="17414" name="Freeform 20"/>
            <p:cNvSpPr>
              <a:spLocks/>
            </p:cNvSpPr>
            <p:nvPr/>
          </p:nvSpPr>
          <p:spPr bwMode="auto">
            <a:xfrm>
              <a:off x="1143" y="1593"/>
              <a:ext cx="1248" cy="254"/>
            </a:xfrm>
            <a:custGeom>
              <a:avLst/>
              <a:gdLst>
                <a:gd name="T0" fmla="*/ 0 w 3901"/>
                <a:gd name="T1" fmla="*/ 0 h 793"/>
                <a:gd name="T2" fmla="*/ 0 w 3901"/>
                <a:gd name="T3" fmla="*/ 0 h 793"/>
                <a:gd name="T4" fmla="*/ 0 w 3901"/>
                <a:gd name="T5" fmla="*/ 0 h 793"/>
                <a:gd name="T6" fmla="*/ 0 w 3901"/>
                <a:gd name="T7" fmla="*/ 0 h 793"/>
                <a:gd name="T8" fmla="*/ 0 w 3901"/>
                <a:gd name="T9" fmla="*/ 0 h 793"/>
                <a:gd name="T10" fmla="*/ 0 60000 65536"/>
                <a:gd name="T11" fmla="*/ 0 60000 65536"/>
                <a:gd name="T12" fmla="*/ 0 60000 65536"/>
                <a:gd name="T13" fmla="*/ 0 60000 65536"/>
                <a:gd name="T14" fmla="*/ 0 60000 65536"/>
                <a:gd name="T15" fmla="*/ 0 w 3901"/>
                <a:gd name="T16" fmla="*/ 0 h 793"/>
                <a:gd name="T17" fmla="*/ 3901 w 3901"/>
                <a:gd name="T18" fmla="*/ 793 h 793"/>
              </a:gdLst>
              <a:ahLst/>
              <a:cxnLst>
                <a:cxn ang="T10">
                  <a:pos x="T0" y="T1"/>
                </a:cxn>
                <a:cxn ang="T11">
                  <a:pos x="T2" y="T3"/>
                </a:cxn>
                <a:cxn ang="T12">
                  <a:pos x="T4" y="T5"/>
                </a:cxn>
                <a:cxn ang="T13">
                  <a:pos x="T6" y="T7"/>
                </a:cxn>
                <a:cxn ang="T14">
                  <a:pos x="T8" y="T9"/>
                </a:cxn>
              </a:cxnLst>
              <a:rect l="T15" t="T16" r="T17" b="T18"/>
              <a:pathLst>
                <a:path w="3901" h="793">
                  <a:moveTo>
                    <a:pt x="1089" y="0"/>
                  </a:moveTo>
                  <a:lnTo>
                    <a:pt x="0" y="793"/>
                  </a:lnTo>
                  <a:lnTo>
                    <a:pt x="2813" y="793"/>
                  </a:lnTo>
                  <a:lnTo>
                    <a:pt x="3901" y="0"/>
                  </a:lnTo>
                  <a:lnTo>
                    <a:pt x="1089"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5" name="Freeform 21"/>
            <p:cNvSpPr>
              <a:spLocks/>
            </p:cNvSpPr>
            <p:nvPr/>
          </p:nvSpPr>
          <p:spPr bwMode="auto">
            <a:xfrm>
              <a:off x="2940" y="1592"/>
              <a:ext cx="1248" cy="254"/>
            </a:xfrm>
            <a:custGeom>
              <a:avLst/>
              <a:gdLst>
                <a:gd name="T0" fmla="*/ 0 w 3901"/>
                <a:gd name="T1" fmla="*/ 0 h 793"/>
                <a:gd name="T2" fmla="*/ 0 w 3901"/>
                <a:gd name="T3" fmla="*/ 0 h 793"/>
                <a:gd name="T4" fmla="*/ 0 w 3901"/>
                <a:gd name="T5" fmla="*/ 0 h 793"/>
                <a:gd name="T6" fmla="*/ 0 w 3901"/>
                <a:gd name="T7" fmla="*/ 0 h 793"/>
                <a:gd name="T8" fmla="*/ 0 w 3901"/>
                <a:gd name="T9" fmla="*/ 0 h 793"/>
                <a:gd name="T10" fmla="*/ 0 60000 65536"/>
                <a:gd name="T11" fmla="*/ 0 60000 65536"/>
                <a:gd name="T12" fmla="*/ 0 60000 65536"/>
                <a:gd name="T13" fmla="*/ 0 60000 65536"/>
                <a:gd name="T14" fmla="*/ 0 60000 65536"/>
                <a:gd name="T15" fmla="*/ 0 w 3901"/>
                <a:gd name="T16" fmla="*/ 0 h 793"/>
                <a:gd name="T17" fmla="*/ 3901 w 3901"/>
                <a:gd name="T18" fmla="*/ 793 h 793"/>
              </a:gdLst>
              <a:ahLst/>
              <a:cxnLst>
                <a:cxn ang="T10">
                  <a:pos x="T0" y="T1"/>
                </a:cxn>
                <a:cxn ang="T11">
                  <a:pos x="T2" y="T3"/>
                </a:cxn>
                <a:cxn ang="T12">
                  <a:pos x="T4" y="T5"/>
                </a:cxn>
                <a:cxn ang="T13">
                  <a:pos x="T6" y="T7"/>
                </a:cxn>
                <a:cxn ang="T14">
                  <a:pos x="T8" y="T9"/>
                </a:cxn>
              </a:cxnLst>
              <a:rect l="T15" t="T16" r="T17" b="T18"/>
              <a:pathLst>
                <a:path w="3901" h="793">
                  <a:moveTo>
                    <a:pt x="1089" y="0"/>
                  </a:moveTo>
                  <a:lnTo>
                    <a:pt x="0" y="793"/>
                  </a:lnTo>
                  <a:lnTo>
                    <a:pt x="2813" y="793"/>
                  </a:lnTo>
                  <a:lnTo>
                    <a:pt x="3901" y="0"/>
                  </a:lnTo>
                  <a:lnTo>
                    <a:pt x="1089"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6" name="Freeform 22"/>
            <p:cNvSpPr>
              <a:spLocks/>
            </p:cNvSpPr>
            <p:nvPr/>
          </p:nvSpPr>
          <p:spPr bwMode="auto">
            <a:xfrm>
              <a:off x="1701" y="1842"/>
              <a:ext cx="1248" cy="254"/>
            </a:xfrm>
            <a:custGeom>
              <a:avLst/>
              <a:gdLst>
                <a:gd name="T0" fmla="*/ 0 w 3901"/>
                <a:gd name="T1" fmla="*/ 0 h 793"/>
                <a:gd name="T2" fmla="*/ 0 w 3901"/>
                <a:gd name="T3" fmla="*/ 0 h 793"/>
                <a:gd name="T4" fmla="*/ 0 w 3901"/>
                <a:gd name="T5" fmla="*/ 0 h 793"/>
                <a:gd name="T6" fmla="*/ 0 w 3901"/>
                <a:gd name="T7" fmla="*/ 0 h 793"/>
                <a:gd name="T8" fmla="*/ 0 w 3901"/>
                <a:gd name="T9" fmla="*/ 0 h 793"/>
                <a:gd name="T10" fmla="*/ 0 60000 65536"/>
                <a:gd name="T11" fmla="*/ 0 60000 65536"/>
                <a:gd name="T12" fmla="*/ 0 60000 65536"/>
                <a:gd name="T13" fmla="*/ 0 60000 65536"/>
                <a:gd name="T14" fmla="*/ 0 60000 65536"/>
                <a:gd name="T15" fmla="*/ 0 w 3901"/>
                <a:gd name="T16" fmla="*/ 0 h 793"/>
                <a:gd name="T17" fmla="*/ 3901 w 3901"/>
                <a:gd name="T18" fmla="*/ 793 h 793"/>
              </a:gdLst>
              <a:ahLst/>
              <a:cxnLst>
                <a:cxn ang="T10">
                  <a:pos x="T0" y="T1"/>
                </a:cxn>
                <a:cxn ang="T11">
                  <a:pos x="T2" y="T3"/>
                </a:cxn>
                <a:cxn ang="T12">
                  <a:pos x="T4" y="T5"/>
                </a:cxn>
                <a:cxn ang="T13">
                  <a:pos x="T6" y="T7"/>
                </a:cxn>
                <a:cxn ang="T14">
                  <a:pos x="T8" y="T9"/>
                </a:cxn>
              </a:cxnLst>
              <a:rect l="T15" t="T16" r="T17" b="T18"/>
              <a:pathLst>
                <a:path w="3901" h="793">
                  <a:moveTo>
                    <a:pt x="1089" y="0"/>
                  </a:moveTo>
                  <a:lnTo>
                    <a:pt x="0" y="793"/>
                  </a:lnTo>
                  <a:lnTo>
                    <a:pt x="2813" y="793"/>
                  </a:lnTo>
                  <a:lnTo>
                    <a:pt x="3901" y="0"/>
                  </a:lnTo>
                  <a:lnTo>
                    <a:pt x="1089"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7" name="Freeform 23"/>
            <p:cNvSpPr>
              <a:spLocks/>
            </p:cNvSpPr>
            <p:nvPr/>
          </p:nvSpPr>
          <p:spPr bwMode="auto">
            <a:xfrm>
              <a:off x="463" y="2100"/>
              <a:ext cx="1248" cy="254"/>
            </a:xfrm>
            <a:custGeom>
              <a:avLst/>
              <a:gdLst>
                <a:gd name="T0" fmla="*/ 0 w 3901"/>
                <a:gd name="T1" fmla="*/ 0 h 793"/>
                <a:gd name="T2" fmla="*/ 0 w 3901"/>
                <a:gd name="T3" fmla="*/ 0 h 793"/>
                <a:gd name="T4" fmla="*/ 0 w 3901"/>
                <a:gd name="T5" fmla="*/ 0 h 793"/>
                <a:gd name="T6" fmla="*/ 0 w 3901"/>
                <a:gd name="T7" fmla="*/ 0 h 793"/>
                <a:gd name="T8" fmla="*/ 0 w 3901"/>
                <a:gd name="T9" fmla="*/ 0 h 793"/>
                <a:gd name="T10" fmla="*/ 0 60000 65536"/>
                <a:gd name="T11" fmla="*/ 0 60000 65536"/>
                <a:gd name="T12" fmla="*/ 0 60000 65536"/>
                <a:gd name="T13" fmla="*/ 0 60000 65536"/>
                <a:gd name="T14" fmla="*/ 0 60000 65536"/>
                <a:gd name="T15" fmla="*/ 0 w 3901"/>
                <a:gd name="T16" fmla="*/ 0 h 793"/>
                <a:gd name="T17" fmla="*/ 3901 w 3901"/>
                <a:gd name="T18" fmla="*/ 793 h 793"/>
              </a:gdLst>
              <a:ahLst/>
              <a:cxnLst>
                <a:cxn ang="T10">
                  <a:pos x="T0" y="T1"/>
                </a:cxn>
                <a:cxn ang="T11">
                  <a:pos x="T2" y="T3"/>
                </a:cxn>
                <a:cxn ang="T12">
                  <a:pos x="T4" y="T5"/>
                </a:cxn>
                <a:cxn ang="T13">
                  <a:pos x="T6" y="T7"/>
                </a:cxn>
                <a:cxn ang="T14">
                  <a:pos x="T8" y="T9"/>
                </a:cxn>
              </a:cxnLst>
              <a:rect l="T15" t="T16" r="T17" b="T18"/>
              <a:pathLst>
                <a:path w="3901" h="793">
                  <a:moveTo>
                    <a:pt x="1089" y="0"/>
                  </a:moveTo>
                  <a:lnTo>
                    <a:pt x="0" y="793"/>
                  </a:lnTo>
                  <a:lnTo>
                    <a:pt x="2813" y="793"/>
                  </a:lnTo>
                  <a:lnTo>
                    <a:pt x="3901" y="0"/>
                  </a:lnTo>
                  <a:lnTo>
                    <a:pt x="1089"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8" name="Freeform 24"/>
            <p:cNvSpPr>
              <a:spLocks/>
            </p:cNvSpPr>
            <p:nvPr/>
          </p:nvSpPr>
          <p:spPr bwMode="auto">
            <a:xfrm>
              <a:off x="2259" y="2091"/>
              <a:ext cx="1248" cy="254"/>
            </a:xfrm>
            <a:custGeom>
              <a:avLst/>
              <a:gdLst>
                <a:gd name="T0" fmla="*/ 0 w 3901"/>
                <a:gd name="T1" fmla="*/ 0 h 793"/>
                <a:gd name="T2" fmla="*/ 0 w 3901"/>
                <a:gd name="T3" fmla="*/ 0 h 793"/>
                <a:gd name="T4" fmla="*/ 0 w 3901"/>
                <a:gd name="T5" fmla="*/ 0 h 793"/>
                <a:gd name="T6" fmla="*/ 0 w 3901"/>
                <a:gd name="T7" fmla="*/ 0 h 793"/>
                <a:gd name="T8" fmla="*/ 0 w 3901"/>
                <a:gd name="T9" fmla="*/ 0 h 793"/>
                <a:gd name="T10" fmla="*/ 0 60000 65536"/>
                <a:gd name="T11" fmla="*/ 0 60000 65536"/>
                <a:gd name="T12" fmla="*/ 0 60000 65536"/>
                <a:gd name="T13" fmla="*/ 0 60000 65536"/>
                <a:gd name="T14" fmla="*/ 0 60000 65536"/>
                <a:gd name="T15" fmla="*/ 0 w 3901"/>
                <a:gd name="T16" fmla="*/ 0 h 793"/>
                <a:gd name="T17" fmla="*/ 3901 w 3901"/>
                <a:gd name="T18" fmla="*/ 793 h 793"/>
              </a:gdLst>
              <a:ahLst/>
              <a:cxnLst>
                <a:cxn ang="T10">
                  <a:pos x="T0" y="T1"/>
                </a:cxn>
                <a:cxn ang="T11">
                  <a:pos x="T2" y="T3"/>
                </a:cxn>
                <a:cxn ang="T12">
                  <a:pos x="T4" y="T5"/>
                </a:cxn>
                <a:cxn ang="T13">
                  <a:pos x="T6" y="T7"/>
                </a:cxn>
                <a:cxn ang="T14">
                  <a:pos x="T8" y="T9"/>
                </a:cxn>
              </a:cxnLst>
              <a:rect l="T15" t="T16" r="T17" b="T18"/>
              <a:pathLst>
                <a:path w="3901" h="793">
                  <a:moveTo>
                    <a:pt x="1089" y="0"/>
                  </a:moveTo>
                  <a:lnTo>
                    <a:pt x="0" y="793"/>
                  </a:lnTo>
                  <a:lnTo>
                    <a:pt x="2813" y="793"/>
                  </a:lnTo>
                  <a:lnTo>
                    <a:pt x="3901" y="0"/>
                  </a:lnTo>
                  <a:lnTo>
                    <a:pt x="1089"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Tree>
    <p:extLst>
      <p:ext uri="{BB962C8B-B14F-4D97-AF65-F5344CB8AC3E}">
        <p14:creationId xmlns:p14="http://schemas.microsoft.com/office/powerpoint/2010/main" val="377668484"/>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82275">
                                            <p:txEl>
                                              <p:pRg st="0" end="0"/>
                                            </p:txEl>
                                          </p:spTgt>
                                        </p:tgtEl>
                                        <p:attrNameLst>
                                          <p:attrName>style.visibility</p:attrName>
                                        </p:attrNameLst>
                                      </p:cBhvr>
                                      <p:to>
                                        <p:strVal val="visible"/>
                                      </p:to>
                                    </p:set>
                                    <p:animEffect transition="in" filter="wipe(up)">
                                      <p:cBhvr>
                                        <p:cTn id="7" dur="500"/>
                                        <p:tgtEl>
                                          <p:spTgt spid="182275">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82275">
                                            <p:txEl>
                                              <p:pRg st="1" end="1"/>
                                            </p:txEl>
                                          </p:spTgt>
                                        </p:tgtEl>
                                        <p:attrNameLst>
                                          <p:attrName>style.visibility</p:attrName>
                                        </p:attrNameLst>
                                      </p:cBhvr>
                                      <p:to>
                                        <p:strVal val="visible"/>
                                      </p:to>
                                    </p:set>
                                    <p:animEffect transition="in" filter="wipe(up)">
                                      <p:cBhvr>
                                        <p:cTn id="10" dur="500"/>
                                        <p:tgtEl>
                                          <p:spTgt spid="182275">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82275">
                                            <p:txEl>
                                              <p:pRg st="2" end="2"/>
                                            </p:txEl>
                                          </p:spTgt>
                                        </p:tgtEl>
                                        <p:attrNameLst>
                                          <p:attrName>style.visibility</p:attrName>
                                        </p:attrNameLst>
                                      </p:cBhvr>
                                      <p:to>
                                        <p:strVal val="visible"/>
                                      </p:to>
                                    </p:set>
                                    <p:animEffect transition="in" filter="wipe(up)">
                                      <p:cBhvr>
                                        <p:cTn id="13" dur="500"/>
                                        <p:tgtEl>
                                          <p:spTgt spid="182275">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82275">
                                            <p:txEl>
                                              <p:pRg st="3" end="3"/>
                                            </p:txEl>
                                          </p:spTgt>
                                        </p:tgtEl>
                                        <p:attrNameLst>
                                          <p:attrName>style.visibility</p:attrName>
                                        </p:attrNameLst>
                                      </p:cBhvr>
                                      <p:to>
                                        <p:strVal val="visible"/>
                                      </p:to>
                                    </p:set>
                                    <p:animEffect transition="in" filter="wipe(up)">
                                      <p:cBhvr>
                                        <p:cTn id="16" dur="500"/>
                                        <p:tgtEl>
                                          <p:spTgt spid="182275">
                                            <p:txEl>
                                              <p:pRg st="3" end="3"/>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82275">
                                            <p:txEl>
                                              <p:pRg st="4" end="4"/>
                                            </p:txEl>
                                          </p:spTgt>
                                        </p:tgtEl>
                                        <p:attrNameLst>
                                          <p:attrName>style.visibility</p:attrName>
                                        </p:attrNameLst>
                                      </p:cBhvr>
                                      <p:to>
                                        <p:strVal val="visible"/>
                                      </p:to>
                                    </p:set>
                                    <p:animEffect transition="in" filter="wipe(up)">
                                      <p:cBhvr>
                                        <p:cTn id="19" dur="500"/>
                                        <p:tgtEl>
                                          <p:spTgt spid="182275">
                                            <p:txEl>
                                              <p:pRg st="4" end="4"/>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82275">
                                            <p:txEl>
                                              <p:pRg st="5" end="5"/>
                                            </p:txEl>
                                          </p:spTgt>
                                        </p:tgtEl>
                                        <p:attrNameLst>
                                          <p:attrName>style.visibility</p:attrName>
                                        </p:attrNameLst>
                                      </p:cBhvr>
                                      <p:to>
                                        <p:strVal val="visible"/>
                                      </p:to>
                                    </p:set>
                                    <p:animEffect transition="in" filter="wipe(up)">
                                      <p:cBhvr>
                                        <p:cTn id="22" dur="500"/>
                                        <p:tgtEl>
                                          <p:spTgt spid="182275">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75" grpId="0"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normAutofit/>
          </a:bodyPr>
          <a:lstStyle/>
          <a:p>
            <a:pPr lvl="1" eaLnBrk="1" hangingPunct="0">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3.2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定义纹理</a:t>
            </a:r>
          </a:p>
        </p:txBody>
      </p:sp>
      <p:sp>
        <p:nvSpPr>
          <p:cNvPr id="101379" name="Rectangle 3"/>
          <p:cNvSpPr>
            <a:spLocks noGrp="1" noChangeArrowheads="1"/>
          </p:cNvSpPr>
          <p:nvPr>
            <p:ph type="body" idx="1"/>
          </p:nvPr>
        </p:nvSpPr>
        <p:spPr>
          <a:xfrm>
            <a:off x="527051" y="1484314"/>
            <a:ext cx="11055349" cy="5373687"/>
          </a:xfrm>
        </p:spPr>
        <p:txBody>
          <a:bodyPr/>
          <a:lstStyle/>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纹理的创建</a:t>
            </a:r>
          </a:p>
          <a:p>
            <a:pPr marL="1260475" lvl="3" indent="-342900" hangingPunct="0">
              <a:lnSpc>
                <a:spcPct val="13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调用库函数读取外部文件</a:t>
            </a:r>
          </a:p>
          <a:p>
            <a:pPr marL="1295400" lvl="2" indent="-381000" eaLnBrk="1" hangingPunct="1">
              <a:lnSpc>
                <a:spcPct val="90000"/>
              </a:lnSpc>
            </a:pPr>
            <a:r>
              <a:rPr lang="en-US" altLang="zh-CN" sz="1900" b="1" dirty="0">
                <a:solidFill>
                  <a:schemeClr val="bg2">
                    <a:lumMod val="50000"/>
                  </a:schemeClr>
                </a:solidFill>
              </a:rPr>
              <a:t>OpenGL</a:t>
            </a:r>
            <a:r>
              <a:rPr lang="zh-CN" altLang="en-US" sz="1900" b="1" dirty="0">
                <a:solidFill>
                  <a:schemeClr val="bg2">
                    <a:lumMod val="50000"/>
                  </a:schemeClr>
                </a:solidFill>
              </a:rPr>
              <a:t>提供函数</a:t>
            </a:r>
            <a:r>
              <a:rPr lang="en-US" altLang="zh-CN" sz="1900" b="1" dirty="0" err="1">
                <a:solidFill>
                  <a:schemeClr val="bg2">
                    <a:lumMod val="50000"/>
                  </a:schemeClr>
                </a:solidFill>
              </a:rPr>
              <a:t>auxDIBImageLoad</a:t>
            </a:r>
            <a:r>
              <a:rPr lang="en-US" altLang="zh-CN" sz="1900" b="1" dirty="0">
                <a:solidFill>
                  <a:schemeClr val="bg2">
                    <a:lumMod val="50000"/>
                  </a:schemeClr>
                </a:solidFill>
              </a:rPr>
              <a:t>()</a:t>
            </a:r>
            <a:r>
              <a:rPr lang="zh-CN" altLang="en-US" sz="1900" b="1" dirty="0">
                <a:solidFill>
                  <a:schemeClr val="bg2">
                    <a:lumMod val="50000"/>
                  </a:schemeClr>
                </a:solidFill>
              </a:rPr>
              <a:t>函数读取纹理图像</a:t>
            </a:r>
          </a:p>
          <a:p>
            <a:pPr marL="1295400" lvl="2" indent="-381000" eaLnBrk="1" hangingPunct="1">
              <a:lnSpc>
                <a:spcPct val="90000"/>
              </a:lnSpc>
              <a:spcBef>
                <a:spcPct val="50000"/>
              </a:spcBef>
              <a:buFont typeface="Wingdings" pitchFamily="2" charset="2"/>
              <a:buNone/>
            </a:pPr>
            <a:r>
              <a:rPr lang="zh-CN" altLang="en-US" b="0" dirty="0" smtClean="0">
                <a:solidFill>
                  <a:schemeClr val="folHlink"/>
                </a:solidFill>
                <a:latin typeface="Times New Roman" pitchFamily="18" charset="0"/>
              </a:rPr>
              <a:t>函数原型</a:t>
            </a:r>
          </a:p>
          <a:p>
            <a:pPr marL="1295400" lvl="2" indent="-381000" eaLnBrk="1" hangingPunct="1">
              <a:lnSpc>
                <a:spcPct val="90000"/>
              </a:lnSpc>
              <a:buFont typeface="Wingdings" pitchFamily="2" charset="2"/>
              <a:buNone/>
            </a:pPr>
            <a:r>
              <a:rPr lang="en-US" altLang="zh-CN" dirty="0" err="1" smtClean="0">
                <a:solidFill>
                  <a:schemeClr val="bg2">
                    <a:lumMod val="50000"/>
                  </a:schemeClr>
                </a:solidFill>
                <a:latin typeface="Times New Roman" pitchFamily="18" charset="0"/>
              </a:rPr>
              <a:t>AUX_RGBImageRec</a:t>
            </a:r>
            <a:r>
              <a:rPr lang="en-US" altLang="zh-CN" dirty="0" smtClean="0">
                <a:solidFill>
                  <a:schemeClr val="bg2">
                    <a:lumMod val="50000"/>
                  </a:schemeClr>
                </a:solidFill>
                <a:latin typeface="Times New Roman" pitchFamily="18" charset="0"/>
              </a:rPr>
              <a:t> </a:t>
            </a:r>
            <a:r>
              <a:rPr lang="en-US" altLang="zh-CN" dirty="0" err="1" smtClean="0">
                <a:solidFill>
                  <a:schemeClr val="bg2">
                    <a:lumMod val="50000"/>
                  </a:schemeClr>
                </a:solidFill>
                <a:latin typeface="Times New Roman" pitchFamily="18" charset="0"/>
              </a:rPr>
              <a:t>auxDIBImageLoad</a:t>
            </a:r>
            <a:r>
              <a:rPr lang="en-US" altLang="zh-CN" dirty="0" smtClean="0">
                <a:solidFill>
                  <a:schemeClr val="bg2">
                    <a:lumMod val="50000"/>
                  </a:schemeClr>
                </a:solidFill>
                <a:latin typeface="Times New Roman" pitchFamily="18" charset="0"/>
              </a:rPr>
              <a:t> (LPCTSTR </a:t>
            </a:r>
            <a:r>
              <a:rPr lang="en-US" altLang="zh-CN" i="1" dirty="0" smtClean="0">
                <a:solidFill>
                  <a:schemeClr val="bg2">
                    <a:lumMod val="50000"/>
                  </a:schemeClr>
                </a:solidFill>
                <a:latin typeface="Times New Roman" pitchFamily="18" charset="0"/>
              </a:rPr>
              <a:t>filename</a:t>
            </a:r>
            <a:r>
              <a:rPr lang="en-US" altLang="zh-CN" dirty="0" smtClean="0">
                <a:solidFill>
                  <a:schemeClr val="bg2">
                    <a:lumMod val="50000"/>
                  </a:schemeClr>
                </a:solidFill>
                <a:latin typeface="Times New Roman" pitchFamily="18" charset="0"/>
              </a:rPr>
              <a:t>);</a:t>
            </a:r>
          </a:p>
          <a:p>
            <a:pPr marL="1295400" lvl="2" indent="-381000" eaLnBrk="1" hangingPunct="1">
              <a:lnSpc>
                <a:spcPct val="90000"/>
              </a:lnSpc>
              <a:spcBef>
                <a:spcPct val="50000"/>
              </a:spcBef>
              <a:buFont typeface="Wingdings" pitchFamily="2" charset="2"/>
              <a:buNone/>
            </a:pPr>
            <a:r>
              <a:rPr lang="zh-CN" altLang="en-US" b="0" dirty="0" smtClean="0">
                <a:solidFill>
                  <a:schemeClr val="folHlink"/>
                </a:solidFill>
                <a:latin typeface="Times New Roman" pitchFamily="18" charset="0"/>
              </a:rPr>
              <a:t>参数说明</a:t>
            </a:r>
          </a:p>
          <a:p>
            <a:pPr marL="1295400" lvl="2" indent="-381000" eaLnBrk="1" hangingPunct="1">
              <a:spcBef>
                <a:spcPct val="30000"/>
              </a:spcBef>
              <a:buFont typeface="Wingdings" pitchFamily="2" charset="2"/>
              <a:buNone/>
            </a:pPr>
            <a:r>
              <a:rPr lang="en-US" altLang="zh-CN" i="1" dirty="0" smtClean="0">
                <a:solidFill>
                  <a:srgbClr val="0000FF"/>
                </a:solidFill>
                <a:latin typeface="Times New Roman" pitchFamily="18" charset="0"/>
              </a:rPr>
              <a:t>filename</a:t>
            </a:r>
            <a:r>
              <a:rPr lang="zh-CN" altLang="en-US" dirty="0" smtClean="0">
                <a:solidFill>
                  <a:schemeClr val="bg2">
                    <a:lumMod val="50000"/>
                  </a:schemeClr>
                </a:solidFill>
                <a:latin typeface="Times New Roman" pitchFamily="18" charset="0"/>
              </a:rPr>
              <a:t>是纹理图像文件的名称</a:t>
            </a:r>
            <a:r>
              <a:rPr lang="zh-CN" altLang="en-US" dirty="0" smtClean="0">
                <a:latin typeface="Times New Roman" pitchFamily="18" charset="0"/>
              </a:rPr>
              <a:t>。</a:t>
            </a:r>
          </a:p>
          <a:p>
            <a:pPr marL="1295400" lvl="2" indent="-381000" eaLnBrk="1" hangingPunct="1">
              <a:spcBef>
                <a:spcPct val="30000"/>
              </a:spcBef>
              <a:buFont typeface="Wingdings" pitchFamily="2" charset="2"/>
              <a:buNone/>
            </a:pPr>
            <a:r>
              <a:rPr lang="zh-CN" altLang="en-US" dirty="0" smtClean="0">
                <a:solidFill>
                  <a:schemeClr val="bg2">
                    <a:lumMod val="50000"/>
                  </a:schemeClr>
                </a:solidFill>
                <a:latin typeface="Times New Roman" pitchFamily="18" charset="0"/>
              </a:rPr>
              <a:t>该函数可以读取</a:t>
            </a:r>
            <a:r>
              <a:rPr lang="en-US" altLang="zh-CN" dirty="0" smtClean="0">
                <a:solidFill>
                  <a:schemeClr val="bg2">
                    <a:lumMod val="50000"/>
                  </a:schemeClr>
                </a:solidFill>
                <a:latin typeface="Times New Roman" pitchFamily="18" charset="0"/>
              </a:rPr>
              <a:t>bmp</a:t>
            </a:r>
            <a:r>
              <a:rPr lang="zh-CN" altLang="en-US" dirty="0" smtClean="0">
                <a:solidFill>
                  <a:schemeClr val="bg2">
                    <a:lumMod val="50000"/>
                  </a:schemeClr>
                </a:solidFill>
                <a:latin typeface="Times New Roman" pitchFamily="18" charset="0"/>
              </a:rPr>
              <a:t>和</a:t>
            </a:r>
            <a:r>
              <a:rPr lang="en-US" altLang="zh-CN" dirty="0" err="1" smtClean="0">
                <a:solidFill>
                  <a:schemeClr val="bg2">
                    <a:lumMod val="50000"/>
                  </a:schemeClr>
                </a:solidFill>
                <a:latin typeface="Times New Roman" pitchFamily="18" charset="0"/>
              </a:rPr>
              <a:t>rgb</a:t>
            </a:r>
            <a:r>
              <a:rPr lang="zh-CN" altLang="en-US" dirty="0" smtClean="0">
                <a:solidFill>
                  <a:schemeClr val="bg2">
                    <a:lumMod val="50000"/>
                  </a:schemeClr>
                </a:solidFill>
                <a:latin typeface="Times New Roman" pitchFamily="18" charset="0"/>
              </a:rPr>
              <a:t>两种格式的文件。</a:t>
            </a:r>
          </a:p>
          <a:p>
            <a:pPr marL="1295400" lvl="2" indent="-381000" eaLnBrk="1" hangingPunct="1">
              <a:spcBef>
                <a:spcPct val="30000"/>
              </a:spcBef>
              <a:buFont typeface="Wingdings" pitchFamily="2" charset="2"/>
              <a:buNone/>
            </a:pPr>
            <a:r>
              <a:rPr lang="en-US" altLang="zh-CN" dirty="0" err="1" smtClean="0">
                <a:solidFill>
                  <a:srgbClr val="0000FF"/>
                </a:solidFill>
                <a:latin typeface="Times New Roman" pitchFamily="18" charset="0"/>
              </a:rPr>
              <a:t>AUX_RGBImageRec</a:t>
            </a:r>
            <a:r>
              <a:rPr lang="zh-CN" altLang="en-US" dirty="0" smtClean="0">
                <a:solidFill>
                  <a:schemeClr val="bg2">
                    <a:lumMod val="50000"/>
                  </a:schemeClr>
                </a:solidFill>
                <a:latin typeface="Times New Roman" pitchFamily="18" charset="0"/>
              </a:rPr>
              <a:t>是一个定义纹理数据的结构，其中最主要的三个域是</a:t>
            </a:r>
            <a:r>
              <a:rPr lang="en-US" altLang="zh-CN" dirty="0" err="1" smtClean="0">
                <a:solidFill>
                  <a:schemeClr val="bg2">
                    <a:lumMod val="50000"/>
                  </a:schemeClr>
                </a:solidFill>
                <a:latin typeface="Times New Roman" pitchFamily="18" charset="0"/>
              </a:rPr>
              <a:t>SizeX</a:t>
            </a:r>
            <a:r>
              <a:rPr lang="zh-CN" altLang="en-US" dirty="0" smtClean="0">
                <a:solidFill>
                  <a:schemeClr val="bg2">
                    <a:lumMod val="50000"/>
                  </a:schemeClr>
                </a:solidFill>
                <a:latin typeface="Times New Roman" pitchFamily="18" charset="0"/>
              </a:rPr>
              <a:t>、</a:t>
            </a:r>
            <a:r>
              <a:rPr lang="en-US" altLang="zh-CN" dirty="0" err="1" smtClean="0">
                <a:solidFill>
                  <a:schemeClr val="bg2">
                    <a:lumMod val="50000"/>
                  </a:schemeClr>
                </a:solidFill>
                <a:latin typeface="Times New Roman" pitchFamily="18" charset="0"/>
              </a:rPr>
              <a:t>SizeY</a:t>
            </a:r>
            <a:r>
              <a:rPr lang="zh-CN" altLang="en-US" dirty="0" smtClean="0">
                <a:solidFill>
                  <a:schemeClr val="bg2">
                    <a:lumMod val="50000"/>
                  </a:schemeClr>
                </a:solidFill>
                <a:latin typeface="Times New Roman" pitchFamily="18" charset="0"/>
              </a:rPr>
              <a:t>和</a:t>
            </a:r>
            <a:r>
              <a:rPr lang="en-US" altLang="zh-CN" dirty="0" smtClean="0">
                <a:solidFill>
                  <a:schemeClr val="bg2">
                    <a:lumMod val="50000"/>
                  </a:schemeClr>
                </a:solidFill>
                <a:latin typeface="Times New Roman" pitchFamily="18" charset="0"/>
              </a:rPr>
              <a:t>Data</a:t>
            </a:r>
            <a:r>
              <a:rPr lang="zh-CN" altLang="en-US" dirty="0" smtClean="0">
                <a:solidFill>
                  <a:schemeClr val="bg2">
                    <a:lumMod val="50000"/>
                  </a:schemeClr>
                </a:solidFill>
                <a:latin typeface="Times New Roman" pitchFamily="18" charset="0"/>
              </a:rPr>
              <a:t>， </a:t>
            </a:r>
            <a:r>
              <a:rPr lang="en-US" altLang="zh-CN" dirty="0" err="1" smtClean="0">
                <a:solidFill>
                  <a:schemeClr val="bg2">
                    <a:lumMod val="50000"/>
                  </a:schemeClr>
                </a:solidFill>
                <a:latin typeface="Times New Roman" pitchFamily="18" charset="0"/>
              </a:rPr>
              <a:t>SizeX</a:t>
            </a:r>
            <a:r>
              <a:rPr lang="zh-CN" altLang="en-US" dirty="0" smtClean="0">
                <a:solidFill>
                  <a:schemeClr val="bg2">
                    <a:lumMod val="50000"/>
                  </a:schemeClr>
                </a:solidFill>
                <a:latin typeface="Times New Roman" pitchFamily="18" charset="0"/>
              </a:rPr>
              <a:t>和</a:t>
            </a:r>
            <a:r>
              <a:rPr lang="en-US" altLang="zh-CN" dirty="0" err="1" smtClean="0">
                <a:solidFill>
                  <a:schemeClr val="bg2">
                    <a:lumMod val="50000"/>
                  </a:schemeClr>
                </a:solidFill>
                <a:latin typeface="Times New Roman" pitchFamily="18" charset="0"/>
              </a:rPr>
              <a:t>SizeY</a:t>
            </a:r>
            <a:r>
              <a:rPr lang="zh-CN" altLang="en-US" dirty="0" smtClean="0">
                <a:solidFill>
                  <a:schemeClr val="bg2">
                    <a:lumMod val="50000"/>
                  </a:schemeClr>
                </a:solidFill>
                <a:latin typeface="Times New Roman" pitchFamily="18" charset="0"/>
              </a:rPr>
              <a:t>是纹理的宽和高，</a:t>
            </a:r>
            <a:r>
              <a:rPr lang="en-US" altLang="zh-CN" dirty="0" smtClean="0">
                <a:solidFill>
                  <a:schemeClr val="bg2">
                    <a:lumMod val="50000"/>
                  </a:schemeClr>
                </a:solidFill>
                <a:latin typeface="Times New Roman" pitchFamily="18" charset="0"/>
              </a:rPr>
              <a:t>Data</a:t>
            </a:r>
            <a:r>
              <a:rPr lang="zh-CN" altLang="en-US" dirty="0" smtClean="0">
                <a:solidFill>
                  <a:schemeClr val="bg2">
                    <a:lumMod val="50000"/>
                  </a:schemeClr>
                </a:solidFill>
                <a:latin typeface="Times New Roman" pitchFamily="18" charset="0"/>
              </a:rPr>
              <a:t>存储具体的纹理数据。</a:t>
            </a:r>
          </a:p>
        </p:txBody>
      </p:sp>
    </p:spTree>
    <p:extLst>
      <p:ext uri="{BB962C8B-B14F-4D97-AF65-F5344CB8AC3E}">
        <p14:creationId xmlns:p14="http://schemas.microsoft.com/office/powerpoint/2010/main" val="2624780573"/>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1379">
                                            <p:bg/>
                                          </p:spTgt>
                                        </p:tgtEl>
                                        <p:attrNameLst>
                                          <p:attrName>style.visibility</p:attrName>
                                        </p:attrNameLst>
                                      </p:cBhvr>
                                      <p:to>
                                        <p:strVal val="visible"/>
                                      </p:to>
                                    </p:set>
                                    <p:animEffect transition="in" filter="wipe(up)">
                                      <p:cBhvr>
                                        <p:cTn id="7" dur="500"/>
                                        <p:tgtEl>
                                          <p:spTgt spid="101379">
                                            <p:bg/>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01379">
                                            <p:txEl>
                                              <p:pRg st="0" end="0"/>
                                            </p:txEl>
                                          </p:spTgt>
                                        </p:tgtEl>
                                        <p:attrNameLst>
                                          <p:attrName>style.visibility</p:attrName>
                                        </p:attrNameLst>
                                      </p:cBhvr>
                                      <p:to>
                                        <p:strVal val="visible"/>
                                      </p:to>
                                    </p:set>
                                    <p:animEffect transition="in" filter="wipe(up)">
                                      <p:cBhvr>
                                        <p:cTn id="10" dur="500"/>
                                        <p:tgtEl>
                                          <p:spTgt spid="101379">
                                            <p:txEl>
                                              <p:pRg st="0" end="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01379">
                                            <p:txEl>
                                              <p:pRg st="1" end="1"/>
                                            </p:txEl>
                                          </p:spTgt>
                                        </p:tgtEl>
                                        <p:attrNameLst>
                                          <p:attrName>style.visibility</p:attrName>
                                        </p:attrNameLst>
                                      </p:cBhvr>
                                      <p:to>
                                        <p:strVal val="visible"/>
                                      </p:to>
                                    </p:set>
                                    <p:animEffect transition="in" filter="wipe(up)">
                                      <p:cBhvr>
                                        <p:cTn id="13" dur="500"/>
                                        <p:tgtEl>
                                          <p:spTgt spid="101379">
                                            <p:txEl>
                                              <p:pRg st="1" end="1"/>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01379">
                                            <p:txEl>
                                              <p:pRg st="2" end="2"/>
                                            </p:txEl>
                                          </p:spTgt>
                                        </p:tgtEl>
                                        <p:attrNameLst>
                                          <p:attrName>style.visibility</p:attrName>
                                        </p:attrNameLst>
                                      </p:cBhvr>
                                      <p:to>
                                        <p:strVal val="visible"/>
                                      </p:to>
                                    </p:set>
                                    <p:animEffect transition="in" filter="wipe(up)">
                                      <p:cBhvr>
                                        <p:cTn id="16" dur="500"/>
                                        <p:tgtEl>
                                          <p:spTgt spid="101379">
                                            <p:txEl>
                                              <p:pRg st="2" end="2"/>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01379">
                                            <p:txEl>
                                              <p:pRg st="3" end="3"/>
                                            </p:txEl>
                                          </p:spTgt>
                                        </p:tgtEl>
                                        <p:attrNameLst>
                                          <p:attrName>style.visibility</p:attrName>
                                        </p:attrNameLst>
                                      </p:cBhvr>
                                      <p:to>
                                        <p:strVal val="visible"/>
                                      </p:to>
                                    </p:set>
                                    <p:animEffect transition="in" filter="wipe(up)">
                                      <p:cBhvr>
                                        <p:cTn id="21" dur="500"/>
                                        <p:tgtEl>
                                          <p:spTgt spid="101379">
                                            <p:txEl>
                                              <p:pRg st="3" end="3"/>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01379">
                                            <p:txEl>
                                              <p:pRg st="4" end="4"/>
                                            </p:txEl>
                                          </p:spTgt>
                                        </p:tgtEl>
                                        <p:attrNameLst>
                                          <p:attrName>style.visibility</p:attrName>
                                        </p:attrNameLst>
                                      </p:cBhvr>
                                      <p:to>
                                        <p:strVal val="visible"/>
                                      </p:to>
                                    </p:set>
                                    <p:animEffect transition="in" filter="wipe(up)">
                                      <p:cBhvr>
                                        <p:cTn id="26" dur="500"/>
                                        <p:tgtEl>
                                          <p:spTgt spid="101379">
                                            <p:txEl>
                                              <p:pRg st="4" end="4"/>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101379">
                                            <p:txEl>
                                              <p:pRg st="5" end="5"/>
                                            </p:txEl>
                                          </p:spTgt>
                                        </p:tgtEl>
                                        <p:attrNameLst>
                                          <p:attrName>style.visibility</p:attrName>
                                        </p:attrNameLst>
                                      </p:cBhvr>
                                      <p:to>
                                        <p:strVal val="visible"/>
                                      </p:to>
                                    </p:set>
                                    <p:animEffect transition="in" filter="wipe(up)">
                                      <p:cBhvr>
                                        <p:cTn id="31" dur="500"/>
                                        <p:tgtEl>
                                          <p:spTgt spid="101379">
                                            <p:txEl>
                                              <p:pRg st="5" end="5"/>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01379">
                                            <p:txEl>
                                              <p:pRg st="6" end="6"/>
                                            </p:txEl>
                                          </p:spTgt>
                                        </p:tgtEl>
                                        <p:attrNameLst>
                                          <p:attrName>style.visibility</p:attrName>
                                        </p:attrNameLst>
                                      </p:cBhvr>
                                      <p:to>
                                        <p:strVal val="visible"/>
                                      </p:to>
                                    </p:set>
                                    <p:animEffect transition="in" filter="wipe(up)">
                                      <p:cBhvr>
                                        <p:cTn id="36" dur="500"/>
                                        <p:tgtEl>
                                          <p:spTgt spid="101379">
                                            <p:txEl>
                                              <p:pRg st="6" end="6"/>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101379">
                                            <p:txEl>
                                              <p:pRg st="7" end="7"/>
                                            </p:txEl>
                                          </p:spTgt>
                                        </p:tgtEl>
                                        <p:attrNameLst>
                                          <p:attrName>style.visibility</p:attrName>
                                        </p:attrNameLst>
                                      </p:cBhvr>
                                      <p:to>
                                        <p:strVal val="visible"/>
                                      </p:to>
                                    </p:set>
                                    <p:animEffect transition="in" filter="wipe(up)">
                                      <p:cBhvr>
                                        <p:cTn id="41" dur="500"/>
                                        <p:tgtEl>
                                          <p:spTgt spid="101379">
                                            <p:txEl>
                                              <p:pRg st="7" end="7"/>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101379">
                                            <p:txEl>
                                              <p:pRg st="8" end="8"/>
                                            </p:txEl>
                                          </p:spTgt>
                                        </p:tgtEl>
                                        <p:attrNameLst>
                                          <p:attrName>style.visibility</p:attrName>
                                        </p:attrNameLst>
                                      </p:cBhvr>
                                      <p:to>
                                        <p:strVal val="visible"/>
                                      </p:to>
                                    </p:set>
                                    <p:animEffect transition="in" filter="wipe(up)">
                                      <p:cBhvr>
                                        <p:cTn id="46" dur="500"/>
                                        <p:tgtEl>
                                          <p:spTgt spid="10137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9" grpId="0" build="p"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normAutofit/>
          </a:bodyPr>
          <a:lstStyle/>
          <a:p>
            <a:pPr lvl="1" eaLnBrk="1" hangingPunct="0">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3.2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定义纹理</a:t>
            </a:r>
          </a:p>
        </p:txBody>
      </p:sp>
      <p:sp>
        <p:nvSpPr>
          <p:cNvPr id="59395" name="Rectangle 3"/>
          <p:cNvSpPr>
            <a:spLocks noGrp="1" noChangeArrowheads="1"/>
          </p:cNvSpPr>
          <p:nvPr>
            <p:ph type="body" idx="1"/>
          </p:nvPr>
        </p:nvSpPr>
        <p:spPr>
          <a:xfrm>
            <a:off x="527051" y="1484313"/>
            <a:ext cx="11055349" cy="5257800"/>
          </a:xfrm>
        </p:spPr>
        <p:txBody>
          <a:bodyPr/>
          <a:lstStyle/>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纹理的创建</a:t>
            </a:r>
          </a:p>
          <a:p>
            <a:pPr marL="1260475" lvl="3" indent="-342900" hangingPunct="0">
              <a:lnSpc>
                <a:spcPct val="13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读取外部文件</a:t>
            </a:r>
          </a:p>
          <a:p>
            <a:pPr marL="1616075" lvl="2" indent="-342900" defTabSz="525463">
              <a:lnSpc>
                <a:spcPct val="160000"/>
              </a:lnSpc>
              <a:buSzPct val="60000"/>
              <a:buFont typeface="Wingdings" panose="05000000000000000000" pitchFamily="2" charset="2"/>
              <a:buChar char="n"/>
              <a:defRPr/>
            </a:pPr>
            <a:r>
              <a:rPr lang="zh-CN" altLang="en-US" sz="2000" b="1" dirty="0">
                <a:solidFill>
                  <a:schemeClr val="bg2">
                    <a:lumMod val="50000"/>
                  </a:schemeClr>
                </a:solidFill>
              </a:rPr>
              <a:t>根据外部图像文件的具体格式，编写函数将纹理图像读入内存；</a:t>
            </a:r>
          </a:p>
          <a:p>
            <a:pPr marL="1616075" lvl="2" indent="-342900" defTabSz="525463">
              <a:lnSpc>
                <a:spcPct val="160000"/>
              </a:lnSpc>
              <a:buSzPct val="60000"/>
              <a:buFont typeface="Wingdings" panose="05000000000000000000" pitchFamily="2" charset="2"/>
              <a:buChar char="n"/>
              <a:defRPr/>
            </a:pPr>
            <a:r>
              <a:rPr lang="zh-CN" altLang="en-US" sz="2000" b="1" dirty="0">
                <a:solidFill>
                  <a:schemeClr val="bg2">
                    <a:lumMod val="50000"/>
                  </a:schemeClr>
                </a:solidFill>
              </a:rPr>
              <a:t>非</a:t>
            </a:r>
            <a:r>
              <a:rPr lang="en-US" altLang="zh-CN" sz="2000" b="1" dirty="0">
                <a:solidFill>
                  <a:schemeClr val="bg2">
                    <a:lumMod val="50000"/>
                  </a:schemeClr>
                </a:solidFill>
              </a:rPr>
              <a:t>bmp</a:t>
            </a:r>
            <a:r>
              <a:rPr lang="zh-CN" altLang="en-US" sz="2000" b="1" dirty="0">
                <a:solidFill>
                  <a:schemeClr val="bg2">
                    <a:lumMod val="50000"/>
                  </a:schemeClr>
                </a:solidFill>
              </a:rPr>
              <a:t>和</a:t>
            </a:r>
            <a:r>
              <a:rPr lang="en-US" altLang="zh-CN" sz="2000" b="1" dirty="0" err="1">
                <a:solidFill>
                  <a:schemeClr val="bg2">
                    <a:lumMod val="50000"/>
                  </a:schemeClr>
                </a:solidFill>
              </a:rPr>
              <a:t>rgb</a:t>
            </a:r>
            <a:r>
              <a:rPr lang="zh-CN" altLang="en-US" sz="2000" b="1" dirty="0">
                <a:solidFill>
                  <a:schemeClr val="bg2">
                    <a:lumMod val="50000"/>
                  </a:schemeClr>
                </a:solidFill>
              </a:rPr>
              <a:t>格式的图像文件，必须采用这种方式读入；</a:t>
            </a:r>
          </a:p>
          <a:p>
            <a:pPr marL="1616075" lvl="2" indent="-342900" defTabSz="525463">
              <a:lnSpc>
                <a:spcPct val="160000"/>
              </a:lnSpc>
              <a:buSzPct val="60000"/>
              <a:buFont typeface="Wingdings" panose="05000000000000000000" pitchFamily="2" charset="2"/>
              <a:buChar char="n"/>
              <a:defRPr/>
            </a:pPr>
            <a:r>
              <a:rPr lang="zh-CN" altLang="en-US" sz="2000" b="1" dirty="0">
                <a:solidFill>
                  <a:schemeClr val="bg2">
                    <a:lumMod val="50000"/>
                  </a:schemeClr>
                </a:solidFill>
              </a:rPr>
              <a:t>要求对图像文件的格式非常了解。</a:t>
            </a:r>
          </a:p>
        </p:txBody>
      </p:sp>
    </p:spTree>
    <p:extLst>
      <p:ext uri="{BB962C8B-B14F-4D97-AF65-F5344CB8AC3E}">
        <p14:creationId xmlns:p14="http://schemas.microsoft.com/office/powerpoint/2010/main" val="800970971"/>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9395">
                                            <p:txEl>
                                              <p:pRg st="0" end="0"/>
                                            </p:txEl>
                                          </p:spTgt>
                                        </p:tgtEl>
                                        <p:attrNameLst>
                                          <p:attrName>style.visibility</p:attrName>
                                        </p:attrNameLst>
                                      </p:cBhvr>
                                      <p:to>
                                        <p:strVal val="visible"/>
                                      </p:to>
                                    </p:set>
                                    <p:animEffect transition="in" filter="wipe(up)">
                                      <p:cBhvr>
                                        <p:cTn id="7" dur="500"/>
                                        <p:tgtEl>
                                          <p:spTgt spid="59395">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9395">
                                            <p:txEl>
                                              <p:pRg st="1" end="1"/>
                                            </p:txEl>
                                          </p:spTgt>
                                        </p:tgtEl>
                                        <p:attrNameLst>
                                          <p:attrName>style.visibility</p:attrName>
                                        </p:attrNameLst>
                                      </p:cBhvr>
                                      <p:to>
                                        <p:strVal val="visible"/>
                                      </p:to>
                                    </p:set>
                                    <p:animEffect transition="in" filter="wipe(up)">
                                      <p:cBhvr>
                                        <p:cTn id="10" dur="500"/>
                                        <p:tgtEl>
                                          <p:spTgt spid="59395">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59395">
                                            <p:txEl>
                                              <p:pRg st="2" end="2"/>
                                            </p:txEl>
                                          </p:spTgt>
                                        </p:tgtEl>
                                        <p:attrNameLst>
                                          <p:attrName>style.visibility</p:attrName>
                                        </p:attrNameLst>
                                      </p:cBhvr>
                                      <p:to>
                                        <p:strVal val="visible"/>
                                      </p:to>
                                    </p:set>
                                    <p:animEffect transition="in" filter="wipe(up)">
                                      <p:cBhvr>
                                        <p:cTn id="13" dur="500"/>
                                        <p:tgtEl>
                                          <p:spTgt spid="59395">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59395">
                                            <p:txEl>
                                              <p:pRg st="3" end="3"/>
                                            </p:txEl>
                                          </p:spTgt>
                                        </p:tgtEl>
                                        <p:attrNameLst>
                                          <p:attrName>style.visibility</p:attrName>
                                        </p:attrNameLst>
                                      </p:cBhvr>
                                      <p:to>
                                        <p:strVal val="visible"/>
                                      </p:to>
                                    </p:set>
                                    <p:animEffect transition="in" filter="wipe(up)">
                                      <p:cBhvr>
                                        <p:cTn id="16" dur="500"/>
                                        <p:tgtEl>
                                          <p:spTgt spid="59395">
                                            <p:txEl>
                                              <p:pRg st="3" end="3"/>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59395">
                                            <p:txEl>
                                              <p:pRg st="4" end="4"/>
                                            </p:txEl>
                                          </p:spTgt>
                                        </p:tgtEl>
                                        <p:attrNameLst>
                                          <p:attrName>style.visibility</p:attrName>
                                        </p:attrNameLst>
                                      </p:cBhvr>
                                      <p:to>
                                        <p:strVal val="visible"/>
                                      </p:to>
                                    </p:set>
                                    <p:animEffect transition="in" filter="wipe(up)">
                                      <p:cBhvr>
                                        <p:cTn id="19" dur="500"/>
                                        <p:tgtEl>
                                          <p:spTgt spid="593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build="p"/>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normAutofit/>
          </a:bodyPr>
          <a:lstStyle/>
          <a:p>
            <a:pPr lvl="1" eaLnBrk="1" hangingPunct="0">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3.3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指定纹理映射方式</a:t>
            </a:r>
          </a:p>
        </p:txBody>
      </p:sp>
      <p:sp>
        <p:nvSpPr>
          <p:cNvPr id="62467" name="Rectangle 3"/>
          <p:cNvSpPr>
            <a:spLocks noGrp="1" noChangeArrowheads="1"/>
          </p:cNvSpPr>
          <p:nvPr>
            <p:ph type="body" idx="1"/>
          </p:nvPr>
        </p:nvSpPr>
        <p:spPr>
          <a:xfrm>
            <a:off x="527051" y="1484313"/>
            <a:ext cx="11055349" cy="5257800"/>
          </a:xfrm>
        </p:spPr>
        <p:txBody>
          <a:bodyPr>
            <a:normAutofit lnSpcReduction="10000"/>
          </a:bodyPr>
          <a:lstStyle/>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纹理映射方式</a:t>
            </a:r>
          </a:p>
          <a:p>
            <a:pPr marL="1260475" lvl="3" indent="-342900" hangingPunct="0">
              <a:lnSpc>
                <a:spcPct val="13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替换</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GL_REPLACE</a:t>
            </a:r>
          </a:p>
          <a:p>
            <a:pPr marL="1616075" lvl="2" indent="-342900" defTabSz="525463" hangingPunct="0">
              <a:lnSpc>
                <a:spcPct val="160000"/>
              </a:lnSpc>
              <a:buSzPct val="60000"/>
              <a:buFont typeface="Wingdings" panose="05000000000000000000" pitchFamily="2" charset="2"/>
              <a:buChar char="n"/>
              <a:defRPr/>
            </a:pPr>
            <a:r>
              <a:rPr lang="zh-CN" altLang="en-US" sz="2000" b="1" dirty="0">
                <a:solidFill>
                  <a:schemeClr val="bg2">
                    <a:lumMod val="50000"/>
                  </a:schemeClr>
                </a:solidFill>
              </a:rPr>
              <a:t>将纹理作为不透明图像覆盖到片段</a:t>
            </a:r>
          </a:p>
          <a:p>
            <a:pPr marL="1260475" lvl="3" indent="-342900" hangingPunct="0">
              <a:lnSpc>
                <a:spcPct val="13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贴花 </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GL_DECAL</a:t>
            </a:r>
          </a:p>
          <a:p>
            <a:pPr marL="1616075" lvl="2" indent="-342900" defTabSz="525463">
              <a:lnSpc>
                <a:spcPct val="160000"/>
              </a:lnSpc>
              <a:buSzPct val="60000"/>
              <a:buFont typeface="Wingdings" panose="05000000000000000000" pitchFamily="2" charset="2"/>
              <a:buChar char="n"/>
              <a:defRPr/>
            </a:pPr>
            <a:r>
              <a:rPr lang="zh-CN" altLang="en-US" sz="2000" b="1" dirty="0">
                <a:solidFill>
                  <a:schemeClr val="bg2">
                    <a:lumMod val="50000"/>
                  </a:schemeClr>
                </a:solidFill>
              </a:rPr>
              <a:t>仅用于</a:t>
            </a:r>
            <a:r>
              <a:rPr lang="en-US" altLang="zh-CN" sz="2000" b="1" dirty="0">
                <a:solidFill>
                  <a:schemeClr val="bg2">
                    <a:lumMod val="50000"/>
                  </a:schemeClr>
                </a:solidFill>
              </a:rPr>
              <a:t>RGB</a:t>
            </a:r>
            <a:r>
              <a:rPr lang="zh-CN" altLang="en-US" sz="2000" b="1" dirty="0">
                <a:solidFill>
                  <a:schemeClr val="bg2">
                    <a:lumMod val="50000"/>
                  </a:schemeClr>
                </a:solidFill>
              </a:rPr>
              <a:t>和</a:t>
            </a:r>
            <a:r>
              <a:rPr lang="en-US" altLang="zh-CN" sz="2000" b="1" dirty="0">
                <a:solidFill>
                  <a:schemeClr val="bg2">
                    <a:lumMod val="50000"/>
                  </a:schemeClr>
                </a:solidFill>
              </a:rPr>
              <a:t>RGBA</a:t>
            </a:r>
            <a:r>
              <a:rPr lang="zh-CN" altLang="en-US" sz="2000" b="1" dirty="0">
                <a:solidFill>
                  <a:schemeClr val="bg2">
                    <a:lumMod val="50000"/>
                  </a:schemeClr>
                </a:solidFill>
              </a:rPr>
              <a:t>两种内部格式，片段和纹理颜色混合的比例由纹理的</a:t>
            </a:r>
            <a:r>
              <a:rPr lang="en-US" altLang="zh-CN" sz="2000" b="1" dirty="0">
                <a:solidFill>
                  <a:schemeClr val="bg2">
                    <a:lumMod val="50000"/>
                  </a:schemeClr>
                </a:solidFill>
              </a:rPr>
              <a:t>Alpha</a:t>
            </a:r>
            <a:r>
              <a:rPr lang="zh-CN" altLang="en-US" sz="2000" b="1" dirty="0">
                <a:solidFill>
                  <a:schemeClr val="bg2">
                    <a:lumMod val="50000"/>
                  </a:schemeClr>
                </a:solidFill>
              </a:rPr>
              <a:t>值确定</a:t>
            </a:r>
          </a:p>
          <a:p>
            <a:pPr marL="1260475" lvl="3" indent="-342900" hangingPunct="0">
              <a:lnSpc>
                <a:spcPct val="13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调整</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GL_MODULATE</a:t>
            </a:r>
          </a:p>
          <a:p>
            <a:pPr marL="1616075" lvl="2" indent="-342900" defTabSz="525463" hangingPunct="0">
              <a:lnSpc>
                <a:spcPct val="170000"/>
              </a:lnSpc>
              <a:buSzPct val="60000"/>
              <a:buFont typeface="Wingdings" panose="05000000000000000000" pitchFamily="2" charset="2"/>
              <a:buChar char="n"/>
              <a:defRPr/>
            </a:pPr>
            <a:r>
              <a:rPr lang="zh-CN" altLang="en-US" sz="2000" b="1" dirty="0">
                <a:solidFill>
                  <a:schemeClr val="bg2">
                    <a:lumMod val="50000"/>
                  </a:schemeClr>
                </a:solidFill>
              </a:rPr>
              <a:t>用纹理图像的颜色调整片段的颜色和或颜色比例，综合光照和纹理的效果</a:t>
            </a:r>
          </a:p>
          <a:p>
            <a:pPr marL="1260475" lvl="3" indent="-342900" hangingPunct="0">
              <a:lnSpc>
                <a:spcPct val="13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融合</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GL_BLEND</a:t>
            </a:r>
          </a:p>
          <a:p>
            <a:pPr marL="1616075" lvl="2" indent="-342900" defTabSz="525463" hangingPunct="0">
              <a:lnSpc>
                <a:spcPct val="170000"/>
              </a:lnSpc>
              <a:buSzPct val="60000"/>
              <a:buFont typeface="Wingdings" panose="05000000000000000000" pitchFamily="2" charset="2"/>
              <a:buChar char="n"/>
              <a:defRPr/>
            </a:pPr>
            <a:r>
              <a:rPr lang="zh-CN" altLang="en-US" sz="2000" b="1" dirty="0">
                <a:solidFill>
                  <a:schemeClr val="bg2">
                    <a:lumMod val="50000"/>
                  </a:schemeClr>
                </a:solidFill>
              </a:rPr>
              <a:t>使用颜色，响应光照条件</a:t>
            </a:r>
          </a:p>
          <a:p>
            <a:pPr marL="533400" indent="-533400" eaLnBrk="1" hangingPunct="1">
              <a:lnSpc>
                <a:spcPct val="120000"/>
              </a:lnSpc>
              <a:spcBef>
                <a:spcPct val="45000"/>
              </a:spcBef>
            </a:pPr>
            <a:endParaRPr lang="en-US" altLang="zh-CN" sz="2400" dirty="0" smtClean="0">
              <a:latin typeface="Times New Roman" pitchFamily="18" charset="0"/>
            </a:endParaRPr>
          </a:p>
        </p:txBody>
      </p:sp>
    </p:spTree>
    <p:extLst>
      <p:ext uri="{BB962C8B-B14F-4D97-AF65-F5344CB8AC3E}">
        <p14:creationId xmlns:p14="http://schemas.microsoft.com/office/powerpoint/2010/main" val="1434773175"/>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2467">
                                            <p:bg/>
                                          </p:spTgt>
                                        </p:tgtEl>
                                        <p:attrNameLst>
                                          <p:attrName>style.visibility</p:attrName>
                                        </p:attrNameLst>
                                      </p:cBhvr>
                                      <p:to>
                                        <p:strVal val="visible"/>
                                      </p:to>
                                    </p:set>
                                    <p:animEffect transition="in" filter="wipe(up)">
                                      <p:cBhvr>
                                        <p:cTn id="7" dur="500"/>
                                        <p:tgtEl>
                                          <p:spTgt spid="62467">
                                            <p:bg/>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2467">
                                            <p:txEl>
                                              <p:pRg st="0" end="0"/>
                                            </p:txEl>
                                          </p:spTgt>
                                        </p:tgtEl>
                                        <p:attrNameLst>
                                          <p:attrName>style.visibility</p:attrName>
                                        </p:attrNameLst>
                                      </p:cBhvr>
                                      <p:to>
                                        <p:strVal val="visible"/>
                                      </p:to>
                                    </p:set>
                                    <p:animEffect transition="in" filter="wipe(up)">
                                      <p:cBhvr>
                                        <p:cTn id="10" dur="500"/>
                                        <p:tgtEl>
                                          <p:spTgt spid="62467">
                                            <p:txEl>
                                              <p:pRg st="0" end="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62467">
                                            <p:txEl>
                                              <p:pRg st="1" end="1"/>
                                            </p:txEl>
                                          </p:spTgt>
                                        </p:tgtEl>
                                        <p:attrNameLst>
                                          <p:attrName>style.visibility</p:attrName>
                                        </p:attrNameLst>
                                      </p:cBhvr>
                                      <p:to>
                                        <p:strVal val="visible"/>
                                      </p:to>
                                    </p:set>
                                    <p:animEffect transition="in" filter="wipe(up)">
                                      <p:cBhvr>
                                        <p:cTn id="13" dur="500"/>
                                        <p:tgtEl>
                                          <p:spTgt spid="62467">
                                            <p:txEl>
                                              <p:pRg st="1" end="1"/>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62467">
                                            <p:txEl>
                                              <p:pRg st="2" end="2"/>
                                            </p:txEl>
                                          </p:spTgt>
                                        </p:tgtEl>
                                        <p:attrNameLst>
                                          <p:attrName>style.visibility</p:attrName>
                                        </p:attrNameLst>
                                      </p:cBhvr>
                                      <p:to>
                                        <p:strVal val="visible"/>
                                      </p:to>
                                    </p:set>
                                    <p:animEffect transition="in" filter="wipe(up)">
                                      <p:cBhvr>
                                        <p:cTn id="16" dur="500"/>
                                        <p:tgtEl>
                                          <p:spTgt spid="62467">
                                            <p:txEl>
                                              <p:pRg st="2" end="2"/>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62467">
                                            <p:txEl>
                                              <p:pRg st="3" end="3"/>
                                            </p:txEl>
                                          </p:spTgt>
                                        </p:tgtEl>
                                        <p:attrNameLst>
                                          <p:attrName>style.visibility</p:attrName>
                                        </p:attrNameLst>
                                      </p:cBhvr>
                                      <p:to>
                                        <p:strVal val="visible"/>
                                      </p:to>
                                    </p:set>
                                    <p:animEffect transition="in" filter="wipe(up)">
                                      <p:cBhvr>
                                        <p:cTn id="19" dur="500"/>
                                        <p:tgtEl>
                                          <p:spTgt spid="62467">
                                            <p:txEl>
                                              <p:pRg st="3" end="3"/>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62467">
                                            <p:txEl>
                                              <p:pRg st="4" end="4"/>
                                            </p:txEl>
                                          </p:spTgt>
                                        </p:tgtEl>
                                        <p:attrNameLst>
                                          <p:attrName>style.visibility</p:attrName>
                                        </p:attrNameLst>
                                      </p:cBhvr>
                                      <p:to>
                                        <p:strVal val="visible"/>
                                      </p:to>
                                    </p:set>
                                    <p:animEffect transition="in" filter="wipe(up)">
                                      <p:cBhvr>
                                        <p:cTn id="22" dur="500"/>
                                        <p:tgtEl>
                                          <p:spTgt spid="62467">
                                            <p:txEl>
                                              <p:pRg st="4" end="4"/>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62467">
                                            <p:txEl>
                                              <p:pRg st="5" end="5"/>
                                            </p:txEl>
                                          </p:spTgt>
                                        </p:tgtEl>
                                        <p:attrNameLst>
                                          <p:attrName>style.visibility</p:attrName>
                                        </p:attrNameLst>
                                      </p:cBhvr>
                                      <p:to>
                                        <p:strVal val="visible"/>
                                      </p:to>
                                    </p:set>
                                    <p:animEffect transition="in" filter="wipe(up)">
                                      <p:cBhvr>
                                        <p:cTn id="25" dur="500"/>
                                        <p:tgtEl>
                                          <p:spTgt spid="62467">
                                            <p:txEl>
                                              <p:pRg st="5" end="5"/>
                                            </p:txEl>
                                          </p:spTgt>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62467">
                                            <p:txEl>
                                              <p:pRg st="6" end="6"/>
                                            </p:txEl>
                                          </p:spTgt>
                                        </p:tgtEl>
                                        <p:attrNameLst>
                                          <p:attrName>style.visibility</p:attrName>
                                        </p:attrNameLst>
                                      </p:cBhvr>
                                      <p:to>
                                        <p:strVal val="visible"/>
                                      </p:to>
                                    </p:set>
                                    <p:animEffect transition="in" filter="wipe(up)">
                                      <p:cBhvr>
                                        <p:cTn id="28" dur="500"/>
                                        <p:tgtEl>
                                          <p:spTgt spid="62467">
                                            <p:txEl>
                                              <p:pRg st="6" end="6"/>
                                            </p:txEl>
                                          </p:spTgt>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62467">
                                            <p:txEl>
                                              <p:pRg st="7" end="7"/>
                                            </p:txEl>
                                          </p:spTgt>
                                        </p:tgtEl>
                                        <p:attrNameLst>
                                          <p:attrName>style.visibility</p:attrName>
                                        </p:attrNameLst>
                                      </p:cBhvr>
                                      <p:to>
                                        <p:strVal val="visible"/>
                                      </p:to>
                                    </p:set>
                                    <p:animEffect transition="in" filter="wipe(up)">
                                      <p:cBhvr>
                                        <p:cTn id="31" dur="500"/>
                                        <p:tgtEl>
                                          <p:spTgt spid="62467">
                                            <p:txEl>
                                              <p:pRg st="7" end="7"/>
                                            </p:txEl>
                                          </p:spTgt>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62467">
                                            <p:txEl>
                                              <p:pRg st="8" end="8"/>
                                            </p:txEl>
                                          </p:spTgt>
                                        </p:tgtEl>
                                        <p:attrNameLst>
                                          <p:attrName>style.visibility</p:attrName>
                                        </p:attrNameLst>
                                      </p:cBhvr>
                                      <p:to>
                                        <p:strVal val="visible"/>
                                      </p:to>
                                    </p:set>
                                    <p:animEffect transition="in" filter="wipe(up)">
                                      <p:cBhvr>
                                        <p:cTn id="34" dur="500"/>
                                        <p:tgtEl>
                                          <p:spTgt spid="6246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build="p" animBg="1"/>
    </p:bldLst>
  </p:timing>
</p:sld>
</file>

<file path=ppt/slides/slide1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a:xfrm>
            <a:off x="623392" y="214314"/>
            <a:ext cx="10390716" cy="1462087"/>
          </a:xfrm>
        </p:spPr>
        <p:txBody>
          <a:bodyPr>
            <a:normAutofit/>
          </a:bodyPr>
          <a:lstStyle/>
          <a:p>
            <a:pPr lvl="1" eaLnBrk="1" hangingPunct="0">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3.3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指定纹理映射方式</a:t>
            </a:r>
          </a:p>
        </p:txBody>
      </p:sp>
      <p:sp>
        <p:nvSpPr>
          <p:cNvPr id="64515" name="Rectangle 3"/>
          <p:cNvSpPr>
            <a:spLocks noGrp="1" noChangeArrowheads="1"/>
          </p:cNvSpPr>
          <p:nvPr>
            <p:ph type="body" sz="half" idx="1"/>
          </p:nvPr>
        </p:nvSpPr>
        <p:spPr>
          <a:xfrm>
            <a:off x="609600" y="1340768"/>
            <a:ext cx="11582400" cy="4530725"/>
          </a:xfrm>
        </p:spPr>
        <p:txBody>
          <a:bodyPr/>
          <a:lstStyle/>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设置纹理映射方式</a:t>
            </a:r>
          </a:p>
          <a:p>
            <a:pPr marL="1260475" lvl="3" indent="-342900" eaLnBrk="1" hangingPunct="0">
              <a:lnSpc>
                <a:spcPct val="13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使用</a:t>
            </a:r>
            <a:r>
              <a:rPr lang="en-US" altLang="zh-CN" sz="2000" b="1" dirty="0" err="1">
                <a:solidFill>
                  <a:schemeClr val="accent6">
                    <a:lumMod val="50000"/>
                  </a:schemeClr>
                </a:solidFill>
                <a:latin typeface="微软雅黑" panose="020B0503020204020204" pitchFamily="34" charset="-122"/>
                <a:ea typeface="微软雅黑" panose="020B0503020204020204" pitchFamily="34" charset="-122"/>
              </a:rPr>
              <a:t>glTexEnv</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函数中的变量设置映射方式</a:t>
            </a:r>
          </a:p>
          <a:p>
            <a:pPr marL="914400" lvl="1" indent="-457200" eaLnBrk="1" hangingPunct="1">
              <a:spcBef>
                <a:spcPct val="50000"/>
              </a:spcBef>
              <a:buFont typeface="Wingdings" pitchFamily="2" charset="2"/>
              <a:buNone/>
            </a:pPr>
            <a:r>
              <a:rPr lang="zh-CN" altLang="en-US" sz="2000" b="1" dirty="0" smtClean="0">
                <a:solidFill>
                  <a:schemeClr val="folHlink"/>
                </a:solidFill>
                <a:latin typeface="Times New Roman" pitchFamily="18" charset="0"/>
              </a:rPr>
              <a:t>函数原型</a:t>
            </a:r>
          </a:p>
          <a:p>
            <a:pPr marL="914400" lvl="1" indent="-457200" eaLnBrk="1" hangingPunct="1">
              <a:buFont typeface="Wingdings" pitchFamily="2" charset="2"/>
              <a:buNone/>
            </a:pPr>
            <a:r>
              <a:rPr lang="en-US" altLang="zh-CN" sz="2000" dirty="0" smtClean="0">
                <a:solidFill>
                  <a:schemeClr val="bg2">
                    <a:lumMod val="50000"/>
                  </a:schemeClr>
                </a:solidFill>
                <a:latin typeface="Times New Roman" pitchFamily="18" charset="0"/>
              </a:rPr>
              <a:t>void </a:t>
            </a:r>
            <a:r>
              <a:rPr lang="en-US" altLang="zh-CN" sz="2000" b="0" dirty="0" err="1" smtClean="0">
                <a:solidFill>
                  <a:schemeClr val="bg2">
                    <a:lumMod val="50000"/>
                  </a:schemeClr>
                </a:solidFill>
                <a:latin typeface="Times New Roman" pitchFamily="18" charset="0"/>
              </a:rPr>
              <a:t>glTexEnv</a:t>
            </a:r>
            <a:r>
              <a:rPr lang="en-US" altLang="zh-CN" sz="2000" dirty="0" smtClean="0">
                <a:solidFill>
                  <a:schemeClr val="bg2">
                    <a:lumMod val="50000"/>
                  </a:schemeClr>
                </a:solidFill>
                <a:latin typeface="Times New Roman" pitchFamily="18" charset="0"/>
              </a:rPr>
              <a:t>{if}(</a:t>
            </a:r>
            <a:r>
              <a:rPr lang="en-US" altLang="zh-CN" sz="2000" dirty="0" err="1" smtClean="0">
                <a:solidFill>
                  <a:schemeClr val="bg2">
                    <a:lumMod val="50000"/>
                  </a:schemeClr>
                </a:solidFill>
                <a:latin typeface="Times New Roman" pitchFamily="18" charset="0"/>
              </a:rPr>
              <a:t>GLenum</a:t>
            </a:r>
            <a:r>
              <a:rPr lang="en-US" altLang="zh-CN" sz="2000" dirty="0" smtClean="0">
                <a:solidFill>
                  <a:schemeClr val="bg2">
                    <a:lumMod val="50000"/>
                  </a:schemeClr>
                </a:solidFill>
                <a:latin typeface="Times New Roman" pitchFamily="18" charset="0"/>
              </a:rPr>
              <a:t> </a:t>
            </a:r>
            <a:r>
              <a:rPr lang="en-US" altLang="zh-CN" sz="2000" i="1" dirty="0" smtClean="0">
                <a:solidFill>
                  <a:schemeClr val="bg2">
                    <a:lumMod val="50000"/>
                  </a:schemeClr>
                </a:solidFill>
                <a:latin typeface="Times New Roman" pitchFamily="18" charset="0"/>
              </a:rPr>
              <a:t>target</a:t>
            </a:r>
            <a:r>
              <a:rPr lang="en-US" altLang="zh-CN" sz="2000" dirty="0" smtClean="0">
                <a:solidFill>
                  <a:schemeClr val="bg2">
                    <a:lumMod val="50000"/>
                  </a:schemeClr>
                </a:solidFill>
                <a:latin typeface="Times New Roman" pitchFamily="18" charset="0"/>
              </a:rPr>
              <a:t>, </a:t>
            </a:r>
            <a:r>
              <a:rPr lang="en-US" altLang="zh-CN" sz="2000" dirty="0" err="1" smtClean="0">
                <a:solidFill>
                  <a:schemeClr val="bg2">
                    <a:lumMod val="50000"/>
                  </a:schemeClr>
                </a:solidFill>
                <a:latin typeface="Times New Roman" pitchFamily="18" charset="0"/>
              </a:rPr>
              <a:t>GLenum</a:t>
            </a:r>
            <a:r>
              <a:rPr lang="en-US" altLang="zh-CN" sz="2000" dirty="0" smtClean="0">
                <a:solidFill>
                  <a:schemeClr val="bg2">
                    <a:lumMod val="50000"/>
                  </a:schemeClr>
                </a:solidFill>
                <a:latin typeface="Times New Roman" pitchFamily="18" charset="0"/>
              </a:rPr>
              <a:t> </a:t>
            </a:r>
            <a:r>
              <a:rPr lang="en-US" altLang="zh-CN" sz="2000" i="1" dirty="0" err="1" smtClean="0">
                <a:solidFill>
                  <a:schemeClr val="bg2">
                    <a:lumMod val="50000"/>
                  </a:schemeClr>
                </a:solidFill>
                <a:latin typeface="Times New Roman" pitchFamily="18" charset="0"/>
              </a:rPr>
              <a:t>pname</a:t>
            </a:r>
            <a:r>
              <a:rPr lang="en-US" altLang="zh-CN" sz="2000" dirty="0" smtClean="0">
                <a:solidFill>
                  <a:schemeClr val="bg2">
                    <a:lumMod val="50000"/>
                  </a:schemeClr>
                </a:solidFill>
                <a:latin typeface="Times New Roman" pitchFamily="18" charset="0"/>
              </a:rPr>
              <a:t>, </a:t>
            </a:r>
            <a:r>
              <a:rPr lang="en-US" altLang="zh-CN" sz="2000" b="0" i="1" dirty="0" smtClean="0">
                <a:solidFill>
                  <a:schemeClr val="bg2">
                    <a:lumMod val="50000"/>
                  </a:schemeClr>
                </a:solidFill>
                <a:latin typeface="Times New Roman" pitchFamily="18" charset="0"/>
              </a:rPr>
              <a:t>TYPE</a:t>
            </a:r>
            <a:r>
              <a:rPr lang="en-US" altLang="zh-CN" sz="2000" dirty="0" smtClean="0">
                <a:solidFill>
                  <a:schemeClr val="bg2">
                    <a:lumMod val="50000"/>
                  </a:schemeClr>
                </a:solidFill>
                <a:latin typeface="Times New Roman" pitchFamily="18" charset="0"/>
              </a:rPr>
              <a:t> </a:t>
            </a:r>
            <a:r>
              <a:rPr lang="en-US" altLang="zh-CN" sz="2000" i="1" dirty="0" err="1" smtClean="0">
                <a:solidFill>
                  <a:schemeClr val="bg2">
                    <a:lumMod val="50000"/>
                  </a:schemeClr>
                </a:solidFill>
                <a:latin typeface="Times New Roman" pitchFamily="18" charset="0"/>
              </a:rPr>
              <a:t>param</a:t>
            </a:r>
            <a:r>
              <a:rPr lang="en-US" altLang="zh-CN" sz="2000" dirty="0" smtClean="0">
                <a:solidFill>
                  <a:schemeClr val="bg2">
                    <a:lumMod val="50000"/>
                  </a:schemeClr>
                </a:solidFill>
                <a:latin typeface="Times New Roman" pitchFamily="18" charset="0"/>
              </a:rPr>
              <a:t>);</a:t>
            </a:r>
          </a:p>
          <a:p>
            <a:pPr marL="914400" lvl="1" indent="-457200" eaLnBrk="1" hangingPunct="1">
              <a:buFont typeface="Wingdings" pitchFamily="2" charset="2"/>
              <a:buNone/>
            </a:pPr>
            <a:r>
              <a:rPr lang="en-US" altLang="zh-CN" sz="2000" dirty="0" smtClean="0">
                <a:solidFill>
                  <a:schemeClr val="bg2">
                    <a:lumMod val="50000"/>
                  </a:schemeClr>
                </a:solidFill>
                <a:latin typeface="Times New Roman" pitchFamily="18" charset="0"/>
              </a:rPr>
              <a:t>void </a:t>
            </a:r>
            <a:r>
              <a:rPr lang="en-US" altLang="zh-CN" sz="2000" b="0" dirty="0" err="1" smtClean="0">
                <a:solidFill>
                  <a:schemeClr val="bg2">
                    <a:lumMod val="50000"/>
                  </a:schemeClr>
                </a:solidFill>
                <a:latin typeface="Times New Roman" pitchFamily="18" charset="0"/>
              </a:rPr>
              <a:t>glTexEnv</a:t>
            </a:r>
            <a:r>
              <a:rPr lang="en-US" altLang="zh-CN" sz="2000" dirty="0" smtClean="0">
                <a:solidFill>
                  <a:schemeClr val="bg2">
                    <a:lumMod val="50000"/>
                  </a:schemeClr>
                </a:solidFill>
                <a:latin typeface="Times New Roman" pitchFamily="18" charset="0"/>
              </a:rPr>
              <a:t>{if}v(</a:t>
            </a:r>
            <a:r>
              <a:rPr lang="en-US" altLang="zh-CN" sz="2000" dirty="0" err="1" smtClean="0">
                <a:solidFill>
                  <a:schemeClr val="bg2">
                    <a:lumMod val="50000"/>
                  </a:schemeClr>
                </a:solidFill>
                <a:latin typeface="Times New Roman" pitchFamily="18" charset="0"/>
              </a:rPr>
              <a:t>GLenum</a:t>
            </a:r>
            <a:r>
              <a:rPr lang="en-US" altLang="zh-CN" sz="2000" dirty="0" smtClean="0">
                <a:solidFill>
                  <a:schemeClr val="bg2">
                    <a:lumMod val="50000"/>
                  </a:schemeClr>
                </a:solidFill>
                <a:latin typeface="Times New Roman" pitchFamily="18" charset="0"/>
              </a:rPr>
              <a:t> </a:t>
            </a:r>
            <a:r>
              <a:rPr lang="en-US" altLang="zh-CN" sz="2000" i="1" dirty="0" smtClean="0">
                <a:solidFill>
                  <a:schemeClr val="bg2">
                    <a:lumMod val="50000"/>
                  </a:schemeClr>
                </a:solidFill>
                <a:latin typeface="Times New Roman" pitchFamily="18" charset="0"/>
              </a:rPr>
              <a:t>target</a:t>
            </a:r>
            <a:r>
              <a:rPr lang="en-US" altLang="zh-CN" sz="2000" dirty="0" smtClean="0">
                <a:solidFill>
                  <a:schemeClr val="bg2">
                    <a:lumMod val="50000"/>
                  </a:schemeClr>
                </a:solidFill>
                <a:latin typeface="Times New Roman" pitchFamily="18" charset="0"/>
              </a:rPr>
              <a:t>, </a:t>
            </a:r>
            <a:r>
              <a:rPr lang="en-US" altLang="zh-CN" sz="2000" dirty="0" err="1" smtClean="0">
                <a:solidFill>
                  <a:schemeClr val="bg2">
                    <a:lumMod val="50000"/>
                  </a:schemeClr>
                </a:solidFill>
                <a:latin typeface="Times New Roman" pitchFamily="18" charset="0"/>
              </a:rPr>
              <a:t>GLenum</a:t>
            </a:r>
            <a:r>
              <a:rPr lang="en-US" altLang="zh-CN" sz="2000" dirty="0" smtClean="0">
                <a:solidFill>
                  <a:schemeClr val="bg2">
                    <a:lumMod val="50000"/>
                  </a:schemeClr>
                </a:solidFill>
                <a:latin typeface="Times New Roman" pitchFamily="18" charset="0"/>
              </a:rPr>
              <a:t> </a:t>
            </a:r>
            <a:r>
              <a:rPr lang="en-US" altLang="zh-CN" sz="2000" i="1" dirty="0" err="1" smtClean="0">
                <a:solidFill>
                  <a:schemeClr val="bg2">
                    <a:lumMod val="50000"/>
                  </a:schemeClr>
                </a:solidFill>
                <a:latin typeface="Times New Roman" pitchFamily="18" charset="0"/>
              </a:rPr>
              <a:t>pname</a:t>
            </a:r>
            <a:r>
              <a:rPr lang="en-US" altLang="zh-CN" sz="2000" dirty="0" smtClean="0">
                <a:solidFill>
                  <a:schemeClr val="bg2">
                    <a:lumMod val="50000"/>
                  </a:schemeClr>
                </a:solidFill>
                <a:latin typeface="Times New Roman" pitchFamily="18" charset="0"/>
              </a:rPr>
              <a:t>, </a:t>
            </a:r>
            <a:r>
              <a:rPr lang="en-US" altLang="zh-CN" sz="2000" b="0" i="1" dirty="0" smtClean="0">
                <a:solidFill>
                  <a:schemeClr val="bg2">
                    <a:lumMod val="50000"/>
                  </a:schemeClr>
                </a:solidFill>
                <a:latin typeface="Times New Roman" pitchFamily="18" charset="0"/>
              </a:rPr>
              <a:t>TYPE</a:t>
            </a:r>
            <a:r>
              <a:rPr lang="en-US" altLang="zh-CN" sz="2000" dirty="0" smtClean="0">
                <a:solidFill>
                  <a:schemeClr val="bg2">
                    <a:lumMod val="50000"/>
                  </a:schemeClr>
                </a:solidFill>
                <a:latin typeface="Times New Roman" pitchFamily="18" charset="0"/>
              </a:rPr>
              <a:t> *</a:t>
            </a:r>
            <a:r>
              <a:rPr lang="en-US" altLang="zh-CN" sz="2000" i="1" dirty="0" err="1" smtClean="0">
                <a:solidFill>
                  <a:schemeClr val="bg2">
                    <a:lumMod val="50000"/>
                  </a:schemeClr>
                </a:solidFill>
                <a:latin typeface="Times New Roman" pitchFamily="18" charset="0"/>
              </a:rPr>
              <a:t>param</a:t>
            </a:r>
            <a:r>
              <a:rPr lang="en-US" altLang="zh-CN" sz="2000" dirty="0" smtClean="0">
                <a:solidFill>
                  <a:schemeClr val="bg2">
                    <a:lumMod val="50000"/>
                  </a:schemeClr>
                </a:solidFill>
                <a:latin typeface="Times New Roman" pitchFamily="18" charset="0"/>
              </a:rPr>
              <a:t>);</a:t>
            </a:r>
          </a:p>
          <a:p>
            <a:pPr marL="914400" lvl="1" indent="-457200" eaLnBrk="1" hangingPunct="1">
              <a:spcBef>
                <a:spcPct val="50000"/>
              </a:spcBef>
              <a:buFont typeface="Wingdings" pitchFamily="2" charset="2"/>
              <a:buNone/>
            </a:pPr>
            <a:r>
              <a:rPr lang="zh-CN" altLang="en-US" sz="2000" b="1" dirty="0" smtClean="0">
                <a:solidFill>
                  <a:schemeClr val="folHlink"/>
                </a:solidFill>
                <a:latin typeface="Times New Roman" pitchFamily="18" charset="0"/>
              </a:rPr>
              <a:t>参数说明</a:t>
            </a:r>
          </a:p>
          <a:p>
            <a:pPr marL="914400" lvl="1" indent="-457200" eaLnBrk="1" hangingPunct="1">
              <a:spcBef>
                <a:spcPct val="50000"/>
              </a:spcBef>
              <a:buFont typeface="Wingdings" pitchFamily="2" charset="2"/>
              <a:buNone/>
            </a:pPr>
            <a:r>
              <a:rPr lang="zh-CN" altLang="en-US" sz="2000" dirty="0" smtClean="0">
                <a:solidFill>
                  <a:schemeClr val="bg2">
                    <a:lumMod val="50000"/>
                  </a:schemeClr>
                </a:solidFill>
                <a:latin typeface="Times New Roman" pitchFamily="18" charset="0"/>
              </a:rPr>
              <a:t> </a:t>
            </a:r>
            <a:r>
              <a:rPr lang="en-US" altLang="zh-CN" sz="2000" i="1" dirty="0" smtClean="0">
                <a:solidFill>
                  <a:schemeClr val="bg2">
                    <a:lumMod val="50000"/>
                  </a:schemeClr>
                </a:solidFill>
                <a:latin typeface="Times New Roman" pitchFamily="18" charset="0"/>
              </a:rPr>
              <a:t>target</a:t>
            </a:r>
            <a:r>
              <a:rPr lang="zh-CN" altLang="en-US" sz="2000" dirty="0" smtClean="0">
                <a:solidFill>
                  <a:schemeClr val="bg2">
                    <a:lumMod val="50000"/>
                  </a:schemeClr>
                </a:solidFill>
                <a:latin typeface="Times New Roman" pitchFamily="18" charset="0"/>
              </a:rPr>
              <a:t>变量必须为</a:t>
            </a:r>
            <a:r>
              <a:rPr lang="en-US" altLang="zh-CN" sz="2000" dirty="0" smtClean="0">
                <a:solidFill>
                  <a:schemeClr val="bg2">
                    <a:lumMod val="50000"/>
                  </a:schemeClr>
                </a:solidFill>
                <a:latin typeface="Times New Roman" pitchFamily="18" charset="0"/>
              </a:rPr>
              <a:t>GL_TEXTURE_ENV; </a:t>
            </a:r>
            <a:r>
              <a:rPr lang="en-US" altLang="zh-CN" sz="2000" i="1" dirty="0" err="1" smtClean="0">
                <a:solidFill>
                  <a:schemeClr val="bg2">
                    <a:lumMod val="50000"/>
                  </a:schemeClr>
                </a:solidFill>
                <a:latin typeface="Times New Roman" pitchFamily="18" charset="0"/>
              </a:rPr>
              <a:t>pname</a:t>
            </a:r>
            <a:r>
              <a:rPr lang="zh-CN" altLang="en-US" sz="2000" dirty="0" smtClean="0">
                <a:solidFill>
                  <a:schemeClr val="bg2">
                    <a:lumMod val="50000"/>
                  </a:schemeClr>
                </a:solidFill>
                <a:latin typeface="Times New Roman" pitchFamily="18" charset="0"/>
              </a:rPr>
              <a:t>和 </a:t>
            </a:r>
            <a:r>
              <a:rPr lang="en-US" altLang="zh-CN" sz="2000" i="1" dirty="0" err="1" smtClean="0">
                <a:solidFill>
                  <a:schemeClr val="bg2">
                    <a:lumMod val="50000"/>
                  </a:schemeClr>
                </a:solidFill>
                <a:latin typeface="Times New Roman" pitchFamily="18" charset="0"/>
              </a:rPr>
              <a:t>param</a:t>
            </a:r>
            <a:r>
              <a:rPr lang="zh-CN" altLang="en-US" sz="2000" dirty="0" smtClean="0">
                <a:solidFill>
                  <a:schemeClr val="bg2">
                    <a:lumMod val="50000"/>
                  </a:schemeClr>
                </a:solidFill>
                <a:latin typeface="Times New Roman" pitchFamily="18" charset="0"/>
              </a:rPr>
              <a:t>的对应取值</a:t>
            </a:r>
          </a:p>
          <a:p>
            <a:pPr marL="914400" lvl="1" indent="-457200" eaLnBrk="1" hangingPunct="1">
              <a:spcBef>
                <a:spcPct val="50000"/>
              </a:spcBef>
              <a:buFont typeface="Wingdings" pitchFamily="2" charset="2"/>
              <a:buNone/>
            </a:pPr>
            <a:endParaRPr lang="zh-CN" altLang="en-US" sz="2000" dirty="0" smtClean="0">
              <a:latin typeface="Times New Roman" pitchFamily="18" charset="0"/>
            </a:endParaRPr>
          </a:p>
          <a:p>
            <a:pPr marL="914400" lvl="1" indent="-457200" eaLnBrk="1" hangingPunct="1"/>
            <a:endParaRPr lang="en-US" altLang="zh-CN" sz="2000" dirty="0" smtClean="0">
              <a:latin typeface="Times New Roman" pitchFamily="18" charset="0"/>
            </a:endParaRPr>
          </a:p>
        </p:txBody>
      </p:sp>
      <p:graphicFrame>
        <p:nvGraphicFramePr>
          <p:cNvPr id="64535" name="Group 23"/>
          <p:cNvGraphicFramePr>
            <a:graphicFrameLocks noGrp="1"/>
          </p:cNvGraphicFramePr>
          <p:nvPr>
            <p:ph sz="half" idx="2"/>
            <p:extLst>
              <p:ext uri="{D42A27DB-BD31-4B8C-83A1-F6EECF244321}">
                <p14:modId xmlns:p14="http://schemas.microsoft.com/office/powerpoint/2010/main" val="2163985749"/>
              </p:ext>
            </p:extLst>
          </p:nvPr>
        </p:nvGraphicFramePr>
        <p:xfrm>
          <a:off x="239184" y="4797425"/>
          <a:ext cx="11952816" cy="1889158"/>
        </p:xfrm>
        <a:graphic>
          <a:graphicData uri="http://schemas.openxmlformats.org/drawingml/2006/table">
            <a:tbl>
              <a:tblPr/>
              <a:tblGrid>
                <a:gridCol w="4895849"/>
                <a:gridCol w="7056967"/>
              </a:tblGrid>
              <a:tr h="48747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600" b="1" i="1" u="none" strike="noStrike" cap="none" normalizeH="0" baseline="0" smtClean="0">
                          <a:ln>
                            <a:noFill/>
                          </a:ln>
                          <a:solidFill>
                            <a:schemeClr val="bg2">
                              <a:lumMod val="50000"/>
                            </a:schemeClr>
                          </a:solidFill>
                          <a:effectLst/>
                          <a:latin typeface="Times New Roman" pitchFamily="18" charset="0"/>
                          <a:ea typeface="宋体" pitchFamily="2" charset="-122"/>
                        </a:rPr>
                        <a:t>pname</a:t>
                      </a:r>
                    </a:p>
                  </a:txBody>
                  <a:tcPr marL="121920" marR="121920" marT="45623" marB="456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600" b="1" i="0" u="none" strike="noStrike" cap="none" normalizeH="0" baseline="0" smtClean="0">
                          <a:ln>
                            <a:noFill/>
                          </a:ln>
                          <a:solidFill>
                            <a:schemeClr val="bg2">
                              <a:lumMod val="50000"/>
                            </a:schemeClr>
                          </a:solidFill>
                          <a:effectLst/>
                          <a:latin typeface="Times New Roman" pitchFamily="18" charset="0"/>
                          <a:ea typeface="宋体" pitchFamily="2" charset="-122"/>
                        </a:rPr>
                        <a:t> </a:t>
                      </a:r>
                      <a:r>
                        <a:rPr kumimoji="0" lang="en-US" altLang="zh-CN" sz="2600" b="1" i="1" u="none" strike="noStrike" cap="none" normalizeH="0" baseline="0" smtClean="0">
                          <a:ln>
                            <a:noFill/>
                          </a:ln>
                          <a:solidFill>
                            <a:schemeClr val="bg2">
                              <a:lumMod val="50000"/>
                            </a:schemeClr>
                          </a:solidFill>
                          <a:effectLst/>
                          <a:latin typeface="Times New Roman" pitchFamily="18" charset="0"/>
                          <a:ea typeface="宋体" pitchFamily="2" charset="-122"/>
                        </a:rPr>
                        <a:t>param</a:t>
                      </a:r>
                    </a:p>
                  </a:txBody>
                  <a:tcPr marL="121920" marR="121920" marT="45623" marB="456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082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bg2">
                              <a:lumMod val="50000"/>
                            </a:schemeClr>
                          </a:solidFill>
                          <a:effectLst/>
                          <a:latin typeface="Times New Roman" pitchFamily="18" charset="0"/>
                          <a:ea typeface="宋体" pitchFamily="2" charset="-122"/>
                        </a:rPr>
                        <a:t>GL_TEXTURE_ENV_MODE</a:t>
                      </a:r>
                    </a:p>
                  </a:txBody>
                  <a:tcPr marL="121920" marR="121920" marT="45623" marB="456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bg2">
                              <a:lumMod val="50000"/>
                            </a:schemeClr>
                          </a:solidFill>
                          <a:effectLst/>
                          <a:latin typeface="Times New Roman" pitchFamily="18" charset="0"/>
                          <a:ea typeface="宋体" pitchFamily="2" charset="-122"/>
                        </a:rPr>
                        <a:t>GL_REPLACE </a:t>
                      </a:r>
                      <a:r>
                        <a:rPr kumimoji="0" lang="zh-CN" altLang="en-US" sz="2000" b="1" i="0" u="none" strike="noStrike" cap="none" normalizeH="0" baseline="0" smtClean="0">
                          <a:ln>
                            <a:noFill/>
                          </a:ln>
                          <a:solidFill>
                            <a:schemeClr val="bg2">
                              <a:lumMod val="50000"/>
                            </a:schemeClr>
                          </a:solidFill>
                          <a:effectLst/>
                          <a:latin typeface="Times New Roman" pitchFamily="18" charset="0"/>
                          <a:ea typeface="宋体" pitchFamily="2" charset="-122"/>
                        </a:rPr>
                        <a:t>、 </a:t>
                      </a:r>
                      <a:r>
                        <a:rPr kumimoji="0" lang="en-US" altLang="zh-CN" sz="2000" b="1" i="0" u="none" strike="noStrike" cap="none" normalizeH="0" baseline="0" smtClean="0">
                          <a:ln>
                            <a:noFill/>
                          </a:ln>
                          <a:solidFill>
                            <a:schemeClr val="bg2">
                              <a:lumMod val="50000"/>
                            </a:schemeClr>
                          </a:solidFill>
                          <a:effectLst/>
                          <a:latin typeface="Times New Roman" pitchFamily="18" charset="0"/>
                          <a:ea typeface="宋体" pitchFamily="2" charset="-122"/>
                        </a:rPr>
                        <a:t>GL_DECAL</a:t>
                      </a:r>
                      <a:r>
                        <a:rPr kumimoji="0" lang="zh-CN" altLang="en-US" sz="2000" b="1" i="0" u="none" strike="noStrike" cap="none" normalizeH="0" baseline="0" smtClean="0">
                          <a:ln>
                            <a:noFill/>
                          </a:ln>
                          <a:solidFill>
                            <a:schemeClr val="bg2">
                              <a:lumMod val="50000"/>
                            </a:schemeClr>
                          </a:solidFill>
                          <a:effectLst/>
                          <a:latin typeface="Times New Roman" pitchFamily="18" charset="0"/>
                          <a:ea typeface="宋体" pitchFamily="2" charset="-122"/>
                        </a:rPr>
                        <a:t>、</a:t>
                      </a:r>
                      <a:r>
                        <a:rPr kumimoji="0" lang="en-US" altLang="zh-CN" sz="2000" b="1" i="0" u="none" strike="noStrike" cap="none" normalizeH="0" baseline="0" smtClean="0">
                          <a:ln>
                            <a:noFill/>
                          </a:ln>
                          <a:solidFill>
                            <a:schemeClr val="bg2">
                              <a:lumMod val="50000"/>
                            </a:schemeClr>
                          </a:solidFill>
                          <a:effectLst/>
                          <a:latin typeface="Times New Roman" pitchFamily="18" charset="0"/>
                          <a:ea typeface="宋体" pitchFamily="2" charset="-122"/>
                        </a:rPr>
                        <a:t>GL_MODULATE</a:t>
                      </a:r>
                      <a:r>
                        <a:rPr kumimoji="0" lang="zh-CN" altLang="en-US" sz="2000" b="1" i="0" u="none" strike="noStrike" cap="none" normalizeH="0" baseline="0" smtClean="0">
                          <a:ln>
                            <a:noFill/>
                          </a:ln>
                          <a:solidFill>
                            <a:schemeClr val="bg2">
                              <a:lumMod val="50000"/>
                            </a:schemeClr>
                          </a:solidFill>
                          <a:effectLst/>
                          <a:latin typeface="Times New Roman" pitchFamily="18" charset="0"/>
                          <a:ea typeface="宋体" pitchFamily="2" charset="-122"/>
                        </a:rPr>
                        <a:t>、</a:t>
                      </a:r>
                      <a:r>
                        <a:rPr kumimoji="0" lang="en-US" altLang="zh-CN" sz="2000" b="1" i="0" u="none" strike="noStrike" cap="none" normalizeH="0" baseline="0" smtClean="0">
                          <a:ln>
                            <a:noFill/>
                          </a:ln>
                          <a:solidFill>
                            <a:schemeClr val="bg2">
                              <a:lumMod val="50000"/>
                            </a:schemeClr>
                          </a:solidFill>
                          <a:effectLst/>
                          <a:latin typeface="Times New Roman" pitchFamily="18" charset="0"/>
                          <a:ea typeface="宋体" pitchFamily="2" charset="-122"/>
                        </a:rPr>
                        <a:t>GL_BLEND</a:t>
                      </a:r>
                    </a:p>
                  </a:txBody>
                  <a:tcPr marL="121920" marR="121920" marT="45623" marB="456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082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bg2">
                              <a:lumMod val="50000"/>
                            </a:schemeClr>
                          </a:solidFill>
                          <a:effectLst/>
                          <a:latin typeface="Times New Roman" pitchFamily="18" charset="0"/>
                          <a:ea typeface="宋体" pitchFamily="2" charset="-122"/>
                        </a:rPr>
                        <a:t>GL_TEXTURE_ENV_COLOR</a:t>
                      </a:r>
                    </a:p>
                  </a:txBody>
                  <a:tcPr marL="121920" marR="121920" marT="45623" marB="456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bg2">
                              <a:lumMod val="50000"/>
                            </a:schemeClr>
                          </a:solidFill>
                          <a:effectLst/>
                          <a:latin typeface="Times New Roman" pitchFamily="18" charset="0"/>
                          <a:ea typeface="宋体" pitchFamily="2" charset="-122"/>
                        </a:rPr>
                        <a:t>为指定</a:t>
                      </a:r>
                      <a:r>
                        <a:rPr kumimoji="0" lang="en-US" altLang="zh-CN" sz="2000" b="1" i="0" u="none" strike="noStrike" cap="none" normalizeH="0" baseline="0" dirty="0" smtClean="0">
                          <a:ln>
                            <a:noFill/>
                          </a:ln>
                          <a:solidFill>
                            <a:schemeClr val="bg2">
                              <a:lumMod val="50000"/>
                            </a:schemeClr>
                          </a:solidFill>
                          <a:effectLst/>
                          <a:latin typeface="Times New Roman" pitchFamily="18" charset="0"/>
                          <a:ea typeface="宋体" pitchFamily="2" charset="-122"/>
                        </a:rPr>
                        <a:t>RGBA</a:t>
                      </a:r>
                      <a:r>
                        <a:rPr kumimoji="0" lang="zh-CN" altLang="en-US" sz="2000" b="1" i="0" u="none" strike="noStrike" cap="none" normalizeH="0" baseline="0" dirty="0" smtClean="0">
                          <a:ln>
                            <a:noFill/>
                          </a:ln>
                          <a:solidFill>
                            <a:schemeClr val="bg2">
                              <a:lumMod val="50000"/>
                            </a:schemeClr>
                          </a:solidFill>
                          <a:effectLst/>
                          <a:latin typeface="Times New Roman" pitchFamily="18" charset="0"/>
                          <a:ea typeface="宋体" pitchFamily="2" charset="-122"/>
                        </a:rPr>
                        <a:t>四个分量的数组（</a:t>
                      </a:r>
                      <a:r>
                        <a:rPr kumimoji="0" lang="en-US" altLang="zh-CN" sz="2000" b="0" i="0" u="none" strike="noStrike" cap="none" normalizeH="0" baseline="0" dirty="0" smtClean="0">
                          <a:ln>
                            <a:noFill/>
                          </a:ln>
                          <a:solidFill>
                            <a:schemeClr val="bg2">
                              <a:lumMod val="50000"/>
                            </a:schemeClr>
                          </a:solidFill>
                          <a:effectLst/>
                          <a:latin typeface="Times New Roman" pitchFamily="18" charset="0"/>
                          <a:ea typeface="宋体" pitchFamily="2" charset="-122"/>
                        </a:rPr>
                        <a:t>GL_BLEND</a:t>
                      </a:r>
                      <a:r>
                        <a:rPr kumimoji="0" lang="zh-CN" altLang="en-US" sz="2000" b="1" i="0" u="none" strike="noStrike" cap="none" normalizeH="0" baseline="0" dirty="0" smtClean="0">
                          <a:ln>
                            <a:noFill/>
                          </a:ln>
                          <a:solidFill>
                            <a:schemeClr val="bg2">
                              <a:lumMod val="50000"/>
                            </a:schemeClr>
                          </a:solidFill>
                          <a:effectLst/>
                          <a:latin typeface="Times New Roman" pitchFamily="18" charset="0"/>
                          <a:ea typeface="宋体" pitchFamily="2" charset="-122"/>
                        </a:rPr>
                        <a:t>时才有意义</a:t>
                      </a:r>
                    </a:p>
                  </a:txBody>
                  <a:tcPr marL="121920" marR="121920" marT="45623" marB="456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7508885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animEffect transition="in" filter="wipe(up)">
                                      <p:cBhvr>
                                        <p:cTn id="7" dur="500"/>
                                        <p:tgtEl>
                                          <p:spTgt spid="64515">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4515">
                                            <p:txEl>
                                              <p:pRg st="1" end="1"/>
                                            </p:txEl>
                                          </p:spTgt>
                                        </p:tgtEl>
                                        <p:attrNameLst>
                                          <p:attrName>style.visibility</p:attrName>
                                        </p:attrNameLst>
                                      </p:cBhvr>
                                      <p:to>
                                        <p:strVal val="visible"/>
                                      </p:to>
                                    </p:set>
                                    <p:animEffect transition="in" filter="wipe(up)">
                                      <p:cBhvr>
                                        <p:cTn id="10" dur="500"/>
                                        <p:tgtEl>
                                          <p:spTgt spid="64515">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64515">
                                            <p:txEl>
                                              <p:pRg st="2" end="2"/>
                                            </p:txEl>
                                          </p:spTgt>
                                        </p:tgtEl>
                                        <p:attrNameLst>
                                          <p:attrName>style.visibility</p:attrName>
                                        </p:attrNameLst>
                                      </p:cBhvr>
                                      <p:to>
                                        <p:strVal val="visible"/>
                                      </p:to>
                                    </p:set>
                                    <p:animEffect transition="in" filter="wipe(up)">
                                      <p:cBhvr>
                                        <p:cTn id="13" dur="500"/>
                                        <p:tgtEl>
                                          <p:spTgt spid="64515">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64515">
                                            <p:txEl>
                                              <p:pRg st="3" end="3"/>
                                            </p:txEl>
                                          </p:spTgt>
                                        </p:tgtEl>
                                        <p:attrNameLst>
                                          <p:attrName>style.visibility</p:attrName>
                                        </p:attrNameLst>
                                      </p:cBhvr>
                                      <p:to>
                                        <p:strVal val="visible"/>
                                      </p:to>
                                    </p:set>
                                    <p:animEffect transition="in" filter="wipe(up)">
                                      <p:cBhvr>
                                        <p:cTn id="16" dur="500"/>
                                        <p:tgtEl>
                                          <p:spTgt spid="64515">
                                            <p:txEl>
                                              <p:pRg st="3" end="3"/>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64515">
                                            <p:txEl>
                                              <p:pRg st="4" end="4"/>
                                            </p:txEl>
                                          </p:spTgt>
                                        </p:tgtEl>
                                        <p:attrNameLst>
                                          <p:attrName>style.visibility</p:attrName>
                                        </p:attrNameLst>
                                      </p:cBhvr>
                                      <p:to>
                                        <p:strVal val="visible"/>
                                      </p:to>
                                    </p:set>
                                    <p:animEffect transition="in" filter="wipe(up)">
                                      <p:cBhvr>
                                        <p:cTn id="19" dur="500"/>
                                        <p:tgtEl>
                                          <p:spTgt spid="64515">
                                            <p:txEl>
                                              <p:pRg st="4" end="4"/>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64515">
                                            <p:txEl>
                                              <p:pRg st="5" end="5"/>
                                            </p:txEl>
                                          </p:spTgt>
                                        </p:tgtEl>
                                        <p:attrNameLst>
                                          <p:attrName>style.visibility</p:attrName>
                                        </p:attrNameLst>
                                      </p:cBhvr>
                                      <p:to>
                                        <p:strVal val="visible"/>
                                      </p:to>
                                    </p:set>
                                    <p:animEffect transition="in" filter="wipe(up)">
                                      <p:cBhvr>
                                        <p:cTn id="22" dur="500"/>
                                        <p:tgtEl>
                                          <p:spTgt spid="64515">
                                            <p:txEl>
                                              <p:pRg st="5" end="5"/>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64515">
                                            <p:txEl>
                                              <p:pRg st="6" end="6"/>
                                            </p:txEl>
                                          </p:spTgt>
                                        </p:tgtEl>
                                        <p:attrNameLst>
                                          <p:attrName>style.visibility</p:attrName>
                                        </p:attrNameLst>
                                      </p:cBhvr>
                                      <p:to>
                                        <p:strVal val="visible"/>
                                      </p:to>
                                    </p:set>
                                    <p:animEffect transition="in" filter="wipe(up)">
                                      <p:cBhvr>
                                        <p:cTn id="25" dur="500"/>
                                        <p:tgtEl>
                                          <p:spTgt spid="64515">
                                            <p:txEl>
                                              <p:pRg st="6" end="6"/>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499"/>
                                          </p:stCondLst>
                                        </p:cTn>
                                        <p:tgtEl>
                                          <p:spTgt spid="645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build="p" autoUpdateAnimBg="0"/>
    </p:bldLst>
  </p:timing>
</p:sld>
</file>

<file path=ppt/slides/slide1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normAutofit/>
          </a:bodyPr>
          <a:lstStyle/>
          <a:p>
            <a:pPr lvl="1" eaLnBrk="1" hangingPunct="0">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3.3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指定纹理映射方式</a:t>
            </a:r>
          </a:p>
        </p:txBody>
      </p:sp>
      <p:sp>
        <p:nvSpPr>
          <p:cNvPr id="104451" name="Rectangle 3"/>
          <p:cNvSpPr>
            <a:spLocks noGrp="1" noChangeArrowheads="1"/>
          </p:cNvSpPr>
          <p:nvPr>
            <p:ph type="body" sz="half" idx="1"/>
          </p:nvPr>
        </p:nvSpPr>
        <p:spPr>
          <a:xfrm>
            <a:off x="609600" y="1484314"/>
            <a:ext cx="10670117" cy="4530725"/>
          </a:xfrm>
        </p:spPr>
        <p:txBody>
          <a:bodyPr/>
          <a:lstStyle/>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设置纹理映射方式</a:t>
            </a:r>
          </a:p>
          <a:p>
            <a:pPr marL="1260475" lvl="3" indent="-342900" eaLnBrk="1" hangingPunct="0">
              <a:lnSpc>
                <a:spcPct val="13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贴花、调整和融合函数</a:t>
            </a:r>
          </a:p>
        </p:txBody>
      </p:sp>
      <p:graphicFrame>
        <p:nvGraphicFramePr>
          <p:cNvPr id="104452" name="Group 4"/>
          <p:cNvGraphicFramePr>
            <a:graphicFrameLocks noGrp="1"/>
          </p:cNvGraphicFramePr>
          <p:nvPr>
            <p:ph sz="half" idx="2"/>
            <p:extLst>
              <p:ext uri="{D42A27DB-BD31-4B8C-83A1-F6EECF244321}">
                <p14:modId xmlns:p14="http://schemas.microsoft.com/office/powerpoint/2010/main" val="1714669802"/>
              </p:ext>
            </p:extLst>
          </p:nvPr>
        </p:nvGraphicFramePr>
        <p:xfrm>
          <a:off x="287868" y="2763838"/>
          <a:ext cx="11808882" cy="3113088"/>
        </p:xfrm>
        <a:graphic>
          <a:graphicData uri="http://schemas.openxmlformats.org/drawingml/2006/table">
            <a:tbl>
              <a:tblPr/>
              <a:tblGrid>
                <a:gridCol w="2495549"/>
                <a:gridCol w="3536951"/>
                <a:gridCol w="2863849"/>
                <a:gridCol w="2912533"/>
              </a:tblGrid>
              <a:tr h="4318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bg2">
                              <a:lumMod val="50000"/>
                            </a:schemeClr>
                          </a:solidFill>
                          <a:effectLst/>
                          <a:latin typeface="Times New Roman" pitchFamily="18" charset="0"/>
                          <a:ea typeface="宋体" pitchFamily="2" charset="-122"/>
                        </a:rPr>
                        <a:t> </a:t>
                      </a:r>
                      <a:r>
                        <a:rPr kumimoji="0" lang="en-US" altLang="zh-CN" sz="2000" b="1" i="1" u="none" strike="noStrike" cap="none" normalizeH="0" baseline="0" dirty="0" err="1" smtClean="0">
                          <a:ln>
                            <a:noFill/>
                          </a:ln>
                          <a:solidFill>
                            <a:schemeClr val="bg2">
                              <a:lumMod val="50000"/>
                            </a:schemeClr>
                          </a:solidFill>
                          <a:effectLst/>
                          <a:latin typeface="Times New Roman" pitchFamily="18" charset="0"/>
                          <a:ea typeface="宋体" pitchFamily="2" charset="-122"/>
                        </a:rPr>
                        <a:t>internalFormat</a:t>
                      </a:r>
                      <a:endParaRPr kumimoji="0" lang="en-US" altLang="zh-CN" sz="2000" b="1" i="1" u="none" strike="noStrike" cap="none" normalizeH="0" baseline="0" dirty="0" smtClean="0">
                        <a:ln>
                          <a:noFill/>
                        </a:ln>
                        <a:solidFill>
                          <a:schemeClr val="bg2">
                            <a:lumMod val="50000"/>
                          </a:schemeClr>
                        </a:solidFill>
                        <a:effectLst/>
                        <a:latin typeface="Times New Roman" pitchFamily="18" charset="0"/>
                        <a:ea typeface="宋体" pitchFamily="2" charset="-122"/>
                      </a:endParaRPr>
                    </a:p>
                  </a:txBody>
                  <a:tcPr marL="121920" marR="121920"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bg2">
                              <a:lumMod val="50000"/>
                            </a:schemeClr>
                          </a:solidFill>
                          <a:effectLst/>
                          <a:latin typeface="Times New Roman" pitchFamily="18" charset="0"/>
                          <a:ea typeface="宋体" pitchFamily="2" charset="-122"/>
                        </a:rPr>
                        <a:t>贴花方式</a:t>
                      </a:r>
                    </a:p>
                  </a:txBody>
                  <a:tcPr marL="121920" marR="121920"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bg2">
                              <a:lumMod val="50000"/>
                            </a:schemeClr>
                          </a:solidFill>
                          <a:effectLst/>
                          <a:latin typeface="Times New Roman" pitchFamily="18" charset="0"/>
                          <a:ea typeface="宋体" pitchFamily="2" charset="-122"/>
                        </a:rPr>
                        <a:t>调整方式</a:t>
                      </a:r>
                    </a:p>
                  </a:txBody>
                  <a:tcPr marL="121920" marR="121920"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bg2">
                              <a:lumMod val="50000"/>
                            </a:schemeClr>
                          </a:solidFill>
                          <a:effectLst/>
                          <a:latin typeface="Times New Roman" pitchFamily="18" charset="0"/>
                          <a:ea typeface="宋体" pitchFamily="2" charset="-122"/>
                        </a:rPr>
                        <a:t>融合方式</a:t>
                      </a:r>
                    </a:p>
                  </a:txBody>
                  <a:tcPr marL="121920" marR="121920"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16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bg2">
                              <a:lumMod val="50000"/>
                            </a:schemeClr>
                          </a:solidFill>
                          <a:effectLst/>
                          <a:latin typeface="Times New Roman" pitchFamily="18" charset="0"/>
                          <a:ea typeface="宋体" pitchFamily="2" charset="-122"/>
                        </a:rPr>
                        <a:t>1</a:t>
                      </a:r>
                    </a:p>
                  </a:txBody>
                  <a:tcPr marL="121920" marR="121920"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bg2">
                              <a:lumMod val="50000"/>
                            </a:schemeClr>
                          </a:solidFill>
                          <a:effectLst/>
                          <a:latin typeface="Times New Roman" pitchFamily="18" charset="0"/>
                          <a:ea typeface="宋体" pitchFamily="2" charset="-122"/>
                        </a:rPr>
                        <a:t>无定义</a:t>
                      </a:r>
                    </a:p>
                  </a:txBody>
                  <a:tcPr marL="121920" marR="121920"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bg2">
                              <a:lumMod val="50000"/>
                            </a:schemeClr>
                          </a:solidFill>
                          <a:effectLst/>
                          <a:latin typeface="Times New Roman" pitchFamily="18" charset="0"/>
                          <a:ea typeface="宋体" pitchFamily="2" charset="-122"/>
                        </a:rPr>
                        <a:t>C=L</a:t>
                      </a:r>
                      <a:r>
                        <a:rPr kumimoji="0" lang="en-US" altLang="zh-CN" sz="2000" b="1" i="1" u="none" strike="noStrike" cap="none" normalizeH="0" baseline="-25000" smtClean="0">
                          <a:ln>
                            <a:noFill/>
                          </a:ln>
                          <a:solidFill>
                            <a:schemeClr val="bg2">
                              <a:lumMod val="50000"/>
                            </a:schemeClr>
                          </a:solidFill>
                          <a:effectLst/>
                          <a:latin typeface="Times New Roman" pitchFamily="18" charset="0"/>
                          <a:ea typeface="宋体" pitchFamily="2" charset="-122"/>
                        </a:rPr>
                        <a:t>t</a:t>
                      </a:r>
                      <a:r>
                        <a:rPr kumimoji="0" lang="en-US" altLang="zh-CN" sz="2000" b="1" i="0" u="none" strike="noStrike" cap="none" normalizeH="0" baseline="0" smtClean="0">
                          <a:ln>
                            <a:noFill/>
                          </a:ln>
                          <a:solidFill>
                            <a:schemeClr val="bg2">
                              <a:lumMod val="50000"/>
                            </a:schemeClr>
                          </a:solidFill>
                          <a:effectLst/>
                          <a:latin typeface="Times New Roman" pitchFamily="18" charset="0"/>
                          <a:ea typeface="宋体" pitchFamily="2" charset="-122"/>
                        </a:rPr>
                        <a:t>C</a:t>
                      </a:r>
                      <a:r>
                        <a:rPr kumimoji="0" lang="en-US" altLang="zh-CN" sz="2000" b="1" i="1" u="none" strike="noStrike" cap="none" normalizeH="0" baseline="-25000" smtClean="0">
                          <a:ln>
                            <a:noFill/>
                          </a:ln>
                          <a:solidFill>
                            <a:schemeClr val="bg2">
                              <a:lumMod val="50000"/>
                            </a:schemeClr>
                          </a:solidFill>
                          <a:effectLst/>
                          <a:latin typeface="Times New Roman" pitchFamily="18" charset="0"/>
                          <a:ea typeface="宋体" pitchFamily="2" charset="-122"/>
                        </a:rPr>
                        <a:t>f          </a:t>
                      </a:r>
                      <a:r>
                        <a:rPr kumimoji="0" lang="en-US" altLang="zh-CN" sz="2000" b="1" i="0" u="none" strike="noStrike" cap="none" normalizeH="0" baseline="0" smtClean="0">
                          <a:ln>
                            <a:noFill/>
                          </a:ln>
                          <a:solidFill>
                            <a:schemeClr val="bg2">
                              <a:lumMod val="50000"/>
                            </a:schemeClr>
                          </a:solidFill>
                          <a:effectLst/>
                          <a:latin typeface="Times New Roman" pitchFamily="18" charset="0"/>
                          <a:ea typeface="宋体" pitchFamily="2" charset="-122"/>
                        </a:rPr>
                        <a:t>A=A</a:t>
                      </a:r>
                      <a:r>
                        <a:rPr kumimoji="0" lang="en-US" altLang="zh-CN" sz="2000" b="1" i="1" u="none" strike="noStrike" cap="none" normalizeH="0" baseline="-25000" smtClean="0">
                          <a:ln>
                            <a:noFill/>
                          </a:ln>
                          <a:solidFill>
                            <a:schemeClr val="bg2">
                              <a:lumMod val="50000"/>
                            </a:schemeClr>
                          </a:solidFill>
                          <a:effectLst/>
                          <a:latin typeface="Times New Roman" pitchFamily="18" charset="0"/>
                          <a:ea typeface="宋体" pitchFamily="2" charset="-122"/>
                        </a:rPr>
                        <a:t>f</a:t>
                      </a:r>
                    </a:p>
                  </a:txBody>
                  <a:tcPr marL="121920" marR="121920"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bg2">
                              <a:lumMod val="50000"/>
                            </a:schemeClr>
                          </a:solidFill>
                          <a:effectLst/>
                          <a:latin typeface="Times New Roman" pitchFamily="18" charset="0"/>
                          <a:ea typeface="宋体" pitchFamily="2" charset="-122"/>
                        </a:rPr>
                        <a:t>C=(1-L</a:t>
                      </a:r>
                      <a:r>
                        <a:rPr kumimoji="0" lang="en-US" altLang="zh-CN" sz="2000" b="1" i="1" u="none" strike="noStrike" cap="none" normalizeH="0" baseline="-25000" smtClean="0">
                          <a:ln>
                            <a:noFill/>
                          </a:ln>
                          <a:solidFill>
                            <a:schemeClr val="bg2">
                              <a:lumMod val="50000"/>
                            </a:schemeClr>
                          </a:solidFill>
                          <a:effectLst/>
                          <a:latin typeface="Times New Roman" pitchFamily="18" charset="0"/>
                          <a:ea typeface="宋体" pitchFamily="2" charset="-122"/>
                        </a:rPr>
                        <a:t>f </a:t>
                      </a:r>
                      <a:r>
                        <a:rPr kumimoji="0" lang="en-US" altLang="zh-CN" sz="2000" b="1" i="0" u="none" strike="noStrike" cap="none" normalizeH="0" baseline="0" smtClean="0">
                          <a:ln>
                            <a:noFill/>
                          </a:ln>
                          <a:solidFill>
                            <a:schemeClr val="bg2">
                              <a:lumMod val="50000"/>
                            </a:schemeClr>
                          </a:solidFill>
                          <a:effectLst/>
                          <a:latin typeface="Times New Roman" pitchFamily="18" charset="0"/>
                          <a:ea typeface="宋体" pitchFamily="2" charset="-122"/>
                        </a:rPr>
                        <a:t>)C</a:t>
                      </a:r>
                      <a:r>
                        <a:rPr kumimoji="0" lang="en-US" altLang="zh-CN" sz="2000" b="1" i="1" u="none" strike="noStrike" cap="none" normalizeH="0" baseline="-25000" smtClean="0">
                          <a:ln>
                            <a:noFill/>
                          </a:ln>
                          <a:solidFill>
                            <a:schemeClr val="bg2">
                              <a:lumMod val="50000"/>
                            </a:schemeClr>
                          </a:solidFill>
                          <a:effectLst/>
                          <a:latin typeface="Times New Roman" pitchFamily="18" charset="0"/>
                          <a:ea typeface="宋体" pitchFamily="2" charset="-122"/>
                        </a:rPr>
                        <a:t>t </a:t>
                      </a:r>
                      <a:r>
                        <a:rPr kumimoji="0" lang="en-US" altLang="zh-CN" sz="2000" b="1" i="1" u="none" strike="noStrike" cap="none" normalizeH="0" baseline="0" smtClean="0">
                          <a:ln>
                            <a:noFill/>
                          </a:ln>
                          <a:solidFill>
                            <a:schemeClr val="bg2">
                              <a:lumMod val="50000"/>
                            </a:schemeClr>
                          </a:solidFill>
                          <a:effectLst/>
                          <a:latin typeface="Times New Roman" pitchFamily="18" charset="0"/>
                          <a:ea typeface="宋体" pitchFamily="2" charset="-122"/>
                        </a:rPr>
                        <a:t>+</a:t>
                      </a:r>
                      <a:r>
                        <a:rPr kumimoji="0" lang="en-US" altLang="zh-CN" sz="2000" b="1" i="0" u="none" strike="noStrike" cap="none" normalizeH="0" baseline="0" smtClean="0">
                          <a:ln>
                            <a:noFill/>
                          </a:ln>
                          <a:solidFill>
                            <a:schemeClr val="bg2">
                              <a:lumMod val="50000"/>
                            </a:schemeClr>
                          </a:solidFill>
                          <a:effectLst/>
                          <a:latin typeface="Times New Roman" pitchFamily="18" charset="0"/>
                          <a:ea typeface="宋体" pitchFamily="2" charset="-122"/>
                        </a:rPr>
                        <a:t>L</a:t>
                      </a:r>
                      <a:r>
                        <a:rPr kumimoji="0" lang="en-US" altLang="zh-CN" sz="2000" b="1" i="1" u="none" strike="noStrike" cap="none" normalizeH="0" baseline="-25000" smtClean="0">
                          <a:ln>
                            <a:noFill/>
                          </a:ln>
                          <a:solidFill>
                            <a:schemeClr val="bg2">
                              <a:lumMod val="50000"/>
                            </a:schemeClr>
                          </a:solidFill>
                          <a:effectLst/>
                          <a:latin typeface="Times New Roman" pitchFamily="18" charset="0"/>
                          <a:ea typeface="宋体" pitchFamily="2" charset="-122"/>
                        </a:rPr>
                        <a:t>t</a:t>
                      </a:r>
                      <a:r>
                        <a:rPr kumimoji="0" lang="en-US" altLang="zh-CN" sz="2000" b="1" i="0" u="none" strike="noStrike" cap="none" normalizeH="0" baseline="0" smtClean="0">
                          <a:ln>
                            <a:noFill/>
                          </a:ln>
                          <a:solidFill>
                            <a:schemeClr val="bg2">
                              <a:lumMod val="50000"/>
                            </a:schemeClr>
                          </a:solidFill>
                          <a:effectLst/>
                          <a:latin typeface="Times New Roman" pitchFamily="18" charset="0"/>
                          <a:ea typeface="宋体" pitchFamily="2" charset="-122"/>
                        </a:rPr>
                        <a:t>C</a:t>
                      </a:r>
                      <a:r>
                        <a:rPr kumimoji="0" lang="en-US" altLang="zh-CN" sz="2000" b="1" i="1" u="none" strike="noStrike" cap="none" normalizeH="0" baseline="-25000" smtClean="0">
                          <a:ln>
                            <a:noFill/>
                          </a:ln>
                          <a:solidFill>
                            <a:schemeClr val="bg2">
                              <a:lumMod val="50000"/>
                            </a:schemeClr>
                          </a:solidFill>
                          <a:effectLst/>
                          <a:latin typeface="Times New Roman" pitchFamily="18" charset="0"/>
                          <a:ea typeface="宋体" pitchFamily="2" charset="-122"/>
                        </a:rPr>
                        <a:t>c</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bg2">
                              <a:lumMod val="50000"/>
                            </a:schemeClr>
                          </a:solidFill>
                          <a:effectLst/>
                          <a:latin typeface="Times New Roman" pitchFamily="18" charset="0"/>
                          <a:ea typeface="宋体" pitchFamily="2" charset="-122"/>
                        </a:rPr>
                        <a:t>A=A</a:t>
                      </a:r>
                      <a:r>
                        <a:rPr kumimoji="0" lang="en-US" altLang="zh-CN" sz="2000" b="1" i="1" u="none" strike="noStrike" cap="none" normalizeH="0" baseline="-25000" smtClean="0">
                          <a:ln>
                            <a:noFill/>
                          </a:ln>
                          <a:solidFill>
                            <a:schemeClr val="bg2">
                              <a:lumMod val="50000"/>
                            </a:schemeClr>
                          </a:solidFill>
                          <a:effectLst/>
                          <a:latin typeface="Times New Roman" pitchFamily="18" charset="0"/>
                          <a:ea typeface="宋体" pitchFamily="2" charset="-122"/>
                        </a:rPr>
                        <a:t>t</a:t>
                      </a:r>
                    </a:p>
                  </a:txBody>
                  <a:tcPr marL="121920" marR="121920"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16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bg2">
                              <a:lumMod val="50000"/>
                            </a:schemeClr>
                          </a:solidFill>
                          <a:effectLst/>
                          <a:latin typeface="Times New Roman" pitchFamily="18" charset="0"/>
                          <a:ea typeface="宋体" pitchFamily="2" charset="-122"/>
                        </a:rPr>
                        <a:t>2</a:t>
                      </a:r>
                    </a:p>
                  </a:txBody>
                  <a:tcPr marL="121920" marR="121920"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bg2">
                              <a:lumMod val="50000"/>
                            </a:schemeClr>
                          </a:solidFill>
                          <a:effectLst/>
                          <a:latin typeface="Times New Roman" pitchFamily="18" charset="0"/>
                          <a:ea typeface="宋体" pitchFamily="2" charset="-122"/>
                        </a:rPr>
                        <a:t>无定义</a:t>
                      </a:r>
                    </a:p>
                  </a:txBody>
                  <a:tcPr marL="121920" marR="121920"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bg2">
                              <a:lumMod val="50000"/>
                            </a:schemeClr>
                          </a:solidFill>
                          <a:effectLst/>
                          <a:latin typeface="Times New Roman" pitchFamily="18" charset="0"/>
                          <a:ea typeface="宋体" pitchFamily="2" charset="-122"/>
                        </a:rPr>
                        <a:t>C=</a:t>
                      </a:r>
                      <a:r>
                        <a:rPr kumimoji="0" lang="en-US" altLang="zh-CN" sz="2000" b="1" i="0" u="none" strike="noStrike" cap="none" normalizeH="0" baseline="0" dirty="0" err="1" smtClean="0">
                          <a:ln>
                            <a:noFill/>
                          </a:ln>
                          <a:solidFill>
                            <a:schemeClr val="bg2">
                              <a:lumMod val="50000"/>
                            </a:schemeClr>
                          </a:solidFill>
                          <a:effectLst/>
                          <a:latin typeface="Times New Roman" pitchFamily="18" charset="0"/>
                          <a:ea typeface="宋体" pitchFamily="2" charset="-122"/>
                        </a:rPr>
                        <a:t>L</a:t>
                      </a:r>
                      <a:r>
                        <a:rPr kumimoji="0" lang="en-US" altLang="zh-CN" sz="2000" b="1" i="1" u="none" strike="noStrike" cap="none" normalizeH="0" baseline="-25000" dirty="0" err="1" smtClean="0">
                          <a:ln>
                            <a:noFill/>
                          </a:ln>
                          <a:solidFill>
                            <a:schemeClr val="bg2">
                              <a:lumMod val="50000"/>
                            </a:schemeClr>
                          </a:solidFill>
                          <a:effectLst/>
                          <a:latin typeface="Times New Roman" pitchFamily="18" charset="0"/>
                          <a:ea typeface="宋体" pitchFamily="2" charset="-122"/>
                        </a:rPr>
                        <a:t>t</a:t>
                      </a:r>
                      <a:r>
                        <a:rPr kumimoji="0" lang="en-US" altLang="zh-CN" sz="2000" b="1" i="0" u="none" strike="noStrike" cap="none" normalizeH="0" baseline="0" dirty="0" err="1" smtClean="0">
                          <a:ln>
                            <a:noFill/>
                          </a:ln>
                          <a:solidFill>
                            <a:schemeClr val="bg2">
                              <a:lumMod val="50000"/>
                            </a:schemeClr>
                          </a:solidFill>
                          <a:effectLst/>
                          <a:latin typeface="Times New Roman" pitchFamily="18" charset="0"/>
                          <a:ea typeface="宋体" pitchFamily="2" charset="-122"/>
                        </a:rPr>
                        <a:t>C</a:t>
                      </a:r>
                      <a:r>
                        <a:rPr kumimoji="0" lang="en-US" altLang="zh-CN" sz="2000" b="1" i="1" u="none" strike="noStrike" cap="none" normalizeH="0" baseline="-25000" dirty="0" err="1" smtClean="0">
                          <a:ln>
                            <a:noFill/>
                          </a:ln>
                          <a:solidFill>
                            <a:schemeClr val="bg2">
                              <a:lumMod val="50000"/>
                            </a:schemeClr>
                          </a:solidFill>
                          <a:effectLst/>
                          <a:latin typeface="Times New Roman" pitchFamily="18" charset="0"/>
                          <a:ea typeface="宋体" pitchFamily="2" charset="-122"/>
                        </a:rPr>
                        <a:t>f</a:t>
                      </a:r>
                      <a:r>
                        <a:rPr kumimoji="0" lang="en-US" altLang="zh-CN" sz="2000" b="1" i="1" u="none" strike="noStrike" cap="none" normalizeH="0" baseline="-25000" dirty="0" smtClean="0">
                          <a:ln>
                            <a:noFill/>
                          </a:ln>
                          <a:solidFill>
                            <a:schemeClr val="bg2">
                              <a:lumMod val="50000"/>
                            </a:schemeClr>
                          </a:solidFill>
                          <a:effectLst/>
                          <a:latin typeface="Times New Roman" pitchFamily="18" charset="0"/>
                          <a:ea typeface="宋体" pitchFamily="2" charset="-122"/>
                        </a:rPr>
                        <a:t>          </a:t>
                      </a:r>
                      <a:r>
                        <a:rPr kumimoji="0" lang="en-US" altLang="zh-CN" sz="2000" b="1" i="0" u="none" strike="noStrike" cap="none" normalizeH="0" baseline="0" dirty="0" smtClean="0">
                          <a:ln>
                            <a:noFill/>
                          </a:ln>
                          <a:solidFill>
                            <a:schemeClr val="bg2">
                              <a:lumMod val="50000"/>
                            </a:schemeClr>
                          </a:solidFill>
                          <a:effectLst/>
                          <a:latin typeface="Times New Roman" pitchFamily="18" charset="0"/>
                          <a:ea typeface="宋体" pitchFamily="2" charset="-122"/>
                        </a:rPr>
                        <a:t>A=</a:t>
                      </a:r>
                      <a:r>
                        <a:rPr kumimoji="0" lang="en-US" altLang="zh-CN" sz="2000" b="1" i="0" u="none" strike="noStrike" cap="none" normalizeH="0" baseline="0" dirty="0" err="1" smtClean="0">
                          <a:ln>
                            <a:noFill/>
                          </a:ln>
                          <a:solidFill>
                            <a:schemeClr val="bg2">
                              <a:lumMod val="50000"/>
                            </a:schemeClr>
                          </a:solidFill>
                          <a:effectLst/>
                          <a:latin typeface="Times New Roman" pitchFamily="18" charset="0"/>
                          <a:ea typeface="宋体" pitchFamily="2" charset="-122"/>
                        </a:rPr>
                        <a:t>A</a:t>
                      </a:r>
                      <a:r>
                        <a:rPr kumimoji="0" lang="en-US" altLang="zh-CN" sz="2000" b="1" i="1" u="none" strike="noStrike" cap="none" normalizeH="0" baseline="-25000" dirty="0" err="1" smtClean="0">
                          <a:ln>
                            <a:noFill/>
                          </a:ln>
                          <a:solidFill>
                            <a:schemeClr val="bg2">
                              <a:lumMod val="50000"/>
                            </a:schemeClr>
                          </a:solidFill>
                          <a:effectLst/>
                          <a:latin typeface="Times New Roman" pitchFamily="18" charset="0"/>
                          <a:ea typeface="宋体" pitchFamily="2" charset="-122"/>
                        </a:rPr>
                        <a:t>t</a:t>
                      </a:r>
                      <a:r>
                        <a:rPr kumimoji="0" lang="en-US" altLang="zh-CN" sz="2000" b="1" i="0" u="none" strike="noStrike" cap="none" normalizeH="0" baseline="0" dirty="0" err="1" smtClean="0">
                          <a:ln>
                            <a:noFill/>
                          </a:ln>
                          <a:solidFill>
                            <a:schemeClr val="bg2">
                              <a:lumMod val="50000"/>
                            </a:schemeClr>
                          </a:solidFill>
                          <a:effectLst/>
                          <a:latin typeface="Times New Roman" pitchFamily="18" charset="0"/>
                          <a:ea typeface="宋体" pitchFamily="2" charset="-122"/>
                        </a:rPr>
                        <a:t>A</a:t>
                      </a:r>
                      <a:r>
                        <a:rPr kumimoji="0" lang="en-US" altLang="zh-CN" sz="2000" b="1" i="1" u="none" strike="noStrike" cap="none" normalizeH="0" baseline="-25000" dirty="0" err="1" smtClean="0">
                          <a:ln>
                            <a:noFill/>
                          </a:ln>
                          <a:solidFill>
                            <a:schemeClr val="bg2">
                              <a:lumMod val="50000"/>
                            </a:schemeClr>
                          </a:solidFill>
                          <a:effectLst/>
                          <a:latin typeface="Times New Roman" pitchFamily="18" charset="0"/>
                          <a:ea typeface="宋体" pitchFamily="2" charset="-122"/>
                        </a:rPr>
                        <a:t>f</a:t>
                      </a:r>
                      <a:endParaRPr kumimoji="0" lang="en-US" altLang="zh-CN" sz="2000" b="1" i="0" u="none" strike="noStrike" cap="none" normalizeH="0" baseline="0" dirty="0" smtClean="0">
                        <a:ln>
                          <a:noFill/>
                        </a:ln>
                        <a:solidFill>
                          <a:schemeClr val="bg2">
                            <a:lumMod val="50000"/>
                          </a:schemeClr>
                        </a:solidFill>
                        <a:effectLst/>
                        <a:latin typeface="Times New Roman" pitchFamily="18" charset="0"/>
                        <a:ea typeface="宋体" pitchFamily="2" charset="-122"/>
                      </a:endParaRPr>
                    </a:p>
                  </a:txBody>
                  <a:tcPr marL="121920" marR="121920"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bg2">
                              <a:lumMod val="50000"/>
                            </a:schemeClr>
                          </a:solidFill>
                          <a:effectLst/>
                          <a:latin typeface="Times New Roman" pitchFamily="18" charset="0"/>
                          <a:ea typeface="宋体" pitchFamily="2" charset="-122"/>
                        </a:rPr>
                        <a:t>C=(1-L</a:t>
                      </a:r>
                      <a:r>
                        <a:rPr kumimoji="0" lang="en-US" altLang="zh-CN" sz="2000" b="1" i="1" u="none" strike="noStrike" cap="none" normalizeH="0" baseline="-25000" smtClean="0">
                          <a:ln>
                            <a:noFill/>
                          </a:ln>
                          <a:solidFill>
                            <a:schemeClr val="bg2">
                              <a:lumMod val="50000"/>
                            </a:schemeClr>
                          </a:solidFill>
                          <a:effectLst/>
                          <a:latin typeface="Times New Roman" pitchFamily="18" charset="0"/>
                          <a:ea typeface="宋体" pitchFamily="2" charset="-122"/>
                        </a:rPr>
                        <a:t>f </a:t>
                      </a:r>
                      <a:r>
                        <a:rPr kumimoji="0" lang="en-US" altLang="zh-CN" sz="2000" b="1" i="0" u="none" strike="noStrike" cap="none" normalizeH="0" baseline="0" smtClean="0">
                          <a:ln>
                            <a:noFill/>
                          </a:ln>
                          <a:solidFill>
                            <a:schemeClr val="bg2">
                              <a:lumMod val="50000"/>
                            </a:schemeClr>
                          </a:solidFill>
                          <a:effectLst/>
                          <a:latin typeface="Times New Roman" pitchFamily="18" charset="0"/>
                          <a:ea typeface="宋体" pitchFamily="2" charset="-122"/>
                        </a:rPr>
                        <a:t>)C</a:t>
                      </a:r>
                      <a:r>
                        <a:rPr kumimoji="0" lang="en-US" altLang="zh-CN" sz="2000" b="1" i="1" u="none" strike="noStrike" cap="none" normalizeH="0" baseline="-25000" smtClean="0">
                          <a:ln>
                            <a:noFill/>
                          </a:ln>
                          <a:solidFill>
                            <a:schemeClr val="bg2">
                              <a:lumMod val="50000"/>
                            </a:schemeClr>
                          </a:solidFill>
                          <a:effectLst/>
                          <a:latin typeface="Times New Roman" pitchFamily="18" charset="0"/>
                          <a:ea typeface="宋体" pitchFamily="2" charset="-122"/>
                        </a:rPr>
                        <a:t>t </a:t>
                      </a:r>
                      <a:r>
                        <a:rPr kumimoji="0" lang="en-US" altLang="zh-CN" sz="2000" b="1" i="1" u="none" strike="noStrike" cap="none" normalizeH="0" baseline="0" smtClean="0">
                          <a:ln>
                            <a:noFill/>
                          </a:ln>
                          <a:solidFill>
                            <a:schemeClr val="bg2">
                              <a:lumMod val="50000"/>
                            </a:schemeClr>
                          </a:solidFill>
                          <a:effectLst/>
                          <a:latin typeface="Times New Roman" pitchFamily="18" charset="0"/>
                          <a:ea typeface="宋体" pitchFamily="2" charset="-122"/>
                        </a:rPr>
                        <a:t>+</a:t>
                      </a:r>
                      <a:r>
                        <a:rPr kumimoji="0" lang="en-US" altLang="zh-CN" sz="2000" b="1" i="0" u="none" strike="noStrike" cap="none" normalizeH="0" baseline="0" smtClean="0">
                          <a:ln>
                            <a:noFill/>
                          </a:ln>
                          <a:solidFill>
                            <a:schemeClr val="bg2">
                              <a:lumMod val="50000"/>
                            </a:schemeClr>
                          </a:solidFill>
                          <a:effectLst/>
                          <a:latin typeface="Times New Roman" pitchFamily="18" charset="0"/>
                          <a:ea typeface="宋体" pitchFamily="2" charset="-122"/>
                        </a:rPr>
                        <a:t>L</a:t>
                      </a:r>
                      <a:r>
                        <a:rPr kumimoji="0" lang="en-US" altLang="zh-CN" sz="2000" b="1" i="1" u="none" strike="noStrike" cap="none" normalizeH="0" baseline="-25000" smtClean="0">
                          <a:ln>
                            <a:noFill/>
                          </a:ln>
                          <a:solidFill>
                            <a:schemeClr val="bg2">
                              <a:lumMod val="50000"/>
                            </a:schemeClr>
                          </a:solidFill>
                          <a:effectLst/>
                          <a:latin typeface="Times New Roman" pitchFamily="18" charset="0"/>
                          <a:ea typeface="宋体" pitchFamily="2" charset="-122"/>
                        </a:rPr>
                        <a:t>t</a:t>
                      </a:r>
                      <a:r>
                        <a:rPr kumimoji="0" lang="en-US" altLang="zh-CN" sz="2000" b="1" i="0" u="none" strike="noStrike" cap="none" normalizeH="0" baseline="0" smtClean="0">
                          <a:ln>
                            <a:noFill/>
                          </a:ln>
                          <a:solidFill>
                            <a:schemeClr val="bg2">
                              <a:lumMod val="50000"/>
                            </a:schemeClr>
                          </a:solidFill>
                          <a:effectLst/>
                          <a:latin typeface="Times New Roman" pitchFamily="18" charset="0"/>
                          <a:ea typeface="宋体" pitchFamily="2" charset="-122"/>
                        </a:rPr>
                        <a:t>C</a:t>
                      </a:r>
                      <a:r>
                        <a:rPr kumimoji="0" lang="en-US" altLang="zh-CN" sz="2000" b="1" i="1" u="none" strike="noStrike" cap="none" normalizeH="0" baseline="-25000" smtClean="0">
                          <a:ln>
                            <a:noFill/>
                          </a:ln>
                          <a:solidFill>
                            <a:schemeClr val="bg2">
                              <a:lumMod val="50000"/>
                            </a:schemeClr>
                          </a:solidFill>
                          <a:effectLst/>
                          <a:latin typeface="Times New Roman" pitchFamily="18" charset="0"/>
                          <a:ea typeface="宋体" pitchFamily="2" charset="-122"/>
                        </a:rPr>
                        <a:t>c</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bg2">
                              <a:lumMod val="50000"/>
                            </a:schemeClr>
                          </a:solidFill>
                          <a:effectLst/>
                          <a:latin typeface="Times New Roman" pitchFamily="18" charset="0"/>
                          <a:ea typeface="宋体" pitchFamily="2" charset="-122"/>
                        </a:rPr>
                        <a:t>A=A</a:t>
                      </a:r>
                      <a:r>
                        <a:rPr kumimoji="0" lang="en-US" altLang="zh-CN" sz="2000" b="1" i="1" u="none" strike="noStrike" cap="none" normalizeH="0" baseline="-25000" smtClean="0">
                          <a:ln>
                            <a:noFill/>
                          </a:ln>
                          <a:solidFill>
                            <a:schemeClr val="bg2">
                              <a:lumMod val="50000"/>
                            </a:schemeClr>
                          </a:solidFill>
                          <a:effectLst/>
                          <a:latin typeface="Times New Roman" pitchFamily="18" charset="0"/>
                          <a:ea typeface="宋体" pitchFamily="2" charset="-122"/>
                        </a:rPr>
                        <a:t>t</a:t>
                      </a:r>
                      <a:r>
                        <a:rPr kumimoji="0" lang="en-US" altLang="zh-CN" sz="2000" b="1" i="0" u="none" strike="noStrike" cap="none" normalizeH="0" baseline="0" smtClean="0">
                          <a:ln>
                            <a:noFill/>
                          </a:ln>
                          <a:solidFill>
                            <a:schemeClr val="bg2">
                              <a:lumMod val="50000"/>
                            </a:schemeClr>
                          </a:solidFill>
                          <a:effectLst/>
                          <a:latin typeface="Times New Roman" pitchFamily="18" charset="0"/>
                          <a:ea typeface="宋体" pitchFamily="2" charset="-122"/>
                        </a:rPr>
                        <a:t>A</a:t>
                      </a:r>
                      <a:r>
                        <a:rPr kumimoji="0" lang="en-US" altLang="zh-CN" sz="2000" b="1" i="1" u="none" strike="noStrike" cap="none" normalizeH="0" baseline="-25000" smtClean="0">
                          <a:ln>
                            <a:noFill/>
                          </a:ln>
                          <a:solidFill>
                            <a:schemeClr val="bg2">
                              <a:lumMod val="50000"/>
                            </a:schemeClr>
                          </a:solidFill>
                          <a:effectLst/>
                          <a:latin typeface="Times New Roman" pitchFamily="18" charset="0"/>
                          <a:ea typeface="宋体" pitchFamily="2" charset="-122"/>
                        </a:rPr>
                        <a:t>f</a:t>
                      </a:r>
                    </a:p>
                  </a:txBody>
                  <a:tcPr marL="121920" marR="121920"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62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bg2">
                              <a:lumMod val="50000"/>
                            </a:schemeClr>
                          </a:solidFill>
                          <a:effectLst/>
                          <a:latin typeface="Times New Roman" pitchFamily="18" charset="0"/>
                          <a:ea typeface="宋体" pitchFamily="2" charset="-122"/>
                        </a:rPr>
                        <a:t>3</a:t>
                      </a:r>
                    </a:p>
                  </a:txBody>
                  <a:tcPr marL="121920" marR="121920"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bg2">
                              <a:lumMod val="50000"/>
                            </a:schemeClr>
                          </a:solidFill>
                          <a:effectLst/>
                          <a:latin typeface="Times New Roman" pitchFamily="18" charset="0"/>
                          <a:ea typeface="宋体" pitchFamily="2" charset="-122"/>
                        </a:rPr>
                        <a:t>C=C</a:t>
                      </a:r>
                      <a:r>
                        <a:rPr kumimoji="0" lang="en-US" altLang="zh-CN" sz="2000" b="1" i="1" u="none" strike="noStrike" cap="none" normalizeH="0" baseline="-25000" smtClean="0">
                          <a:ln>
                            <a:noFill/>
                          </a:ln>
                          <a:solidFill>
                            <a:schemeClr val="bg2">
                              <a:lumMod val="50000"/>
                            </a:schemeClr>
                          </a:solidFill>
                          <a:effectLst/>
                          <a:latin typeface="Times New Roman" pitchFamily="18" charset="0"/>
                          <a:ea typeface="宋体" pitchFamily="2" charset="-122"/>
                        </a:rPr>
                        <a:t>t          </a:t>
                      </a:r>
                      <a:r>
                        <a:rPr kumimoji="0" lang="en-US" altLang="zh-CN" sz="2000" b="1" i="0" u="none" strike="noStrike" cap="none" normalizeH="0" baseline="0" smtClean="0">
                          <a:ln>
                            <a:noFill/>
                          </a:ln>
                          <a:solidFill>
                            <a:schemeClr val="bg2">
                              <a:lumMod val="50000"/>
                            </a:schemeClr>
                          </a:solidFill>
                          <a:effectLst/>
                          <a:latin typeface="Times New Roman" pitchFamily="18" charset="0"/>
                          <a:ea typeface="宋体" pitchFamily="2" charset="-122"/>
                        </a:rPr>
                        <a:t>A=A</a:t>
                      </a:r>
                      <a:r>
                        <a:rPr kumimoji="0" lang="en-US" altLang="zh-CN" sz="2000" b="1" i="1" u="none" strike="noStrike" cap="none" normalizeH="0" baseline="-25000" smtClean="0">
                          <a:ln>
                            <a:noFill/>
                          </a:ln>
                          <a:solidFill>
                            <a:schemeClr val="bg2">
                              <a:lumMod val="50000"/>
                            </a:schemeClr>
                          </a:solidFill>
                          <a:effectLst/>
                          <a:latin typeface="Times New Roman" pitchFamily="18" charset="0"/>
                          <a:ea typeface="宋体" pitchFamily="2" charset="-122"/>
                        </a:rPr>
                        <a:t>f</a:t>
                      </a:r>
                    </a:p>
                  </a:txBody>
                  <a:tcPr marL="121920" marR="121920"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bg2">
                              <a:lumMod val="50000"/>
                            </a:schemeClr>
                          </a:solidFill>
                          <a:effectLst/>
                          <a:latin typeface="Times New Roman" pitchFamily="18" charset="0"/>
                          <a:ea typeface="宋体" pitchFamily="2" charset="-122"/>
                        </a:rPr>
                        <a:t>C=C</a:t>
                      </a:r>
                      <a:r>
                        <a:rPr kumimoji="0" lang="en-US" altLang="zh-CN" sz="2000" b="1" i="1" u="none" strike="noStrike" cap="none" normalizeH="0" baseline="-25000" smtClean="0">
                          <a:ln>
                            <a:noFill/>
                          </a:ln>
                          <a:solidFill>
                            <a:schemeClr val="bg2">
                              <a:lumMod val="50000"/>
                            </a:schemeClr>
                          </a:solidFill>
                          <a:effectLst/>
                          <a:latin typeface="Times New Roman" pitchFamily="18" charset="0"/>
                          <a:ea typeface="宋体" pitchFamily="2" charset="-122"/>
                        </a:rPr>
                        <a:t>t</a:t>
                      </a:r>
                      <a:r>
                        <a:rPr kumimoji="0" lang="en-US" altLang="zh-CN" sz="2000" b="1" i="0" u="none" strike="noStrike" cap="none" normalizeH="0" baseline="0" smtClean="0">
                          <a:ln>
                            <a:noFill/>
                          </a:ln>
                          <a:solidFill>
                            <a:schemeClr val="bg2">
                              <a:lumMod val="50000"/>
                            </a:schemeClr>
                          </a:solidFill>
                          <a:effectLst/>
                          <a:latin typeface="Times New Roman" pitchFamily="18" charset="0"/>
                          <a:ea typeface="宋体" pitchFamily="2" charset="-122"/>
                        </a:rPr>
                        <a:t>C</a:t>
                      </a:r>
                      <a:r>
                        <a:rPr kumimoji="0" lang="en-US" altLang="zh-CN" sz="2000" b="1" i="1" u="none" strike="noStrike" cap="none" normalizeH="0" baseline="-25000" smtClean="0">
                          <a:ln>
                            <a:noFill/>
                          </a:ln>
                          <a:solidFill>
                            <a:schemeClr val="bg2">
                              <a:lumMod val="50000"/>
                            </a:schemeClr>
                          </a:solidFill>
                          <a:effectLst/>
                          <a:latin typeface="Times New Roman" pitchFamily="18" charset="0"/>
                          <a:ea typeface="宋体" pitchFamily="2" charset="-122"/>
                        </a:rPr>
                        <a:t>f          </a:t>
                      </a:r>
                      <a:r>
                        <a:rPr kumimoji="0" lang="en-US" altLang="zh-CN" sz="2000" b="1" i="0" u="none" strike="noStrike" cap="none" normalizeH="0" baseline="0" smtClean="0">
                          <a:ln>
                            <a:noFill/>
                          </a:ln>
                          <a:solidFill>
                            <a:schemeClr val="bg2">
                              <a:lumMod val="50000"/>
                            </a:schemeClr>
                          </a:solidFill>
                          <a:effectLst/>
                          <a:latin typeface="Times New Roman" pitchFamily="18" charset="0"/>
                          <a:ea typeface="宋体" pitchFamily="2" charset="-122"/>
                        </a:rPr>
                        <a:t>A=A</a:t>
                      </a:r>
                      <a:r>
                        <a:rPr kumimoji="0" lang="en-US" altLang="zh-CN" sz="2000" b="1" i="1" u="none" strike="noStrike" cap="none" normalizeH="0" baseline="-25000" smtClean="0">
                          <a:ln>
                            <a:noFill/>
                          </a:ln>
                          <a:solidFill>
                            <a:schemeClr val="bg2">
                              <a:lumMod val="50000"/>
                            </a:schemeClr>
                          </a:solidFill>
                          <a:effectLst/>
                          <a:latin typeface="Times New Roman" pitchFamily="18" charset="0"/>
                          <a:ea typeface="宋体" pitchFamily="2" charset="-122"/>
                        </a:rPr>
                        <a:t>f</a:t>
                      </a:r>
                    </a:p>
                  </a:txBody>
                  <a:tcPr marL="121920" marR="121920"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bg2">
                              <a:lumMod val="50000"/>
                            </a:schemeClr>
                          </a:solidFill>
                          <a:effectLst/>
                          <a:latin typeface="Times New Roman" pitchFamily="18" charset="0"/>
                          <a:ea typeface="宋体" pitchFamily="2" charset="-122"/>
                        </a:rPr>
                        <a:t>无定义</a:t>
                      </a:r>
                    </a:p>
                  </a:txBody>
                  <a:tcPr marL="121920" marR="121920"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16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bg2">
                              <a:lumMod val="50000"/>
                            </a:schemeClr>
                          </a:solidFill>
                          <a:effectLst/>
                          <a:latin typeface="Times New Roman" pitchFamily="18" charset="0"/>
                          <a:ea typeface="宋体" pitchFamily="2" charset="-122"/>
                        </a:rPr>
                        <a:t>4</a:t>
                      </a:r>
                    </a:p>
                  </a:txBody>
                  <a:tcPr marL="121920" marR="121920"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bg2">
                              <a:lumMod val="50000"/>
                            </a:schemeClr>
                          </a:solidFill>
                          <a:effectLst/>
                          <a:latin typeface="Times New Roman" pitchFamily="18" charset="0"/>
                          <a:ea typeface="宋体" pitchFamily="2" charset="-122"/>
                        </a:rPr>
                        <a:t>C=(1- A</a:t>
                      </a:r>
                      <a:r>
                        <a:rPr kumimoji="0" lang="en-US" altLang="zh-CN" sz="2000" b="1" i="1" u="none" strike="noStrike" cap="none" normalizeH="0" baseline="-25000" smtClean="0">
                          <a:ln>
                            <a:noFill/>
                          </a:ln>
                          <a:solidFill>
                            <a:schemeClr val="bg2">
                              <a:lumMod val="50000"/>
                            </a:schemeClr>
                          </a:solidFill>
                          <a:effectLst/>
                          <a:latin typeface="Times New Roman" pitchFamily="18" charset="0"/>
                          <a:ea typeface="宋体" pitchFamily="2" charset="-122"/>
                        </a:rPr>
                        <a:t>t </a:t>
                      </a:r>
                      <a:r>
                        <a:rPr kumimoji="0" lang="en-US" altLang="zh-CN" sz="2000" b="1" i="0" u="none" strike="noStrike" cap="none" normalizeH="0" baseline="0" smtClean="0">
                          <a:ln>
                            <a:noFill/>
                          </a:ln>
                          <a:solidFill>
                            <a:schemeClr val="bg2">
                              <a:lumMod val="50000"/>
                            </a:schemeClr>
                          </a:solidFill>
                          <a:effectLst/>
                          <a:latin typeface="Times New Roman" pitchFamily="18" charset="0"/>
                          <a:ea typeface="宋体" pitchFamily="2" charset="-122"/>
                        </a:rPr>
                        <a:t>)C</a:t>
                      </a:r>
                      <a:r>
                        <a:rPr kumimoji="0" lang="en-US" altLang="zh-CN" sz="2000" b="1" i="1" u="none" strike="noStrike" cap="none" normalizeH="0" baseline="-25000" smtClean="0">
                          <a:ln>
                            <a:noFill/>
                          </a:ln>
                          <a:solidFill>
                            <a:schemeClr val="bg2">
                              <a:lumMod val="50000"/>
                            </a:schemeClr>
                          </a:solidFill>
                          <a:effectLst/>
                          <a:latin typeface="Times New Roman" pitchFamily="18" charset="0"/>
                          <a:ea typeface="宋体" pitchFamily="2" charset="-122"/>
                        </a:rPr>
                        <a:t>f </a:t>
                      </a:r>
                      <a:r>
                        <a:rPr kumimoji="0" lang="en-US" altLang="zh-CN" sz="2000" b="1" i="1" u="none" strike="noStrike" cap="none" normalizeH="0" baseline="0" smtClean="0">
                          <a:ln>
                            <a:noFill/>
                          </a:ln>
                          <a:solidFill>
                            <a:schemeClr val="bg2">
                              <a:lumMod val="50000"/>
                            </a:schemeClr>
                          </a:solidFill>
                          <a:effectLst/>
                          <a:latin typeface="Times New Roman" pitchFamily="18" charset="0"/>
                          <a:ea typeface="宋体" pitchFamily="2" charset="-122"/>
                        </a:rPr>
                        <a:t>+</a:t>
                      </a:r>
                      <a:r>
                        <a:rPr kumimoji="0" lang="en-US" altLang="zh-CN" sz="2000" b="1" i="0" u="none" strike="noStrike" cap="none" normalizeH="0" baseline="0" smtClean="0">
                          <a:ln>
                            <a:noFill/>
                          </a:ln>
                          <a:solidFill>
                            <a:schemeClr val="bg2">
                              <a:lumMod val="50000"/>
                            </a:schemeClr>
                          </a:solidFill>
                          <a:effectLst/>
                          <a:latin typeface="Times New Roman" pitchFamily="18" charset="0"/>
                          <a:ea typeface="宋体" pitchFamily="2" charset="-122"/>
                        </a:rPr>
                        <a:t>A</a:t>
                      </a:r>
                      <a:r>
                        <a:rPr kumimoji="0" lang="en-US" altLang="zh-CN" sz="2000" b="1" i="1" u="none" strike="noStrike" cap="none" normalizeH="0" baseline="-25000" smtClean="0">
                          <a:ln>
                            <a:noFill/>
                          </a:ln>
                          <a:solidFill>
                            <a:schemeClr val="bg2">
                              <a:lumMod val="50000"/>
                            </a:schemeClr>
                          </a:solidFill>
                          <a:effectLst/>
                          <a:latin typeface="Times New Roman" pitchFamily="18" charset="0"/>
                          <a:ea typeface="宋体" pitchFamily="2" charset="-122"/>
                        </a:rPr>
                        <a:t>t</a:t>
                      </a:r>
                      <a:r>
                        <a:rPr kumimoji="0" lang="en-US" altLang="zh-CN" sz="2000" b="1" i="0" u="none" strike="noStrike" cap="none" normalizeH="0" baseline="0" smtClean="0">
                          <a:ln>
                            <a:noFill/>
                          </a:ln>
                          <a:solidFill>
                            <a:schemeClr val="bg2">
                              <a:lumMod val="50000"/>
                            </a:schemeClr>
                          </a:solidFill>
                          <a:effectLst/>
                          <a:latin typeface="Times New Roman" pitchFamily="18" charset="0"/>
                          <a:ea typeface="宋体" pitchFamily="2" charset="-122"/>
                        </a:rPr>
                        <a:t>C</a:t>
                      </a:r>
                      <a:r>
                        <a:rPr kumimoji="0" lang="en-US" altLang="zh-CN" sz="2000" b="1" i="1" u="none" strike="noStrike" cap="none" normalizeH="0" baseline="-25000" smtClean="0">
                          <a:ln>
                            <a:noFill/>
                          </a:ln>
                          <a:solidFill>
                            <a:schemeClr val="bg2">
                              <a:lumMod val="50000"/>
                            </a:schemeClr>
                          </a:solidFill>
                          <a:effectLst/>
                          <a:latin typeface="Times New Roman" pitchFamily="18" charset="0"/>
                          <a:ea typeface="宋体" pitchFamily="2" charset="-122"/>
                        </a:rPr>
                        <a:t>t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bg2">
                              <a:lumMod val="50000"/>
                            </a:schemeClr>
                          </a:solidFill>
                          <a:effectLst/>
                          <a:latin typeface="Times New Roman" pitchFamily="18" charset="0"/>
                          <a:ea typeface="宋体" pitchFamily="2" charset="-122"/>
                        </a:rPr>
                        <a:t>A=A</a:t>
                      </a:r>
                      <a:r>
                        <a:rPr kumimoji="0" lang="en-US" altLang="zh-CN" sz="2000" b="1" i="1" u="none" strike="noStrike" cap="none" normalizeH="0" baseline="-25000" smtClean="0">
                          <a:ln>
                            <a:noFill/>
                          </a:ln>
                          <a:solidFill>
                            <a:schemeClr val="bg2">
                              <a:lumMod val="50000"/>
                            </a:schemeClr>
                          </a:solidFill>
                          <a:effectLst/>
                          <a:latin typeface="Times New Roman" pitchFamily="18" charset="0"/>
                          <a:ea typeface="宋体" pitchFamily="2" charset="-122"/>
                        </a:rPr>
                        <a:t>t</a:t>
                      </a:r>
                    </a:p>
                  </a:txBody>
                  <a:tcPr marL="121920" marR="121920"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bg2">
                              <a:lumMod val="50000"/>
                            </a:schemeClr>
                          </a:solidFill>
                          <a:effectLst/>
                          <a:latin typeface="Times New Roman" pitchFamily="18" charset="0"/>
                          <a:ea typeface="宋体" pitchFamily="2" charset="-122"/>
                        </a:rPr>
                        <a:t>C=C</a:t>
                      </a:r>
                      <a:r>
                        <a:rPr kumimoji="0" lang="en-US" altLang="zh-CN" sz="2000" b="1" i="1" u="none" strike="noStrike" cap="none" normalizeH="0" baseline="-25000" smtClean="0">
                          <a:ln>
                            <a:noFill/>
                          </a:ln>
                          <a:solidFill>
                            <a:schemeClr val="bg2">
                              <a:lumMod val="50000"/>
                            </a:schemeClr>
                          </a:solidFill>
                          <a:effectLst/>
                          <a:latin typeface="Times New Roman" pitchFamily="18" charset="0"/>
                          <a:ea typeface="宋体" pitchFamily="2" charset="-122"/>
                        </a:rPr>
                        <a:t>t</a:t>
                      </a:r>
                      <a:r>
                        <a:rPr kumimoji="0" lang="en-US" altLang="zh-CN" sz="2000" b="1" i="0" u="none" strike="noStrike" cap="none" normalizeH="0" baseline="0" smtClean="0">
                          <a:ln>
                            <a:noFill/>
                          </a:ln>
                          <a:solidFill>
                            <a:schemeClr val="bg2">
                              <a:lumMod val="50000"/>
                            </a:schemeClr>
                          </a:solidFill>
                          <a:effectLst/>
                          <a:latin typeface="Times New Roman" pitchFamily="18" charset="0"/>
                          <a:ea typeface="宋体" pitchFamily="2" charset="-122"/>
                        </a:rPr>
                        <a:t>C</a:t>
                      </a:r>
                      <a:r>
                        <a:rPr kumimoji="0" lang="en-US" altLang="zh-CN" sz="2000" b="1" i="1" u="none" strike="noStrike" cap="none" normalizeH="0" baseline="-25000" smtClean="0">
                          <a:ln>
                            <a:noFill/>
                          </a:ln>
                          <a:solidFill>
                            <a:schemeClr val="bg2">
                              <a:lumMod val="50000"/>
                            </a:schemeClr>
                          </a:solidFill>
                          <a:effectLst/>
                          <a:latin typeface="Times New Roman" pitchFamily="18" charset="0"/>
                          <a:ea typeface="宋体" pitchFamily="2" charset="-122"/>
                        </a:rPr>
                        <a:t>f          </a:t>
                      </a:r>
                      <a:r>
                        <a:rPr kumimoji="0" lang="en-US" altLang="zh-CN" sz="2000" b="1" i="0" u="none" strike="noStrike" cap="none" normalizeH="0" baseline="0" smtClean="0">
                          <a:ln>
                            <a:noFill/>
                          </a:ln>
                          <a:solidFill>
                            <a:schemeClr val="bg2">
                              <a:lumMod val="50000"/>
                            </a:schemeClr>
                          </a:solidFill>
                          <a:effectLst/>
                          <a:latin typeface="Times New Roman" pitchFamily="18" charset="0"/>
                          <a:ea typeface="宋体" pitchFamily="2" charset="-122"/>
                        </a:rPr>
                        <a:t>A=A</a:t>
                      </a:r>
                      <a:r>
                        <a:rPr kumimoji="0" lang="en-US" altLang="zh-CN" sz="2000" b="1" i="1" u="none" strike="noStrike" cap="none" normalizeH="0" baseline="-25000" smtClean="0">
                          <a:ln>
                            <a:noFill/>
                          </a:ln>
                          <a:solidFill>
                            <a:schemeClr val="bg2">
                              <a:lumMod val="50000"/>
                            </a:schemeClr>
                          </a:solidFill>
                          <a:effectLst/>
                          <a:latin typeface="Times New Roman" pitchFamily="18" charset="0"/>
                          <a:ea typeface="宋体" pitchFamily="2" charset="-122"/>
                        </a:rPr>
                        <a:t>t</a:t>
                      </a:r>
                      <a:r>
                        <a:rPr kumimoji="0" lang="en-US" altLang="zh-CN" sz="2000" b="1" i="0" u="none" strike="noStrike" cap="none" normalizeH="0" baseline="0" smtClean="0">
                          <a:ln>
                            <a:noFill/>
                          </a:ln>
                          <a:solidFill>
                            <a:schemeClr val="bg2">
                              <a:lumMod val="50000"/>
                            </a:schemeClr>
                          </a:solidFill>
                          <a:effectLst/>
                          <a:latin typeface="Times New Roman" pitchFamily="18" charset="0"/>
                          <a:ea typeface="宋体" pitchFamily="2" charset="-122"/>
                        </a:rPr>
                        <a:t>A</a:t>
                      </a:r>
                      <a:r>
                        <a:rPr kumimoji="0" lang="en-US" altLang="zh-CN" sz="2000" b="1" i="1" u="none" strike="noStrike" cap="none" normalizeH="0" baseline="-25000" smtClean="0">
                          <a:ln>
                            <a:noFill/>
                          </a:ln>
                          <a:solidFill>
                            <a:schemeClr val="bg2">
                              <a:lumMod val="50000"/>
                            </a:schemeClr>
                          </a:solidFill>
                          <a:effectLst/>
                          <a:latin typeface="Times New Roman" pitchFamily="18" charset="0"/>
                          <a:ea typeface="宋体" pitchFamily="2" charset="-122"/>
                        </a:rPr>
                        <a:t>f</a:t>
                      </a:r>
                    </a:p>
                  </a:txBody>
                  <a:tcPr marL="121920" marR="121920"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bg2">
                              <a:lumMod val="50000"/>
                            </a:schemeClr>
                          </a:solidFill>
                          <a:effectLst/>
                          <a:latin typeface="Times New Roman" pitchFamily="18" charset="0"/>
                          <a:ea typeface="宋体" pitchFamily="2" charset="-122"/>
                        </a:rPr>
                        <a:t>无定义</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2000" b="1" i="0" u="none" strike="noStrike" cap="none" normalizeH="0" baseline="0" dirty="0" smtClean="0">
                        <a:ln>
                          <a:noFill/>
                        </a:ln>
                        <a:solidFill>
                          <a:schemeClr val="bg2">
                            <a:lumMod val="50000"/>
                          </a:schemeClr>
                        </a:solidFill>
                        <a:effectLst/>
                        <a:latin typeface="Times New Roman" pitchFamily="18" charset="0"/>
                        <a:ea typeface="宋体" pitchFamily="2" charset="-122"/>
                      </a:endParaRPr>
                    </a:p>
                  </a:txBody>
                  <a:tcPr marL="121920" marR="121920"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4484" name="Text Box 36"/>
          <p:cNvSpPr txBox="1">
            <a:spLocks noChangeArrowheads="1"/>
          </p:cNvSpPr>
          <p:nvPr/>
        </p:nvSpPr>
        <p:spPr bwMode="auto">
          <a:xfrm>
            <a:off x="912285" y="5876926"/>
            <a:ext cx="11137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endParaRPr lang="zh-CN" altLang="zh-CN">
              <a:latin typeface="Times New Roman" pitchFamily="18" charset="0"/>
            </a:endParaRPr>
          </a:p>
        </p:txBody>
      </p:sp>
      <p:sp>
        <p:nvSpPr>
          <p:cNvPr id="100389" name="Text Box 37"/>
          <p:cNvSpPr txBox="1">
            <a:spLocks noChangeArrowheads="1"/>
          </p:cNvSpPr>
          <p:nvPr/>
        </p:nvSpPr>
        <p:spPr bwMode="auto">
          <a:xfrm>
            <a:off x="527051" y="5897389"/>
            <a:ext cx="11330516"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dirty="0">
                <a:solidFill>
                  <a:schemeClr val="bg2">
                    <a:lumMod val="50000"/>
                  </a:schemeClr>
                </a:solidFill>
              </a:rPr>
              <a:t>说明：下标</a:t>
            </a:r>
            <a:r>
              <a:rPr lang="en-US" altLang="zh-CN" dirty="0">
                <a:solidFill>
                  <a:schemeClr val="bg2">
                    <a:lumMod val="50000"/>
                  </a:schemeClr>
                </a:solidFill>
              </a:rPr>
              <a:t>t</a:t>
            </a:r>
            <a:r>
              <a:rPr lang="zh-CN" altLang="en-US" dirty="0">
                <a:solidFill>
                  <a:schemeClr val="bg2">
                    <a:lumMod val="50000"/>
                  </a:schemeClr>
                </a:solidFill>
              </a:rPr>
              <a:t>表示纹理值。下标</a:t>
            </a:r>
            <a:r>
              <a:rPr lang="en-US" altLang="zh-CN" dirty="0">
                <a:solidFill>
                  <a:schemeClr val="bg2">
                    <a:lumMod val="50000"/>
                  </a:schemeClr>
                </a:solidFill>
              </a:rPr>
              <a:t>f</a:t>
            </a:r>
            <a:r>
              <a:rPr lang="zh-CN" altLang="en-US" dirty="0">
                <a:solidFill>
                  <a:schemeClr val="bg2">
                    <a:lumMod val="50000"/>
                  </a:schemeClr>
                </a:solidFill>
              </a:rPr>
              <a:t>表示片段值，下标</a:t>
            </a:r>
            <a:r>
              <a:rPr lang="en-US" altLang="zh-CN" dirty="0">
                <a:solidFill>
                  <a:schemeClr val="bg2">
                    <a:lumMod val="50000"/>
                  </a:schemeClr>
                </a:solidFill>
              </a:rPr>
              <a:t>c</a:t>
            </a:r>
            <a:r>
              <a:rPr lang="zh-CN" altLang="en-US" dirty="0">
                <a:solidFill>
                  <a:schemeClr val="bg2">
                    <a:lumMod val="50000"/>
                  </a:schemeClr>
                </a:solidFill>
              </a:rPr>
              <a:t>表示</a:t>
            </a:r>
            <a:r>
              <a:rPr lang="en-US" altLang="zh-CN" dirty="0">
                <a:solidFill>
                  <a:schemeClr val="bg2">
                    <a:lumMod val="50000"/>
                  </a:schemeClr>
                </a:solidFill>
              </a:rPr>
              <a:t>GL_TEXTURE_ENV_ COLOR</a:t>
            </a:r>
            <a:r>
              <a:rPr lang="zh-CN" altLang="en-US" dirty="0">
                <a:solidFill>
                  <a:schemeClr val="bg2">
                    <a:lumMod val="50000"/>
                  </a:schemeClr>
                </a:solidFill>
              </a:rPr>
              <a:t>指定的值，无下标表示最终的计算值；</a:t>
            </a:r>
            <a:r>
              <a:rPr lang="en-US" altLang="zh-CN" dirty="0">
                <a:solidFill>
                  <a:schemeClr val="bg2">
                    <a:lumMod val="50000"/>
                  </a:schemeClr>
                </a:solidFill>
              </a:rPr>
              <a:t>C</a:t>
            </a:r>
            <a:r>
              <a:rPr lang="zh-CN" altLang="en-US" dirty="0">
                <a:solidFill>
                  <a:schemeClr val="bg2">
                    <a:lumMod val="50000"/>
                  </a:schemeClr>
                </a:solidFill>
              </a:rPr>
              <a:t>表示</a:t>
            </a:r>
            <a:r>
              <a:rPr lang="en-US" altLang="zh-CN" dirty="0">
                <a:solidFill>
                  <a:schemeClr val="bg2">
                    <a:lumMod val="50000"/>
                  </a:schemeClr>
                </a:solidFill>
              </a:rPr>
              <a:t>RGB</a:t>
            </a:r>
            <a:r>
              <a:rPr lang="zh-CN" altLang="en-US" dirty="0">
                <a:solidFill>
                  <a:schemeClr val="bg2">
                    <a:lumMod val="50000"/>
                  </a:schemeClr>
                </a:solidFill>
              </a:rPr>
              <a:t>颜色值，</a:t>
            </a:r>
            <a:r>
              <a:rPr lang="en-US" altLang="zh-CN" dirty="0">
                <a:solidFill>
                  <a:schemeClr val="bg2">
                    <a:lumMod val="50000"/>
                  </a:schemeClr>
                </a:solidFill>
              </a:rPr>
              <a:t>L</a:t>
            </a:r>
            <a:r>
              <a:rPr lang="zh-CN" altLang="en-US" dirty="0">
                <a:solidFill>
                  <a:schemeClr val="bg2">
                    <a:lumMod val="50000"/>
                  </a:schemeClr>
                </a:solidFill>
              </a:rPr>
              <a:t>表示 光照值；分量数是纹理定义函数</a:t>
            </a:r>
            <a:r>
              <a:rPr lang="en-US" altLang="zh-CN" dirty="0" err="1">
                <a:solidFill>
                  <a:schemeClr val="bg2">
                    <a:lumMod val="50000"/>
                  </a:schemeClr>
                </a:solidFill>
              </a:rPr>
              <a:t>glTexImage</a:t>
            </a:r>
            <a:r>
              <a:rPr lang="en-US" altLang="zh-CN" dirty="0">
                <a:solidFill>
                  <a:schemeClr val="bg2">
                    <a:lumMod val="50000"/>
                  </a:schemeClr>
                </a:solidFill>
              </a:rPr>
              <a:t>*D()</a:t>
            </a:r>
            <a:r>
              <a:rPr lang="zh-CN" altLang="en-US" dirty="0">
                <a:solidFill>
                  <a:schemeClr val="bg2">
                    <a:lumMod val="50000"/>
                  </a:schemeClr>
                </a:solidFill>
              </a:rPr>
              <a:t>函数中</a:t>
            </a:r>
            <a:r>
              <a:rPr lang="en-US" altLang="zh-CN" i="1" dirty="0">
                <a:solidFill>
                  <a:schemeClr val="bg2">
                    <a:lumMod val="50000"/>
                  </a:schemeClr>
                </a:solidFill>
              </a:rPr>
              <a:t>component</a:t>
            </a:r>
            <a:r>
              <a:rPr lang="zh-CN" altLang="en-US" dirty="0">
                <a:solidFill>
                  <a:schemeClr val="bg2">
                    <a:lumMod val="50000"/>
                  </a:schemeClr>
                </a:solidFill>
              </a:rPr>
              <a:t>参数设置的值</a:t>
            </a:r>
          </a:p>
        </p:txBody>
      </p:sp>
    </p:spTree>
    <p:extLst>
      <p:ext uri="{BB962C8B-B14F-4D97-AF65-F5344CB8AC3E}">
        <p14:creationId xmlns:p14="http://schemas.microsoft.com/office/powerpoint/2010/main" val="17813263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445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04451">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499"/>
                                          </p:stCondLst>
                                        </p:cTn>
                                        <p:tgtEl>
                                          <p:spTgt spid="104452"/>
                                        </p:tgtEl>
                                        <p:attrNameLst>
                                          <p:attrName>style.visibility</p:attrName>
                                        </p:attrNameLst>
                                      </p:cBhvr>
                                      <p:to>
                                        <p:strVal val="visible"/>
                                      </p:to>
                                    </p:set>
                                  </p:childTnLst>
                                </p:cTn>
                              </p:par>
                            </p:childTnLst>
                          </p:cTn>
                        </p:par>
                        <p:par>
                          <p:cTn id="13" fill="hold" nodeType="afterGroup">
                            <p:stCondLst>
                              <p:cond delay="500"/>
                            </p:stCondLst>
                            <p:childTnLst>
                              <p:par>
                                <p:cTn id="14" presetID="1" presetClass="entr" presetSubtype="0" fill="hold" grpId="0" nodeType="afterEffect" nodePh="1">
                                  <p:stCondLst>
                                    <p:cond delay="0"/>
                                  </p:stCondLst>
                                  <p:endCondLst>
                                    <p:cond evt="begin" delay="0">
                                      <p:tn val="14"/>
                                    </p:cond>
                                  </p:endCondLst>
                                  <p:childTnLst>
                                    <p:set>
                                      <p:cBhvr>
                                        <p:cTn id="15" dur="1" fill="hold">
                                          <p:stCondLst>
                                            <p:cond delay="499"/>
                                          </p:stCondLst>
                                        </p:cTn>
                                        <p:tgtEl>
                                          <p:spTgt spid="104484"/>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003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1" grpId="0" build="p" autoUpdateAnimBg="0"/>
      <p:bldP spid="104484" grpId="0" autoUpdateAnimBg="0"/>
      <p:bldP spid="100389"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normAutofit/>
          </a:bodyPr>
          <a:lstStyle/>
          <a:p>
            <a:pPr lvl="1" eaLnBrk="1" hangingPunct="0">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3.4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激活纹理映射</a:t>
            </a:r>
          </a:p>
        </p:txBody>
      </p:sp>
      <p:sp>
        <p:nvSpPr>
          <p:cNvPr id="106499" name="Rectangle 3"/>
          <p:cNvSpPr>
            <a:spLocks noGrp="1" noChangeArrowheads="1"/>
          </p:cNvSpPr>
          <p:nvPr>
            <p:ph type="body" sz="half" idx="1"/>
          </p:nvPr>
        </p:nvSpPr>
        <p:spPr>
          <a:xfrm>
            <a:off x="609600" y="1635126"/>
            <a:ext cx="10670117" cy="4530725"/>
          </a:xfrm>
        </p:spPr>
        <p:txBody>
          <a:bodyPr/>
          <a:lstStyle/>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使用</a:t>
            </a:r>
            <a:r>
              <a:rPr lang="en-US" altLang="zh-CN" b="1" dirty="0" err="1">
                <a:solidFill>
                  <a:schemeClr val="bg2">
                    <a:lumMod val="50000"/>
                  </a:schemeClr>
                </a:solidFill>
                <a:latin typeface="微软雅黑" panose="020B0503020204020204" pitchFamily="34" charset="-122"/>
                <a:ea typeface="微软雅黑" panose="020B0503020204020204" pitchFamily="34" charset="-122"/>
              </a:rPr>
              <a:t>glEnable</a:t>
            </a:r>
            <a:r>
              <a:rPr lang="en-US" altLang="zh-CN" b="1" dirty="0">
                <a:solidFill>
                  <a:schemeClr val="bg2">
                    <a:lumMod val="50000"/>
                  </a:schemeClr>
                </a:solidFill>
                <a:latin typeface="微软雅黑" panose="020B0503020204020204" pitchFamily="34" charset="-122"/>
                <a:ea typeface="微软雅黑" panose="020B0503020204020204" pitchFamily="34" charset="-122"/>
              </a:rPr>
              <a:t>()</a:t>
            </a:r>
            <a:r>
              <a:rPr lang="zh-CN" altLang="en-US" b="1" dirty="0">
                <a:solidFill>
                  <a:schemeClr val="bg2">
                    <a:lumMod val="50000"/>
                  </a:schemeClr>
                </a:solidFill>
                <a:latin typeface="微软雅黑" panose="020B0503020204020204" pitchFamily="34" charset="-122"/>
                <a:ea typeface="微软雅黑" panose="020B0503020204020204" pitchFamily="34" charset="-122"/>
              </a:rPr>
              <a:t>和</a:t>
            </a:r>
            <a:r>
              <a:rPr lang="en-US" altLang="zh-CN" b="1" dirty="0" err="1">
                <a:solidFill>
                  <a:schemeClr val="bg2">
                    <a:lumMod val="50000"/>
                  </a:schemeClr>
                </a:solidFill>
                <a:latin typeface="微软雅黑" panose="020B0503020204020204" pitchFamily="34" charset="-122"/>
                <a:ea typeface="微软雅黑" panose="020B0503020204020204" pitchFamily="34" charset="-122"/>
              </a:rPr>
              <a:t>glDisable</a:t>
            </a:r>
            <a:r>
              <a:rPr lang="en-US" altLang="zh-CN" b="1" dirty="0">
                <a:solidFill>
                  <a:schemeClr val="bg2">
                    <a:lumMod val="50000"/>
                  </a:schemeClr>
                </a:solidFill>
                <a:latin typeface="微软雅黑" panose="020B0503020204020204" pitchFamily="34" charset="-122"/>
                <a:ea typeface="微软雅黑" panose="020B0503020204020204" pitchFamily="34" charset="-122"/>
              </a:rPr>
              <a:t>()</a:t>
            </a:r>
            <a:r>
              <a:rPr lang="zh-CN" altLang="en-US" b="1" dirty="0">
                <a:solidFill>
                  <a:schemeClr val="bg2">
                    <a:lumMod val="50000"/>
                  </a:schemeClr>
                </a:solidFill>
                <a:latin typeface="微软雅黑" panose="020B0503020204020204" pitchFamily="34" charset="-122"/>
                <a:ea typeface="微软雅黑" panose="020B0503020204020204" pitchFamily="34" charset="-122"/>
              </a:rPr>
              <a:t>函数打开和关闭纹理</a:t>
            </a:r>
          </a:p>
          <a:p>
            <a:pPr marL="1344613" lvl="1" indent="-457200" eaLnBrk="1" hangingPunct="1">
              <a:spcBef>
                <a:spcPct val="65000"/>
              </a:spcBef>
              <a:buFont typeface="Wingdings" pitchFamily="2" charset="2"/>
              <a:buNone/>
            </a:pPr>
            <a:r>
              <a:rPr lang="en-US" altLang="zh-CN" dirty="0" err="1" smtClean="0">
                <a:solidFill>
                  <a:schemeClr val="bg2">
                    <a:lumMod val="50000"/>
                  </a:schemeClr>
                </a:solidFill>
                <a:latin typeface="Times New Roman" pitchFamily="18" charset="0"/>
              </a:rPr>
              <a:t>glEnable</a:t>
            </a:r>
            <a:r>
              <a:rPr lang="en-US" altLang="zh-CN" dirty="0" smtClean="0">
                <a:solidFill>
                  <a:schemeClr val="bg2">
                    <a:lumMod val="50000"/>
                  </a:schemeClr>
                </a:solidFill>
                <a:latin typeface="Times New Roman" pitchFamily="18" charset="0"/>
              </a:rPr>
              <a:t>(GL_TEXTURE_1D );          </a:t>
            </a:r>
            <a:r>
              <a:rPr lang="en-US" altLang="zh-CN" sz="2000" dirty="0" smtClean="0">
                <a:solidFill>
                  <a:schemeClr val="bg2">
                    <a:lumMod val="50000"/>
                  </a:schemeClr>
                </a:solidFill>
                <a:latin typeface="Times New Roman" pitchFamily="18" charset="0"/>
              </a:rPr>
              <a:t> //</a:t>
            </a:r>
            <a:r>
              <a:rPr lang="zh-CN" altLang="en-US" sz="2000" dirty="0" smtClean="0">
                <a:solidFill>
                  <a:schemeClr val="bg2">
                    <a:lumMod val="50000"/>
                  </a:schemeClr>
                </a:solidFill>
                <a:latin typeface="Times New Roman" pitchFamily="18" charset="0"/>
              </a:rPr>
              <a:t>打开一维纹理</a:t>
            </a:r>
          </a:p>
          <a:p>
            <a:pPr marL="1344613" lvl="1" indent="-457200" eaLnBrk="1" hangingPunct="1">
              <a:buFont typeface="Wingdings" pitchFamily="2" charset="2"/>
              <a:buNone/>
            </a:pPr>
            <a:r>
              <a:rPr lang="en-US" altLang="zh-CN" dirty="0" err="1" smtClean="0">
                <a:solidFill>
                  <a:schemeClr val="bg2">
                    <a:lumMod val="50000"/>
                  </a:schemeClr>
                </a:solidFill>
                <a:latin typeface="Times New Roman" pitchFamily="18" charset="0"/>
              </a:rPr>
              <a:t>glEnable</a:t>
            </a:r>
            <a:r>
              <a:rPr lang="en-US" altLang="zh-CN" dirty="0" smtClean="0">
                <a:solidFill>
                  <a:schemeClr val="bg2">
                    <a:lumMod val="50000"/>
                  </a:schemeClr>
                </a:solidFill>
                <a:latin typeface="Times New Roman" pitchFamily="18" charset="0"/>
              </a:rPr>
              <a:t>(GL_TEXTURE_2D);            </a:t>
            </a:r>
            <a:r>
              <a:rPr lang="en-US" altLang="zh-CN" sz="2000" dirty="0" smtClean="0">
                <a:solidFill>
                  <a:schemeClr val="bg2">
                    <a:lumMod val="50000"/>
                  </a:schemeClr>
                </a:solidFill>
                <a:latin typeface="Times New Roman" pitchFamily="18" charset="0"/>
              </a:rPr>
              <a:t>//</a:t>
            </a:r>
            <a:r>
              <a:rPr lang="zh-CN" altLang="en-US" sz="2000" dirty="0" smtClean="0">
                <a:solidFill>
                  <a:schemeClr val="bg2">
                    <a:lumMod val="50000"/>
                  </a:schemeClr>
                </a:solidFill>
                <a:latin typeface="Times New Roman" pitchFamily="18" charset="0"/>
              </a:rPr>
              <a:t>打开二维纹理 </a:t>
            </a:r>
            <a:endParaRPr lang="zh-CN" altLang="en-US" dirty="0" smtClean="0">
              <a:solidFill>
                <a:schemeClr val="bg2">
                  <a:lumMod val="50000"/>
                </a:schemeClr>
              </a:solidFill>
              <a:latin typeface="Times New Roman" pitchFamily="18" charset="0"/>
            </a:endParaRPr>
          </a:p>
          <a:p>
            <a:pPr marL="1344613" lvl="1" indent="-457200" eaLnBrk="1" hangingPunct="1">
              <a:buFont typeface="Wingdings" pitchFamily="2" charset="2"/>
              <a:buNone/>
            </a:pPr>
            <a:r>
              <a:rPr lang="en-US" altLang="zh-CN" dirty="0" err="1" smtClean="0">
                <a:solidFill>
                  <a:schemeClr val="bg2">
                    <a:lumMod val="50000"/>
                  </a:schemeClr>
                </a:solidFill>
                <a:latin typeface="Times New Roman" pitchFamily="18" charset="0"/>
              </a:rPr>
              <a:t>glEnable</a:t>
            </a:r>
            <a:r>
              <a:rPr lang="en-US" altLang="zh-CN" dirty="0" smtClean="0">
                <a:solidFill>
                  <a:schemeClr val="bg2">
                    <a:lumMod val="50000"/>
                  </a:schemeClr>
                </a:solidFill>
                <a:latin typeface="Times New Roman" pitchFamily="18" charset="0"/>
              </a:rPr>
              <a:t>(GL_TEXTURE_3D);            </a:t>
            </a:r>
            <a:r>
              <a:rPr lang="en-US" altLang="zh-CN" sz="2000" dirty="0" smtClean="0">
                <a:solidFill>
                  <a:schemeClr val="bg2">
                    <a:lumMod val="50000"/>
                  </a:schemeClr>
                </a:solidFill>
                <a:latin typeface="Times New Roman" pitchFamily="18" charset="0"/>
              </a:rPr>
              <a:t>//</a:t>
            </a:r>
            <a:r>
              <a:rPr lang="zh-CN" altLang="en-US" sz="2000" dirty="0" smtClean="0">
                <a:solidFill>
                  <a:schemeClr val="bg2">
                    <a:lumMod val="50000"/>
                  </a:schemeClr>
                </a:solidFill>
                <a:latin typeface="Times New Roman" pitchFamily="18" charset="0"/>
              </a:rPr>
              <a:t>打开三维纹理 </a:t>
            </a:r>
          </a:p>
          <a:p>
            <a:pPr marL="1344613" lvl="1" indent="-457200" eaLnBrk="1" hangingPunct="1">
              <a:buFont typeface="Wingdings" pitchFamily="2" charset="2"/>
              <a:buNone/>
            </a:pPr>
            <a:endParaRPr lang="zh-CN" altLang="en-US" dirty="0" smtClean="0">
              <a:solidFill>
                <a:schemeClr val="bg2">
                  <a:lumMod val="50000"/>
                </a:schemeClr>
              </a:solidFill>
              <a:latin typeface="Times New Roman" pitchFamily="18" charset="0"/>
            </a:endParaRPr>
          </a:p>
          <a:p>
            <a:pPr marL="1344613" lvl="1" indent="-457200" eaLnBrk="1" hangingPunct="1">
              <a:buFont typeface="Wingdings" pitchFamily="2" charset="2"/>
              <a:buNone/>
            </a:pPr>
            <a:r>
              <a:rPr lang="en-US" altLang="zh-CN" dirty="0" smtClean="0">
                <a:solidFill>
                  <a:schemeClr val="bg2">
                    <a:lumMod val="50000"/>
                  </a:schemeClr>
                </a:solidFill>
                <a:latin typeface="Times New Roman" pitchFamily="18" charset="0"/>
              </a:rPr>
              <a:t>…</a:t>
            </a:r>
          </a:p>
          <a:p>
            <a:pPr marL="1344613" lvl="1" indent="-457200" eaLnBrk="1" hangingPunct="1">
              <a:buFont typeface="Wingdings" pitchFamily="2" charset="2"/>
              <a:buNone/>
            </a:pPr>
            <a:r>
              <a:rPr lang="en-US" altLang="zh-CN" dirty="0" err="1" smtClean="0">
                <a:solidFill>
                  <a:schemeClr val="bg2">
                    <a:lumMod val="50000"/>
                  </a:schemeClr>
                </a:solidFill>
                <a:latin typeface="Times New Roman" pitchFamily="18" charset="0"/>
              </a:rPr>
              <a:t>glDisable</a:t>
            </a:r>
            <a:r>
              <a:rPr lang="en-US" altLang="zh-CN" dirty="0" smtClean="0">
                <a:solidFill>
                  <a:schemeClr val="bg2">
                    <a:lumMod val="50000"/>
                  </a:schemeClr>
                </a:solidFill>
                <a:latin typeface="Times New Roman" pitchFamily="18" charset="0"/>
              </a:rPr>
              <a:t>(GL_TEXTURE_1D);           </a:t>
            </a:r>
            <a:r>
              <a:rPr lang="en-US" altLang="zh-CN" sz="2000" dirty="0" smtClean="0">
                <a:solidFill>
                  <a:schemeClr val="bg2">
                    <a:lumMod val="50000"/>
                  </a:schemeClr>
                </a:solidFill>
                <a:latin typeface="Times New Roman" pitchFamily="18" charset="0"/>
              </a:rPr>
              <a:t>//</a:t>
            </a:r>
            <a:r>
              <a:rPr lang="zh-CN" altLang="en-US" sz="2000" dirty="0" smtClean="0">
                <a:solidFill>
                  <a:schemeClr val="bg2">
                    <a:lumMod val="50000"/>
                  </a:schemeClr>
                </a:solidFill>
                <a:latin typeface="Times New Roman" pitchFamily="18" charset="0"/>
              </a:rPr>
              <a:t>关闭一维纹理 </a:t>
            </a:r>
            <a:endParaRPr lang="zh-CN" altLang="en-US" dirty="0" smtClean="0">
              <a:solidFill>
                <a:schemeClr val="bg2">
                  <a:lumMod val="50000"/>
                </a:schemeClr>
              </a:solidFill>
              <a:latin typeface="Times New Roman" pitchFamily="18" charset="0"/>
            </a:endParaRPr>
          </a:p>
          <a:p>
            <a:pPr marL="1344613" lvl="1" indent="-457200" eaLnBrk="1" hangingPunct="1">
              <a:buFont typeface="Wingdings" pitchFamily="2" charset="2"/>
              <a:buNone/>
            </a:pPr>
            <a:r>
              <a:rPr lang="en-US" altLang="zh-CN" dirty="0" err="1" smtClean="0">
                <a:solidFill>
                  <a:schemeClr val="bg2">
                    <a:lumMod val="50000"/>
                  </a:schemeClr>
                </a:solidFill>
                <a:latin typeface="Times New Roman" pitchFamily="18" charset="0"/>
              </a:rPr>
              <a:t>glDisable</a:t>
            </a:r>
            <a:r>
              <a:rPr lang="en-US" altLang="zh-CN" dirty="0" smtClean="0">
                <a:solidFill>
                  <a:schemeClr val="bg2">
                    <a:lumMod val="50000"/>
                  </a:schemeClr>
                </a:solidFill>
                <a:latin typeface="Times New Roman" pitchFamily="18" charset="0"/>
              </a:rPr>
              <a:t>(GL_TEXTURE_2D);           </a:t>
            </a:r>
            <a:r>
              <a:rPr lang="en-US" altLang="zh-CN" sz="2000" dirty="0" smtClean="0">
                <a:solidFill>
                  <a:schemeClr val="bg2">
                    <a:lumMod val="50000"/>
                  </a:schemeClr>
                </a:solidFill>
                <a:latin typeface="Times New Roman" pitchFamily="18" charset="0"/>
              </a:rPr>
              <a:t>//</a:t>
            </a:r>
            <a:r>
              <a:rPr lang="zh-CN" altLang="en-US" sz="2000" dirty="0" smtClean="0">
                <a:solidFill>
                  <a:schemeClr val="bg2">
                    <a:lumMod val="50000"/>
                  </a:schemeClr>
                </a:solidFill>
                <a:latin typeface="Times New Roman" pitchFamily="18" charset="0"/>
              </a:rPr>
              <a:t>关闭二维纹理 </a:t>
            </a:r>
            <a:endParaRPr lang="zh-CN" altLang="en-US" dirty="0" smtClean="0">
              <a:solidFill>
                <a:schemeClr val="bg2">
                  <a:lumMod val="50000"/>
                </a:schemeClr>
              </a:solidFill>
              <a:latin typeface="Times New Roman" pitchFamily="18" charset="0"/>
            </a:endParaRPr>
          </a:p>
          <a:p>
            <a:pPr marL="1344613" lvl="1" indent="-457200" eaLnBrk="1" hangingPunct="1">
              <a:buFont typeface="Wingdings" pitchFamily="2" charset="2"/>
              <a:buNone/>
            </a:pPr>
            <a:r>
              <a:rPr lang="en-US" altLang="zh-CN" dirty="0" err="1" smtClean="0">
                <a:solidFill>
                  <a:schemeClr val="bg2">
                    <a:lumMod val="50000"/>
                  </a:schemeClr>
                </a:solidFill>
                <a:latin typeface="Times New Roman" pitchFamily="18" charset="0"/>
              </a:rPr>
              <a:t>glDisable</a:t>
            </a:r>
            <a:r>
              <a:rPr lang="en-US" altLang="zh-CN" dirty="0" smtClean="0">
                <a:solidFill>
                  <a:schemeClr val="bg2">
                    <a:lumMod val="50000"/>
                  </a:schemeClr>
                </a:solidFill>
                <a:latin typeface="Times New Roman" pitchFamily="18" charset="0"/>
              </a:rPr>
              <a:t>(GL_TEXTURE_3D );          </a:t>
            </a:r>
            <a:r>
              <a:rPr lang="en-US" altLang="zh-CN" sz="2000" dirty="0" smtClean="0">
                <a:solidFill>
                  <a:schemeClr val="bg2">
                    <a:lumMod val="50000"/>
                  </a:schemeClr>
                </a:solidFill>
                <a:latin typeface="Times New Roman" pitchFamily="18" charset="0"/>
              </a:rPr>
              <a:t>//</a:t>
            </a:r>
            <a:r>
              <a:rPr lang="zh-CN" altLang="en-US" sz="2000" dirty="0" smtClean="0">
                <a:solidFill>
                  <a:schemeClr val="bg2">
                    <a:lumMod val="50000"/>
                  </a:schemeClr>
                </a:solidFill>
                <a:latin typeface="Times New Roman" pitchFamily="18" charset="0"/>
              </a:rPr>
              <a:t>关闭三维纹理 </a:t>
            </a:r>
          </a:p>
        </p:txBody>
      </p:sp>
    </p:spTree>
    <p:extLst>
      <p:ext uri="{BB962C8B-B14F-4D97-AF65-F5344CB8AC3E}">
        <p14:creationId xmlns:p14="http://schemas.microsoft.com/office/powerpoint/2010/main" val="12741426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6499">
                                            <p:bg/>
                                          </p:spTgt>
                                        </p:tgtEl>
                                        <p:attrNameLst>
                                          <p:attrName>style.visibility</p:attrName>
                                        </p:attrNameLst>
                                      </p:cBhvr>
                                      <p:to>
                                        <p:strVal val="visible"/>
                                      </p:to>
                                    </p:set>
                                    <p:animEffect transition="in" filter="wipe(up)">
                                      <p:cBhvr>
                                        <p:cTn id="7" dur="500"/>
                                        <p:tgtEl>
                                          <p:spTgt spid="106499">
                                            <p:bg/>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06499">
                                            <p:txEl>
                                              <p:pRg st="0" end="0"/>
                                            </p:txEl>
                                          </p:spTgt>
                                        </p:tgtEl>
                                        <p:attrNameLst>
                                          <p:attrName>style.visibility</p:attrName>
                                        </p:attrNameLst>
                                      </p:cBhvr>
                                      <p:to>
                                        <p:strVal val="visible"/>
                                      </p:to>
                                    </p:set>
                                    <p:animEffect transition="in" filter="wipe(up)">
                                      <p:cBhvr>
                                        <p:cTn id="10" dur="500"/>
                                        <p:tgtEl>
                                          <p:spTgt spid="106499">
                                            <p:txEl>
                                              <p:pRg st="0" end="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06499">
                                            <p:txEl>
                                              <p:pRg st="1" end="1"/>
                                            </p:txEl>
                                          </p:spTgt>
                                        </p:tgtEl>
                                        <p:attrNameLst>
                                          <p:attrName>style.visibility</p:attrName>
                                        </p:attrNameLst>
                                      </p:cBhvr>
                                      <p:to>
                                        <p:strVal val="visible"/>
                                      </p:to>
                                    </p:set>
                                    <p:animEffect transition="in" filter="wipe(up)">
                                      <p:cBhvr>
                                        <p:cTn id="13" dur="500"/>
                                        <p:tgtEl>
                                          <p:spTgt spid="106499">
                                            <p:txEl>
                                              <p:pRg st="1" end="1"/>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06499">
                                            <p:txEl>
                                              <p:pRg st="2" end="2"/>
                                            </p:txEl>
                                          </p:spTgt>
                                        </p:tgtEl>
                                        <p:attrNameLst>
                                          <p:attrName>style.visibility</p:attrName>
                                        </p:attrNameLst>
                                      </p:cBhvr>
                                      <p:to>
                                        <p:strVal val="visible"/>
                                      </p:to>
                                    </p:set>
                                    <p:animEffect transition="in" filter="wipe(up)">
                                      <p:cBhvr>
                                        <p:cTn id="16" dur="500"/>
                                        <p:tgtEl>
                                          <p:spTgt spid="106499">
                                            <p:txEl>
                                              <p:pRg st="2" end="2"/>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06499">
                                            <p:txEl>
                                              <p:pRg st="3" end="3"/>
                                            </p:txEl>
                                          </p:spTgt>
                                        </p:tgtEl>
                                        <p:attrNameLst>
                                          <p:attrName>style.visibility</p:attrName>
                                        </p:attrNameLst>
                                      </p:cBhvr>
                                      <p:to>
                                        <p:strVal val="visible"/>
                                      </p:to>
                                    </p:set>
                                    <p:animEffect transition="in" filter="wipe(up)">
                                      <p:cBhvr>
                                        <p:cTn id="19" dur="500"/>
                                        <p:tgtEl>
                                          <p:spTgt spid="106499">
                                            <p:txEl>
                                              <p:pRg st="3" end="3"/>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106499">
                                            <p:txEl>
                                              <p:pRg st="5" end="5"/>
                                            </p:txEl>
                                          </p:spTgt>
                                        </p:tgtEl>
                                        <p:attrNameLst>
                                          <p:attrName>style.visibility</p:attrName>
                                        </p:attrNameLst>
                                      </p:cBhvr>
                                      <p:to>
                                        <p:strVal val="visible"/>
                                      </p:to>
                                    </p:set>
                                    <p:animEffect transition="in" filter="wipe(up)">
                                      <p:cBhvr>
                                        <p:cTn id="24" dur="500"/>
                                        <p:tgtEl>
                                          <p:spTgt spid="106499">
                                            <p:txEl>
                                              <p:pRg st="5" end="5"/>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106499">
                                            <p:txEl>
                                              <p:pRg st="6" end="6"/>
                                            </p:txEl>
                                          </p:spTgt>
                                        </p:tgtEl>
                                        <p:attrNameLst>
                                          <p:attrName>style.visibility</p:attrName>
                                        </p:attrNameLst>
                                      </p:cBhvr>
                                      <p:to>
                                        <p:strVal val="visible"/>
                                      </p:to>
                                    </p:set>
                                    <p:animEffect transition="in" filter="wipe(up)">
                                      <p:cBhvr>
                                        <p:cTn id="27" dur="500"/>
                                        <p:tgtEl>
                                          <p:spTgt spid="106499">
                                            <p:txEl>
                                              <p:pRg st="6" end="6"/>
                                            </p:tx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106499">
                                            <p:txEl>
                                              <p:pRg st="7" end="7"/>
                                            </p:txEl>
                                          </p:spTgt>
                                        </p:tgtEl>
                                        <p:attrNameLst>
                                          <p:attrName>style.visibility</p:attrName>
                                        </p:attrNameLst>
                                      </p:cBhvr>
                                      <p:to>
                                        <p:strVal val="visible"/>
                                      </p:to>
                                    </p:set>
                                    <p:animEffect transition="in" filter="wipe(up)">
                                      <p:cBhvr>
                                        <p:cTn id="30" dur="500"/>
                                        <p:tgtEl>
                                          <p:spTgt spid="106499">
                                            <p:txEl>
                                              <p:pRg st="7" end="7"/>
                                            </p:txEl>
                                          </p:spTgt>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106499">
                                            <p:txEl>
                                              <p:pRg st="8" end="8"/>
                                            </p:txEl>
                                          </p:spTgt>
                                        </p:tgtEl>
                                        <p:attrNameLst>
                                          <p:attrName>style.visibility</p:attrName>
                                        </p:attrNameLst>
                                      </p:cBhvr>
                                      <p:to>
                                        <p:strVal val="visible"/>
                                      </p:to>
                                    </p:set>
                                    <p:animEffect transition="in" filter="wipe(up)">
                                      <p:cBhvr>
                                        <p:cTn id="33" dur="500"/>
                                        <p:tgtEl>
                                          <p:spTgt spid="10649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9" grpId="0" build="p"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a:xfrm>
            <a:off x="695400" y="214314"/>
            <a:ext cx="10390716" cy="1462087"/>
          </a:xfrm>
        </p:spPr>
        <p:txBody>
          <a:bodyPr>
            <a:normAutofit/>
          </a:bodyPr>
          <a:lstStyle/>
          <a:p>
            <a:pPr lvl="1" eaLnBrk="1" hangingPunct="0">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3.5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计算纹理坐标</a:t>
            </a:r>
          </a:p>
        </p:txBody>
      </p:sp>
      <p:sp>
        <p:nvSpPr>
          <p:cNvPr id="108547" name="Rectangle 3"/>
          <p:cNvSpPr>
            <a:spLocks noGrp="1" noChangeArrowheads="1"/>
          </p:cNvSpPr>
          <p:nvPr>
            <p:ph type="body" sz="half" idx="1"/>
          </p:nvPr>
        </p:nvSpPr>
        <p:spPr>
          <a:xfrm>
            <a:off x="609601" y="1268760"/>
            <a:ext cx="11055351" cy="4962525"/>
          </a:xfrm>
        </p:spPr>
        <p:txBody>
          <a:bodyPr/>
          <a:lstStyle/>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为顶点指定相应的纹理坐标，确定将纹理图像中的哪个纹素映射到该顶点；</a:t>
            </a:r>
          </a:p>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与几何坐标的计算一样，纹理坐标也是在两顶点之间进行线性插值；</a:t>
            </a:r>
          </a:p>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片元尺寸超过纹理尺寸范围时，可以设置纹理重复和箝位方式，用多个纹理光滑拼接映射到物体表面；</a:t>
            </a:r>
          </a:p>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正方形片元的纹理坐标及映射</a:t>
            </a:r>
          </a:p>
          <a:p>
            <a:pPr marL="533400" indent="-533400" eaLnBrk="1" hangingPunct="1"/>
            <a:endParaRPr lang="en-US" altLang="zh-CN" sz="2400" dirty="0" smtClean="0">
              <a:latin typeface="Times New Roman" pitchFamily="18" charset="0"/>
            </a:endParaRPr>
          </a:p>
        </p:txBody>
      </p:sp>
      <p:sp>
        <p:nvSpPr>
          <p:cNvPr id="108548" name="Rectangle 4"/>
          <p:cNvSpPr>
            <a:spLocks noChangeArrowheads="1"/>
          </p:cNvSpPr>
          <p:nvPr/>
        </p:nvSpPr>
        <p:spPr bwMode="auto">
          <a:xfrm>
            <a:off x="7941734" y="4501976"/>
            <a:ext cx="2783417" cy="20161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a:solidFill>
                <a:schemeClr val="bg2">
                  <a:lumMod val="50000"/>
                </a:schemeClr>
              </a:solidFill>
            </a:endParaRPr>
          </a:p>
        </p:txBody>
      </p:sp>
      <p:sp>
        <p:nvSpPr>
          <p:cNvPr id="108549" name="Rectangle 5" descr="water021"/>
          <p:cNvSpPr>
            <a:spLocks noChangeArrowheads="1"/>
          </p:cNvSpPr>
          <p:nvPr/>
        </p:nvSpPr>
        <p:spPr bwMode="auto">
          <a:xfrm>
            <a:off x="2832101" y="5078238"/>
            <a:ext cx="1919817" cy="1439863"/>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08550" name="Text Box 6"/>
          <p:cNvSpPr txBox="1">
            <a:spLocks noChangeArrowheads="1"/>
          </p:cNvSpPr>
          <p:nvPr/>
        </p:nvSpPr>
        <p:spPr bwMode="auto">
          <a:xfrm>
            <a:off x="2063751" y="6157738"/>
            <a:ext cx="1056216"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a:latin typeface="Times New Roman" pitchFamily="18" charset="0"/>
              </a:rPr>
              <a:t>(0,0)</a:t>
            </a:r>
          </a:p>
        </p:txBody>
      </p:sp>
      <p:sp>
        <p:nvSpPr>
          <p:cNvPr id="108551" name="Text Box 7"/>
          <p:cNvSpPr txBox="1">
            <a:spLocks noChangeArrowheads="1"/>
          </p:cNvSpPr>
          <p:nvPr/>
        </p:nvSpPr>
        <p:spPr bwMode="auto">
          <a:xfrm>
            <a:off x="4656668" y="6157738"/>
            <a:ext cx="105621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a:solidFill>
                  <a:schemeClr val="bg2">
                    <a:lumMod val="50000"/>
                  </a:schemeClr>
                </a:solidFill>
                <a:latin typeface="Times New Roman" pitchFamily="18" charset="0"/>
              </a:rPr>
              <a:t>(1,0)</a:t>
            </a:r>
          </a:p>
        </p:txBody>
      </p:sp>
      <p:sp>
        <p:nvSpPr>
          <p:cNvPr id="108552" name="Text Box 8"/>
          <p:cNvSpPr txBox="1">
            <a:spLocks noChangeArrowheads="1"/>
          </p:cNvSpPr>
          <p:nvPr/>
        </p:nvSpPr>
        <p:spPr bwMode="auto">
          <a:xfrm>
            <a:off x="4656668" y="4927425"/>
            <a:ext cx="105621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a:solidFill>
                  <a:schemeClr val="bg2">
                    <a:lumMod val="50000"/>
                  </a:schemeClr>
                </a:solidFill>
                <a:latin typeface="Times New Roman" pitchFamily="18" charset="0"/>
              </a:rPr>
              <a:t>(1,1)</a:t>
            </a:r>
          </a:p>
        </p:txBody>
      </p:sp>
      <p:sp>
        <p:nvSpPr>
          <p:cNvPr id="108553" name="Text Box 9"/>
          <p:cNvSpPr txBox="1">
            <a:spLocks noChangeArrowheads="1"/>
          </p:cNvSpPr>
          <p:nvPr/>
        </p:nvSpPr>
        <p:spPr bwMode="auto">
          <a:xfrm>
            <a:off x="2063751" y="4927425"/>
            <a:ext cx="1056216"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a:solidFill>
                  <a:schemeClr val="bg2">
                    <a:lumMod val="50000"/>
                  </a:schemeClr>
                </a:solidFill>
                <a:latin typeface="Times New Roman" pitchFamily="18" charset="0"/>
              </a:rPr>
              <a:t>(0,1)</a:t>
            </a:r>
          </a:p>
        </p:txBody>
      </p:sp>
      <p:grpSp>
        <p:nvGrpSpPr>
          <p:cNvPr id="2" name="Group 10"/>
          <p:cNvGrpSpPr>
            <a:grpSpLocks/>
          </p:cNvGrpSpPr>
          <p:nvPr/>
        </p:nvGrpSpPr>
        <p:grpSpPr bwMode="auto">
          <a:xfrm>
            <a:off x="2836334" y="6446663"/>
            <a:ext cx="2683933" cy="366713"/>
            <a:chOff x="2474" y="4020"/>
            <a:chExt cx="1268" cy="231"/>
          </a:xfrm>
        </p:grpSpPr>
        <p:sp>
          <p:nvSpPr>
            <p:cNvPr id="124955" name="Line 11"/>
            <p:cNvSpPr>
              <a:spLocks noChangeShapeType="1"/>
            </p:cNvSpPr>
            <p:nvPr/>
          </p:nvSpPr>
          <p:spPr bwMode="auto">
            <a:xfrm>
              <a:off x="2474" y="4063"/>
              <a:ext cx="117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24956" name="Text Box 12"/>
            <p:cNvSpPr txBox="1">
              <a:spLocks noChangeArrowheads="1"/>
            </p:cNvSpPr>
            <p:nvPr/>
          </p:nvSpPr>
          <p:spPr bwMode="auto">
            <a:xfrm>
              <a:off x="3515" y="4020"/>
              <a:ext cx="22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b="1" i="1">
                  <a:solidFill>
                    <a:schemeClr val="bg2">
                      <a:lumMod val="50000"/>
                    </a:schemeClr>
                  </a:solidFill>
                  <a:latin typeface="Times New Roman" pitchFamily="18" charset="0"/>
                </a:rPr>
                <a:t>s</a:t>
              </a:r>
            </a:p>
          </p:txBody>
        </p:sp>
      </p:grpSp>
      <p:grpSp>
        <p:nvGrpSpPr>
          <p:cNvPr id="3" name="Group 13"/>
          <p:cNvGrpSpPr>
            <a:grpSpLocks/>
          </p:cNvGrpSpPr>
          <p:nvPr/>
        </p:nvGrpSpPr>
        <p:grpSpPr bwMode="auto">
          <a:xfrm>
            <a:off x="2446867" y="4573413"/>
            <a:ext cx="480484" cy="1916113"/>
            <a:chOff x="2290" y="2840"/>
            <a:chExt cx="227" cy="1207"/>
          </a:xfrm>
        </p:grpSpPr>
        <p:sp>
          <p:nvSpPr>
            <p:cNvPr id="124953" name="Line 14"/>
            <p:cNvSpPr>
              <a:spLocks noChangeShapeType="1"/>
            </p:cNvSpPr>
            <p:nvPr/>
          </p:nvSpPr>
          <p:spPr bwMode="auto">
            <a:xfrm flipV="1">
              <a:off x="2472" y="2936"/>
              <a:ext cx="0" cy="11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24954" name="Text Box 15"/>
            <p:cNvSpPr txBox="1">
              <a:spLocks noChangeArrowheads="1"/>
            </p:cNvSpPr>
            <p:nvPr/>
          </p:nvSpPr>
          <p:spPr bwMode="auto">
            <a:xfrm>
              <a:off x="2290" y="2840"/>
              <a:ext cx="22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b="1" i="1">
                  <a:solidFill>
                    <a:schemeClr val="bg2">
                      <a:lumMod val="50000"/>
                    </a:schemeClr>
                  </a:solidFill>
                  <a:latin typeface="Times New Roman" pitchFamily="18" charset="0"/>
                </a:rPr>
                <a:t>t</a:t>
              </a:r>
            </a:p>
          </p:txBody>
        </p:sp>
      </p:grpSp>
      <p:sp>
        <p:nvSpPr>
          <p:cNvPr id="108560" name="Rectangle 16" descr="water021"/>
          <p:cNvSpPr>
            <a:spLocks noChangeArrowheads="1"/>
          </p:cNvSpPr>
          <p:nvPr/>
        </p:nvSpPr>
        <p:spPr bwMode="auto">
          <a:xfrm>
            <a:off x="7941734" y="4501976"/>
            <a:ext cx="2783417" cy="201612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chemeClr val="bg2">
                  <a:lumMod val="50000"/>
                </a:schemeClr>
              </a:solidFill>
            </a:endParaRPr>
          </a:p>
        </p:txBody>
      </p:sp>
      <p:grpSp>
        <p:nvGrpSpPr>
          <p:cNvPr id="4" name="Group 17"/>
          <p:cNvGrpSpPr>
            <a:grpSpLocks/>
          </p:cNvGrpSpPr>
          <p:nvPr/>
        </p:nvGrpSpPr>
        <p:grpSpPr bwMode="auto">
          <a:xfrm>
            <a:off x="7461251" y="6302201"/>
            <a:ext cx="789516" cy="511175"/>
            <a:chOff x="3878" y="3838"/>
            <a:chExt cx="373" cy="322"/>
          </a:xfrm>
        </p:grpSpPr>
        <p:sp>
          <p:nvSpPr>
            <p:cNvPr id="124951" name="Text Box 18"/>
            <p:cNvSpPr txBox="1">
              <a:spLocks noChangeArrowheads="1"/>
            </p:cNvSpPr>
            <p:nvPr/>
          </p:nvSpPr>
          <p:spPr bwMode="auto">
            <a:xfrm>
              <a:off x="4024" y="3838"/>
              <a:ext cx="22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a:solidFill>
                    <a:schemeClr val="bg2">
                      <a:lumMod val="50000"/>
                    </a:schemeClr>
                  </a:solidFill>
                  <a:sym typeface="Symbol" pitchFamily="18" charset="2"/>
                </a:rPr>
                <a:t></a:t>
              </a:r>
            </a:p>
          </p:txBody>
        </p:sp>
        <p:sp>
          <p:nvSpPr>
            <p:cNvPr id="124952" name="Text Box 19"/>
            <p:cNvSpPr txBox="1">
              <a:spLocks noChangeArrowheads="1"/>
            </p:cNvSpPr>
            <p:nvPr/>
          </p:nvSpPr>
          <p:spPr bwMode="auto">
            <a:xfrm>
              <a:off x="3878" y="3929"/>
              <a:ext cx="2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b="1" i="1">
                  <a:solidFill>
                    <a:schemeClr val="bg2">
                      <a:lumMod val="50000"/>
                    </a:schemeClr>
                  </a:solidFill>
                  <a:latin typeface="Times New Roman" pitchFamily="18" charset="0"/>
                </a:rPr>
                <a:t>V</a:t>
              </a:r>
              <a:r>
                <a:rPr lang="en-US" altLang="zh-CN" baseline="-25000">
                  <a:solidFill>
                    <a:schemeClr val="bg2">
                      <a:lumMod val="50000"/>
                    </a:schemeClr>
                  </a:solidFill>
                  <a:latin typeface="Times New Roman" pitchFamily="18" charset="0"/>
                </a:rPr>
                <a:t>1</a:t>
              </a:r>
            </a:p>
          </p:txBody>
        </p:sp>
      </p:grpSp>
      <p:grpSp>
        <p:nvGrpSpPr>
          <p:cNvPr id="5" name="Group 20"/>
          <p:cNvGrpSpPr>
            <a:grpSpLocks/>
          </p:cNvGrpSpPr>
          <p:nvPr/>
        </p:nvGrpSpPr>
        <p:grpSpPr bwMode="auto">
          <a:xfrm>
            <a:off x="10532534" y="6302201"/>
            <a:ext cx="575733" cy="511175"/>
            <a:chOff x="5329" y="3838"/>
            <a:chExt cx="272" cy="322"/>
          </a:xfrm>
        </p:grpSpPr>
        <p:sp>
          <p:nvSpPr>
            <p:cNvPr id="124949" name="Text Box 21"/>
            <p:cNvSpPr txBox="1">
              <a:spLocks noChangeArrowheads="1"/>
            </p:cNvSpPr>
            <p:nvPr/>
          </p:nvSpPr>
          <p:spPr bwMode="auto">
            <a:xfrm>
              <a:off x="5334" y="3838"/>
              <a:ext cx="22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a:solidFill>
                    <a:schemeClr val="bg2">
                      <a:lumMod val="50000"/>
                    </a:schemeClr>
                  </a:solidFill>
                  <a:sym typeface="Symbol" pitchFamily="18" charset="2"/>
                </a:rPr>
                <a:t></a:t>
              </a:r>
            </a:p>
          </p:txBody>
        </p:sp>
        <p:sp>
          <p:nvSpPr>
            <p:cNvPr id="124950" name="Text Box 22"/>
            <p:cNvSpPr txBox="1">
              <a:spLocks noChangeArrowheads="1"/>
            </p:cNvSpPr>
            <p:nvPr/>
          </p:nvSpPr>
          <p:spPr bwMode="auto">
            <a:xfrm>
              <a:off x="5329" y="3929"/>
              <a:ext cx="2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b="1" i="1">
                  <a:solidFill>
                    <a:schemeClr val="bg2">
                      <a:lumMod val="50000"/>
                    </a:schemeClr>
                  </a:solidFill>
                  <a:latin typeface="Times New Roman" pitchFamily="18" charset="0"/>
                </a:rPr>
                <a:t>V</a:t>
              </a:r>
              <a:r>
                <a:rPr lang="en-US" altLang="zh-CN" baseline="-25000">
                  <a:solidFill>
                    <a:schemeClr val="bg2">
                      <a:lumMod val="50000"/>
                    </a:schemeClr>
                  </a:solidFill>
                  <a:latin typeface="Times New Roman" pitchFamily="18" charset="0"/>
                </a:rPr>
                <a:t>2</a:t>
              </a:r>
            </a:p>
          </p:txBody>
        </p:sp>
      </p:grpSp>
      <p:grpSp>
        <p:nvGrpSpPr>
          <p:cNvPr id="6" name="Group 23"/>
          <p:cNvGrpSpPr>
            <a:grpSpLocks/>
          </p:cNvGrpSpPr>
          <p:nvPr/>
        </p:nvGrpSpPr>
        <p:grpSpPr bwMode="auto">
          <a:xfrm>
            <a:off x="10532534" y="4143200"/>
            <a:ext cx="575733" cy="519112"/>
            <a:chOff x="5329" y="2478"/>
            <a:chExt cx="272" cy="327"/>
          </a:xfrm>
        </p:grpSpPr>
        <p:sp>
          <p:nvSpPr>
            <p:cNvPr id="124947" name="Text Box 24"/>
            <p:cNvSpPr txBox="1">
              <a:spLocks noChangeArrowheads="1"/>
            </p:cNvSpPr>
            <p:nvPr/>
          </p:nvSpPr>
          <p:spPr bwMode="auto">
            <a:xfrm>
              <a:off x="5334" y="2574"/>
              <a:ext cx="22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a:solidFill>
                    <a:schemeClr val="bg2">
                      <a:lumMod val="50000"/>
                    </a:schemeClr>
                  </a:solidFill>
                  <a:sym typeface="Symbol" pitchFamily="18" charset="2"/>
                </a:rPr>
                <a:t></a:t>
              </a:r>
            </a:p>
          </p:txBody>
        </p:sp>
        <p:sp>
          <p:nvSpPr>
            <p:cNvPr id="124948" name="Text Box 25"/>
            <p:cNvSpPr txBox="1">
              <a:spLocks noChangeArrowheads="1"/>
            </p:cNvSpPr>
            <p:nvPr/>
          </p:nvSpPr>
          <p:spPr bwMode="auto">
            <a:xfrm>
              <a:off x="5329" y="2478"/>
              <a:ext cx="2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b="1" i="1">
                  <a:solidFill>
                    <a:schemeClr val="bg2">
                      <a:lumMod val="50000"/>
                    </a:schemeClr>
                  </a:solidFill>
                  <a:latin typeface="Times New Roman" pitchFamily="18" charset="0"/>
                </a:rPr>
                <a:t>V</a:t>
              </a:r>
              <a:r>
                <a:rPr lang="en-US" altLang="zh-CN" baseline="-25000">
                  <a:solidFill>
                    <a:schemeClr val="bg2">
                      <a:lumMod val="50000"/>
                    </a:schemeClr>
                  </a:solidFill>
                  <a:latin typeface="Times New Roman" pitchFamily="18" charset="0"/>
                </a:rPr>
                <a:t>3</a:t>
              </a:r>
            </a:p>
          </p:txBody>
        </p:sp>
      </p:grpSp>
      <p:grpSp>
        <p:nvGrpSpPr>
          <p:cNvPr id="7" name="Group 26"/>
          <p:cNvGrpSpPr>
            <a:grpSpLocks/>
          </p:cNvGrpSpPr>
          <p:nvPr/>
        </p:nvGrpSpPr>
        <p:grpSpPr bwMode="auto">
          <a:xfrm>
            <a:off x="7440084" y="4214638"/>
            <a:ext cx="810683" cy="447675"/>
            <a:chOff x="3868" y="2523"/>
            <a:chExt cx="383" cy="282"/>
          </a:xfrm>
        </p:grpSpPr>
        <p:sp>
          <p:nvSpPr>
            <p:cNvPr id="124945" name="Text Box 27"/>
            <p:cNvSpPr txBox="1">
              <a:spLocks noChangeArrowheads="1"/>
            </p:cNvSpPr>
            <p:nvPr/>
          </p:nvSpPr>
          <p:spPr bwMode="auto">
            <a:xfrm>
              <a:off x="4024" y="2574"/>
              <a:ext cx="22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a:solidFill>
                    <a:schemeClr val="bg2">
                      <a:lumMod val="50000"/>
                    </a:schemeClr>
                  </a:solidFill>
                  <a:sym typeface="Symbol" pitchFamily="18" charset="2"/>
                </a:rPr>
                <a:t></a:t>
              </a:r>
            </a:p>
          </p:txBody>
        </p:sp>
        <p:sp>
          <p:nvSpPr>
            <p:cNvPr id="124946" name="Text Box 28"/>
            <p:cNvSpPr txBox="1">
              <a:spLocks noChangeArrowheads="1"/>
            </p:cNvSpPr>
            <p:nvPr/>
          </p:nvSpPr>
          <p:spPr bwMode="auto">
            <a:xfrm>
              <a:off x="3868" y="2523"/>
              <a:ext cx="2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b="1" i="1">
                  <a:solidFill>
                    <a:schemeClr val="bg2">
                      <a:lumMod val="50000"/>
                    </a:schemeClr>
                  </a:solidFill>
                  <a:latin typeface="Times New Roman" pitchFamily="18" charset="0"/>
                </a:rPr>
                <a:t>V</a:t>
              </a:r>
              <a:r>
                <a:rPr lang="en-US" altLang="zh-CN" baseline="-25000">
                  <a:solidFill>
                    <a:schemeClr val="bg2">
                      <a:lumMod val="50000"/>
                    </a:schemeClr>
                  </a:solidFill>
                  <a:latin typeface="Times New Roman" pitchFamily="18" charset="0"/>
                </a:rPr>
                <a:t>4</a:t>
              </a:r>
            </a:p>
          </p:txBody>
        </p:sp>
      </p:grpSp>
    </p:spTree>
    <p:extLst>
      <p:ext uri="{BB962C8B-B14F-4D97-AF65-F5344CB8AC3E}">
        <p14:creationId xmlns:p14="http://schemas.microsoft.com/office/powerpoint/2010/main" val="443919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8547">
                                            <p:txEl>
                                              <p:pRg st="0" end="0"/>
                                            </p:txEl>
                                          </p:spTgt>
                                        </p:tgtEl>
                                        <p:attrNameLst>
                                          <p:attrName>style.visibility</p:attrName>
                                        </p:attrNameLst>
                                      </p:cBhvr>
                                      <p:to>
                                        <p:strVal val="visible"/>
                                      </p:to>
                                    </p:set>
                                    <p:animEffect transition="in" filter="wipe(up)">
                                      <p:cBhvr>
                                        <p:cTn id="7" dur="500"/>
                                        <p:tgtEl>
                                          <p:spTgt spid="108547">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08547">
                                            <p:txEl>
                                              <p:pRg st="1" end="1"/>
                                            </p:txEl>
                                          </p:spTgt>
                                        </p:tgtEl>
                                        <p:attrNameLst>
                                          <p:attrName>style.visibility</p:attrName>
                                        </p:attrNameLst>
                                      </p:cBhvr>
                                      <p:to>
                                        <p:strVal val="visible"/>
                                      </p:to>
                                    </p:set>
                                    <p:animEffect transition="in" filter="wipe(up)">
                                      <p:cBhvr>
                                        <p:cTn id="10" dur="500"/>
                                        <p:tgtEl>
                                          <p:spTgt spid="108547">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08547">
                                            <p:txEl>
                                              <p:pRg st="2" end="2"/>
                                            </p:txEl>
                                          </p:spTgt>
                                        </p:tgtEl>
                                        <p:attrNameLst>
                                          <p:attrName>style.visibility</p:attrName>
                                        </p:attrNameLst>
                                      </p:cBhvr>
                                      <p:to>
                                        <p:strVal val="visible"/>
                                      </p:to>
                                    </p:set>
                                    <p:animEffect transition="in" filter="wipe(up)">
                                      <p:cBhvr>
                                        <p:cTn id="13" dur="500"/>
                                        <p:tgtEl>
                                          <p:spTgt spid="108547">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08547">
                                            <p:txEl>
                                              <p:pRg st="3" end="3"/>
                                            </p:txEl>
                                          </p:spTgt>
                                        </p:tgtEl>
                                        <p:attrNameLst>
                                          <p:attrName>style.visibility</p:attrName>
                                        </p:attrNameLst>
                                      </p:cBhvr>
                                      <p:to>
                                        <p:strVal val="visible"/>
                                      </p:to>
                                    </p:set>
                                    <p:animEffect transition="in" filter="wipe(up)">
                                      <p:cBhvr>
                                        <p:cTn id="16" dur="500"/>
                                        <p:tgtEl>
                                          <p:spTgt spid="108547">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8548"/>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left)">
                                      <p:cBhvr>
                                        <p:cTn id="25" dur="500"/>
                                        <p:tgtEl>
                                          <p:spTgt spid="2"/>
                                        </p:tgtEl>
                                      </p:cBhvr>
                                    </p:animEffect>
                                  </p:childTnLst>
                                </p:cTn>
                              </p:par>
                              <p:par>
                                <p:cTn id="26" presetID="22" presetClass="entr" presetSubtype="4"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down)">
                                      <p:cBhvr>
                                        <p:cTn id="28" dur="500"/>
                                        <p:tgtEl>
                                          <p:spTgt spid="3"/>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8549"/>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8550"/>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8551"/>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8552"/>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8553"/>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4"/>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5"/>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nodeType="clickEffect">
                                  <p:stCondLst>
                                    <p:cond delay="0"/>
                                  </p:stCondLst>
                                  <p:childTnLst>
                                    <p:set>
                                      <p:cBhvr>
                                        <p:cTn id="64" dur="1" fill="hold">
                                          <p:stCondLst>
                                            <p:cond delay="0"/>
                                          </p:stCondLst>
                                        </p:cTn>
                                        <p:tgtEl>
                                          <p:spTgt spid="7"/>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085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7" grpId="0" build="p"/>
      <p:bldP spid="108548" grpId="0" animBg="1"/>
      <p:bldP spid="108549" grpId="0" animBg="1"/>
      <p:bldP spid="108550" grpId="0"/>
      <p:bldP spid="108551" grpId="0"/>
      <p:bldP spid="108552" grpId="0"/>
      <p:bldP spid="108553" grpId="0"/>
      <p:bldP spid="108560"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a:xfrm>
            <a:off x="695400" y="214314"/>
            <a:ext cx="10390716" cy="1462087"/>
          </a:xfrm>
        </p:spPr>
        <p:txBody>
          <a:bodyPr>
            <a:normAutofit/>
          </a:bodyPr>
          <a:lstStyle/>
          <a:p>
            <a:pPr lvl="1" eaLnBrk="1" hangingPunct="0">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3.5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计算纹理坐标</a:t>
            </a:r>
          </a:p>
        </p:txBody>
      </p:sp>
      <p:sp>
        <p:nvSpPr>
          <p:cNvPr id="110595" name="Rectangle 3"/>
          <p:cNvSpPr>
            <a:spLocks noGrp="1" noChangeArrowheads="1"/>
          </p:cNvSpPr>
          <p:nvPr>
            <p:ph type="body" sz="half" idx="1"/>
          </p:nvPr>
        </p:nvSpPr>
        <p:spPr>
          <a:xfrm>
            <a:off x="609601" y="1635126"/>
            <a:ext cx="11055351" cy="4962525"/>
          </a:xfrm>
        </p:spPr>
        <p:txBody>
          <a:bodyPr/>
          <a:lstStyle/>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调用</a:t>
            </a:r>
            <a:r>
              <a:rPr lang="en-US" altLang="zh-CN" b="1" dirty="0" err="1">
                <a:solidFill>
                  <a:schemeClr val="bg2">
                    <a:lumMod val="50000"/>
                  </a:schemeClr>
                </a:solidFill>
                <a:latin typeface="微软雅黑" panose="020B0503020204020204" pitchFamily="34" charset="-122"/>
                <a:ea typeface="微软雅黑" panose="020B0503020204020204" pitchFamily="34" charset="-122"/>
              </a:rPr>
              <a:t>glTexCoord</a:t>
            </a:r>
            <a:r>
              <a:rPr lang="en-US" altLang="zh-CN" b="1" dirty="0">
                <a:solidFill>
                  <a:schemeClr val="bg2">
                    <a:lumMod val="50000"/>
                  </a:schemeClr>
                </a:solidFill>
                <a:latin typeface="微软雅黑" panose="020B0503020204020204" pitchFamily="34" charset="-122"/>
                <a:ea typeface="微软雅黑" panose="020B0503020204020204" pitchFamily="34" charset="-122"/>
              </a:rPr>
              <a:t>*()</a:t>
            </a:r>
            <a:r>
              <a:rPr lang="zh-CN" altLang="en-US" b="1" dirty="0">
                <a:solidFill>
                  <a:schemeClr val="bg2">
                    <a:lumMod val="50000"/>
                  </a:schemeClr>
                </a:solidFill>
                <a:latin typeface="微软雅黑" panose="020B0503020204020204" pitchFamily="34" charset="-122"/>
                <a:ea typeface="微软雅黑" panose="020B0503020204020204" pitchFamily="34" charset="-122"/>
              </a:rPr>
              <a:t>函数指定纹理坐标</a:t>
            </a:r>
          </a:p>
          <a:p>
            <a:pPr marL="533400" indent="-533400" eaLnBrk="1" hangingPunct="1">
              <a:buFont typeface="Wingdings" pitchFamily="2" charset="2"/>
              <a:buNone/>
            </a:pPr>
            <a:r>
              <a:rPr lang="zh-CN" altLang="en-US" sz="2400" dirty="0" smtClean="0">
                <a:latin typeface="Times New Roman" pitchFamily="18" charset="0"/>
              </a:rPr>
              <a:t>	</a:t>
            </a:r>
            <a:r>
              <a:rPr lang="zh-CN" altLang="en-US" sz="2400" b="0" dirty="0" smtClean="0">
                <a:solidFill>
                  <a:schemeClr val="folHlink"/>
                </a:solidFill>
                <a:latin typeface="Times New Roman" pitchFamily="18" charset="0"/>
              </a:rPr>
              <a:t>函数原型</a:t>
            </a:r>
          </a:p>
          <a:p>
            <a:pPr marL="533400" indent="-533400" eaLnBrk="1" hangingPunct="1">
              <a:buFont typeface="Wingdings" pitchFamily="2" charset="2"/>
              <a:buNone/>
            </a:pPr>
            <a:r>
              <a:rPr lang="zh-CN" altLang="en-US" sz="2400" dirty="0" smtClean="0">
                <a:latin typeface="Times New Roman" pitchFamily="18" charset="0"/>
              </a:rPr>
              <a:t>            </a:t>
            </a:r>
            <a:r>
              <a:rPr lang="en-US" altLang="zh-CN" sz="2400" b="1" dirty="0" smtClean="0">
                <a:solidFill>
                  <a:schemeClr val="bg2">
                    <a:lumMod val="50000"/>
                  </a:schemeClr>
                </a:solidFill>
                <a:latin typeface="Times New Roman" pitchFamily="18" charset="0"/>
              </a:rPr>
              <a:t>void </a:t>
            </a:r>
            <a:r>
              <a:rPr lang="en-US" altLang="zh-CN" sz="2400" b="1" dirty="0" err="1" smtClean="0">
                <a:solidFill>
                  <a:schemeClr val="bg2">
                    <a:lumMod val="50000"/>
                  </a:schemeClr>
                </a:solidFill>
                <a:latin typeface="Times New Roman" pitchFamily="18" charset="0"/>
              </a:rPr>
              <a:t>glTexCoord</a:t>
            </a:r>
            <a:r>
              <a:rPr lang="en-US" altLang="zh-CN" sz="2400" b="1" dirty="0" smtClean="0">
                <a:solidFill>
                  <a:schemeClr val="bg2">
                    <a:lumMod val="50000"/>
                  </a:schemeClr>
                </a:solidFill>
                <a:latin typeface="Times New Roman" pitchFamily="18" charset="0"/>
              </a:rPr>
              <a:t>{1234}{</a:t>
            </a:r>
            <a:r>
              <a:rPr lang="en-US" altLang="zh-CN" sz="2400" b="1" dirty="0" err="1" smtClean="0">
                <a:solidFill>
                  <a:schemeClr val="bg2">
                    <a:lumMod val="50000"/>
                  </a:schemeClr>
                </a:solidFill>
                <a:latin typeface="Times New Roman" pitchFamily="18" charset="0"/>
              </a:rPr>
              <a:t>sifd</a:t>
            </a:r>
            <a:r>
              <a:rPr lang="en-US" altLang="zh-CN" sz="2400" b="1" dirty="0" smtClean="0">
                <a:solidFill>
                  <a:schemeClr val="bg2">
                    <a:lumMod val="50000"/>
                  </a:schemeClr>
                </a:solidFill>
                <a:latin typeface="Times New Roman" pitchFamily="18" charset="0"/>
              </a:rPr>
              <a:t>}(</a:t>
            </a:r>
            <a:r>
              <a:rPr lang="en-US" altLang="zh-CN" sz="2400" b="1" i="1" dirty="0" smtClean="0">
                <a:solidFill>
                  <a:schemeClr val="bg2">
                    <a:lumMod val="50000"/>
                  </a:schemeClr>
                </a:solidFill>
                <a:latin typeface="Times New Roman" pitchFamily="18" charset="0"/>
              </a:rPr>
              <a:t>TYPE</a:t>
            </a:r>
            <a:r>
              <a:rPr lang="en-US" altLang="zh-CN" sz="2400" b="1" dirty="0" smtClean="0">
                <a:solidFill>
                  <a:schemeClr val="bg2">
                    <a:lumMod val="50000"/>
                  </a:schemeClr>
                </a:solidFill>
                <a:latin typeface="Times New Roman" pitchFamily="18" charset="0"/>
              </a:rPr>
              <a:t> </a:t>
            </a:r>
            <a:r>
              <a:rPr lang="en-US" altLang="zh-CN" sz="2400" b="1" i="1" dirty="0" err="1" smtClean="0">
                <a:solidFill>
                  <a:schemeClr val="bg2">
                    <a:lumMod val="50000"/>
                  </a:schemeClr>
                </a:solidFill>
                <a:latin typeface="Times New Roman" pitchFamily="18" charset="0"/>
              </a:rPr>
              <a:t>coords</a:t>
            </a:r>
            <a:r>
              <a:rPr lang="en-US" altLang="zh-CN" sz="2400" b="1" dirty="0" smtClean="0">
                <a:solidFill>
                  <a:schemeClr val="bg2">
                    <a:lumMod val="50000"/>
                  </a:schemeClr>
                </a:solidFill>
                <a:latin typeface="Times New Roman" pitchFamily="18" charset="0"/>
              </a:rPr>
              <a:t>);</a:t>
            </a:r>
          </a:p>
          <a:p>
            <a:pPr marL="533400" indent="-533400" eaLnBrk="1" hangingPunct="1">
              <a:buFont typeface="Wingdings" pitchFamily="2" charset="2"/>
              <a:buNone/>
            </a:pPr>
            <a:r>
              <a:rPr lang="en-US" altLang="zh-CN" sz="2400" b="1" dirty="0" smtClean="0">
                <a:solidFill>
                  <a:schemeClr val="bg2">
                    <a:lumMod val="50000"/>
                  </a:schemeClr>
                </a:solidFill>
                <a:latin typeface="Times New Roman" pitchFamily="18" charset="0"/>
              </a:rPr>
              <a:t>            void </a:t>
            </a:r>
            <a:r>
              <a:rPr lang="en-US" altLang="zh-CN" sz="2400" b="1" dirty="0" err="1" smtClean="0">
                <a:solidFill>
                  <a:schemeClr val="bg2">
                    <a:lumMod val="50000"/>
                  </a:schemeClr>
                </a:solidFill>
                <a:latin typeface="Times New Roman" pitchFamily="18" charset="0"/>
              </a:rPr>
              <a:t>glTexCoord</a:t>
            </a:r>
            <a:r>
              <a:rPr lang="en-US" altLang="zh-CN" sz="2400" b="1" dirty="0" smtClean="0">
                <a:solidFill>
                  <a:schemeClr val="bg2">
                    <a:lumMod val="50000"/>
                  </a:schemeClr>
                </a:solidFill>
                <a:latin typeface="Times New Roman" pitchFamily="18" charset="0"/>
              </a:rPr>
              <a:t>{1234}v{</a:t>
            </a:r>
            <a:r>
              <a:rPr lang="en-US" altLang="zh-CN" sz="2400" b="1" dirty="0" err="1" smtClean="0">
                <a:solidFill>
                  <a:schemeClr val="bg2">
                    <a:lumMod val="50000"/>
                  </a:schemeClr>
                </a:solidFill>
                <a:latin typeface="Times New Roman" pitchFamily="18" charset="0"/>
              </a:rPr>
              <a:t>sifd</a:t>
            </a:r>
            <a:r>
              <a:rPr lang="en-US" altLang="zh-CN" sz="2400" b="1" dirty="0" smtClean="0">
                <a:solidFill>
                  <a:schemeClr val="bg2">
                    <a:lumMod val="50000"/>
                  </a:schemeClr>
                </a:solidFill>
                <a:latin typeface="Times New Roman" pitchFamily="18" charset="0"/>
              </a:rPr>
              <a:t>}(</a:t>
            </a:r>
            <a:r>
              <a:rPr lang="en-US" altLang="zh-CN" sz="2400" b="1" i="1" dirty="0" smtClean="0">
                <a:solidFill>
                  <a:schemeClr val="bg2">
                    <a:lumMod val="50000"/>
                  </a:schemeClr>
                </a:solidFill>
                <a:latin typeface="Times New Roman" pitchFamily="18" charset="0"/>
              </a:rPr>
              <a:t>TYPE</a:t>
            </a:r>
            <a:r>
              <a:rPr lang="en-US" altLang="zh-CN" sz="2400" b="1" dirty="0" smtClean="0">
                <a:solidFill>
                  <a:schemeClr val="bg2">
                    <a:lumMod val="50000"/>
                  </a:schemeClr>
                </a:solidFill>
                <a:latin typeface="Times New Roman" pitchFamily="18" charset="0"/>
              </a:rPr>
              <a:t> *</a:t>
            </a:r>
            <a:r>
              <a:rPr lang="en-US" altLang="zh-CN" sz="2400" b="1" i="1" dirty="0" err="1" smtClean="0">
                <a:solidFill>
                  <a:schemeClr val="bg2">
                    <a:lumMod val="50000"/>
                  </a:schemeClr>
                </a:solidFill>
                <a:latin typeface="Times New Roman" pitchFamily="18" charset="0"/>
              </a:rPr>
              <a:t>coords</a:t>
            </a:r>
            <a:r>
              <a:rPr lang="en-US" altLang="zh-CN" sz="2400" b="1" dirty="0" smtClean="0">
                <a:solidFill>
                  <a:schemeClr val="bg2">
                    <a:lumMod val="50000"/>
                  </a:schemeClr>
                </a:solidFill>
                <a:latin typeface="Times New Roman" pitchFamily="18" charset="0"/>
              </a:rPr>
              <a:t>);</a:t>
            </a:r>
          </a:p>
          <a:p>
            <a:pPr marL="533400" indent="-533400" eaLnBrk="1" hangingPunct="1">
              <a:buFont typeface="Wingdings" pitchFamily="2" charset="2"/>
              <a:buNone/>
            </a:pPr>
            <a:r>
              <a:rPr lang="en-US" altLang="zh-CN" sz="2400" b="1" dirty="0" smtClean="0">
                <a:solidFill>
                  <a:schemeClr val="bg2">
                    <a:lumMod val="50000"/>
                  </a:schemeClr>
                </a:solidFill>
                <a:latin typeface="Times New Roman" pitchFamily="18" charset="0"/>
              </a:rPr>
              <a:t> 	</a:t>
            </a:r>
            <a:r>
              <a:rPr lang="zh-CN" altLang="en-US" sz="2400" b="1" dirty="0" smtClean="0">
                <a:solidFill>
                  <a:schemeClr val="bg2">
                    <a:lumMod val="50000"/>
                  </a:schemeClr>
                </a:solidFill>
                <a:latin typeface="Times New Roman" pitchFamily="18" charset="0"/>
              </a:rPr>
              <a:t>参数说明</a:t>
            </a:r>
          </a:p>
          <a:p>
            <a:pPr marL="533400" indent="-533400" eaLnBrk="1" hangingPunct="1">
              <a:buFont typeface="Wingdings" pitchFamily="2" charset="2"/>
              <a:buNone/>
            </a:pPr>
            <a:r>
              <a:rPr lang="zh-CN" altLang="en-US" sz="2400" b="1" dirty="0" smtClean="0">
                <a:solidFill>
                  <a:schemeClr val="bg2">
                    <a:lumMod val="50000"/>
                  </a:schemeClr>
                </a:solidFill>
                <a:latin typeface="Times New Roman" pitchFamily="18" charset="0"/>
              </a:rPr>
              <a:t>           纹理坐标可由</a:t>
            </a:r>
            <a:r>
              <a:rPr lang="en-US" altLang="zh-CN" sz="2400" b="1" i="1" dirty="0" err="1" smtClean="0">
                <a:solidFill>
                  <a:schemeClr val="bg2">
                    <a:lumMod val="50000"/>
                  </a:schemeClr>
                </a:solidFill>
                <a:latin typeface="Times New Roman" pitchFamily="18" charset="0"/>
              </a:rPr>
              <a:t>s</a:t>
            </a:r>
            <a:r>
              <a:rPr lang="en-US" altLang="zh-CN" sz="2400" b="1" dirty="0" err="1" smtClean="0">
                <a:solidFill>
                  <a:schemeClr val="bg2">
                    <a:lumMod val="50000"/>
                  </a:schemeClr>
                </a:solidFill>
                <a:latin typeface="Times New Roman" pitchFamily="18" charset="0"/>
              </a:rPr>
              <a:t>,</a:t>
            </a:r>
            <a:r>
              <a:rPr lang="en-US" altLang="zh-CN" sz="2400" b="1" i="1" dirty="0" err="1" smtClean="0">
                <a:solidFill>
                  <a:schemeClr val="bg2">
                    <a:lumMod val="50000"/>
                  </a:schemeClr>
                </a:solidFill>
                <a:latin typeface="Times New Roman" pitchFamily="18" charset="0"/>
              </a:rPr>
              <a:t>t</a:t>
            </a:r>
            <a:r>
              <a:rPr lang="en-US" altLang="zh-CN" sz="2400" b="1" dirty="0" err="1" smtClean="0">
                <a:solidFill>
                  <a:schemeClr val="bg2">
                    <a:lumMod val="50000"/>
                  </a:schemeClr>
                </a:solidFill>
                <a:latin typeface="Times New Roman" pitchFamily="18" charset="0"/>
              </a:rPr>
              <a:t>,</a:t>
            </a:r>
            <a:r>
              <a:rPr lang="en-US" altLang="zh-CN" sz="2400" b="1" i="1" dirty="0" err="1" smtClean="0">
                <a:solidFill>
                  <a:schemeClr val="bg2">
                    <a:lumMod val="50000"/>
                  </a:schemeClr>
                </a:solidFill>
                <a:latin typeface="Times New Roman" pitchFamily="18" charset="0"/>
              </a:rPr>
              <a:t>r</a:t>
            </a:r>
            <a:r>
              <a:rPr lang="en-US" altLang="zh-CN" sz="2400" b="1" dirty="0" err="1" smtClean="0">
                <a:solidFill>
                  <a:schemeClr val="bg2">
                    <a:lumMod val="50000"/>
                  </a:schemeClr>
                </a:solidFill>
                <a:latin typeface="Times New Roman" pitchFamily="18" charset="0"/>
              </a:rPr>
              <a:t>,</a:t>
            </a:r>
            <a:r>
              <a:rPr lang="en-US" altLang="zh-CN" sz="2400" b="1" i="1" dirty="0" err="1" smtClean="0">
                <a:solidFill>
                  <a:schemeClr val="bg2">
                    <a:lumMod val="50000"/>
                  </a:schemeClr>
                </a:solidFill>
                <a:latin typeface="Times New Roman" pitchFamily="18" charset="0"/>
              </a:rPr>
              <a:t>q</a:t>
            </a:r>
            <a:r>
              <a:rPr lang="zh-CN" altLang="en-US" sz="2400" b="1" dirty="0" smtClean="0">
                <a:solidFill>
                  <a:schemeClr val="bg2">
                    <a:lumMod val="50000"/>
                  </a:schemeClr>
                </a:solidFill>
                <a:latin typeface="Times New Roman" pitchFamily="18" charset="0"/>
              </a:rPr>
              <a:t>表示，对应几何坐标</a:t>
            </a:r>
            <a:r>
              <a:rPr lang="en-US" altLang="zh-CN" sz="2400" b="1" i="1" dirty="0" err="1" smtClean="0">
                <a:solidFill>
                  <a:schemeClr val="bg2">
                    <a:lumMod val="50000"/>
                  </a:schemeClr>
                </a:solidFill>
                <a:latin typeface="Times New Roman" pitchFamily="18" charset="0"/>
              </a:rPr>
              <a:t>x</a:t>
            </a:r>
            <a:r>
              <a:rPr lang="en-US" altLang="zh-CN" sz="2400" b="1" dirty="0" err="1" smtClean="0">
                <a:solidFill>
                  <a:schemeClr val="bg2">
                    <a:lumMod val="50000"/>
                  </a:schemeClr>
                </a:solidFill>
                <a:latin typeface="Times New Roman" pitchFamily="18" charset="0"/>
              </a:rPr>
              <a:t>,</a:t>
            </a:r>
            <a:r>
              <a:rPr lang="en-US" altLang="zh-CN" sz="2400" b="1" i="1" dirty="0" err="1" smtClean="0">
                <a:solidFill>
                  <a:schemeClr val="bg2">
                    <a:lumMod val="50000"/>
                  </a:schemeClr>
                </a:solidFill>
                <a:latin typeface="Times New Roman" pitchFamily="18" charset="0"/>
              </a:rPr>
              <a:t>y</a:t>
            </a:r>
            <a:r>
              <a:rPr lang="en-US" altLang="zh-CN" sz="2400" b="1" dirty="0" err="1" smtClean="0">
                <a:solidFill>
                  <a:schemeClr val="bg2">
                    <a:lumMod val="50000"/>
                  </a:schemeClr>
                </a:solidFill>
                <a:latin typeface="Times New Roman" pitchFamily="18" charset="0"/>
              </a:rPr>
              <a:t>,</a:t>
            </a:r>
            <a:r>
              <a:rPr lang="en-US" altLang="zh-CN" sz="2400" b="1" i="1" dirty="0" err="1" smtClean="0">
                <a:solidFill>
                  <a:schemeClr val="bg2">
                    <a:lumMod val="50000"/>
                  </a:schemeClr>
                </a:solidFill>
                <a:latin typeface="Times New Roman" pitchFamily="18" charset="0"/>
              </a:rPr>
              <a:t>z</a:t>
            </a:r>
            <a:r>
              <a:rPr lang="en-US" altLang="zh-CN" sz="2400" b="1" dirty="0" err="1" smtClean="0">
                <a:solidFill>
                  <a:schemeClr val="bg2">
                    <a:lumMod val="50000"/>
                  </a:schemeClr>
                </a:solidFill>
                <a:latin typeface="Times New Roman" pitchFamily="18" charset="0"/>
              </a:rPr>
              <a:t>,</a:t>
            </a:r>
            <a:r>
              <a:rPr lang="en-US" altLang="zh-CN" sz="2400" b="1" i="1" dirty="0" err="1" smtClean="0">
                <a:solidFill>
                  <a:schemeClr val="bg2">
                    <a:lumMod val="50000"/>
                  </a:schemeClr>
                </a:solidFill>
                <a:latin typeface="Times New Roman" pitchFamily="18" charset="0"/>
              </a:rPr>
              <a:t>w</a:t>
            </a:r>
            <a:r>
              <a:rPr lang="zh-CN" altLang="en-US" sz="2400" b="1" dirty="0" smtClean="0">
                <a:solidFill>
                  <a:schemeClr val="bg2">
                    <a:lumMod val="50000"/>
                  </a:schemeClr>
                </a:solidFill>
                <a:latin typeface="Times New Roman" pitchFamily="18" charset="0"/>
              </a:rPr>
              <a:t>。一维纹理只使用</a:t>
            </a:r>
            <a:r>
              <a:rPr lang="en-US" altLang="zh-CN" sz="2400" b="1" i="1" dirty="0" smtClean="0">
                <a:solidFill>
                  <a:schemeClr val="bg2">
                    <a:lumMod val="50000"/>
                  </a:schemeClr>
                </a:solidFill>
                <a:latin typeface="Times New Roman" pitchFamily="18" charset="0"/>
              </a:rPr>
              <a:t>s</a:t>
            </a:r>
            <a:r>
              <a:rPr lang="zh-CN" altLang="en-US" sz="2400" b="1" dirty="0" smtClean="0">
                <a:solidFill>
                  <a:schemeClr val="bg2">
                    <a:lumMod val="50000"/>
                  </a:schemeClr>
                </a:solidFill>
                <a:latin typeface="Times New Roman" pitchFamily="18" charset="0"/>
              </a:rPr>
              <a:t>坐标，二维纹理使用</a:t>
            </a:r>
            <a:r>
              <a:rPr lang="en-US" altLang="zh-CN" sz="2400" b="1" i="1" dirty="0" err="1" smtClean="0">
                <a:solidFill>
                  <a:schemeClr val="bg2">
                    <a:lumMod val="50000"/>
                  </a:schemeClr>
                </a:solidFill>
                <a:latin typeface="Times New Roman" pitchFamily="18" charset="0"/>
              </a:rPr>
              <a:t>s</a:t>
            </a:r>
            <a:r>
              <a:rPr lang="en-US" altLang="zh-CN" sz="2400" b="1" dirty="0" err="1" smtClean="0">
                <a:solidFill>
                  <a:schemeClr val="bg2">
                    <a:lumMod val="50000"/>
                  </a:schemeClr>
                </a:solidFill>
                <a:latin typeface="Times New Roman" pitchFamily="18" charset="0"/>
              </a:rPr>
              <a:t>,</a:t>
            </a:r>
            <a:r>
              <a:rPr lang="en-US" altLang="zh-CN" sz="2400" b="1" i="1" dirty="0" err="1" smtClean="0">
                <a:solidFill>
                  <a:schemeClr val="bg2">
                    <a:lumMod val="50000"/>
                  </a:schemeClr>
                </a:solidFill>
                <a:latin typeface="Times New Roman" pitchFamily="18" charset="0"/>
              </a:rPr>
              <a:t>t</a:t>
            </a:r>
            <a:r>
              <a:rPr lang="zh-CN" altLang="en-US" sz="2400" b="1" dirty="0" smtClean="0">
                <a:solidFill>
                  <a:schemeClr val="bg2">
                    <a:lumMod val="50000"/>
                  </a:schemeClr>
                </a:solidFill>
                <a:latin typeface="Times New Roman" pitchFamily="18" charset="0"/>
              </a:rPr>
              <a:t>坐标。纹理坐标的 范围通常在</a:t>
            </a:r>
            <a:r>
              <a:rPr lang="en-US" altLang="zh-CN" sz="2400" b="1" dirty="0" smtClean="0">
                <a:solidFill>
                  <a:schemeClr val="bg2">
                    <a:lumMod val="50000"/>
                  </a:schemeClr>
                </a:solidFill>
                <a:latin typeface="Times New Roman" pitchFamily="18" charset="0"/>
              </a:rPr>
              <a:t>[0,1],</a:t>
            </a:r>
            <a:r>
              <a:rPr lang="zh-CN" altLang="en-US" sz="2400" b="1" dirty="0" smtClean="0">
                <a:solidFill>
                  <a:schemeClr val="bg2">
                    <a:lumMod val="50000"/>
                  </a:schemeClr>
                </a:solidFill>
                <a:latin typeface="Times New Roman" pitchFamily="18" charset="0"/>
              </a:rPr>
              <a:t>也可以使用该范围以外的值；</a:t>
            </a:r>
          </a:p>
          <a:p>
            <a:pPr marL="533400" indent="-533400" eaLnBrk="1" hangingPunct="1">
              <a:buFont typeface="Wingdings" pitchFamily="2" charset="2"/>
              <a:buNone/>
            </a:pPr>
            <a:r>
              <a:rPr lang="zh-CN" altLang="en-US" sz="2400" b="1" i="1" dirty="0" smtClean="0">
                <a:solidFill>
                  <a:schemeClr val="bg2">
                    <a:lumMod val="50000"/>
                  </a:schemeClr>
                </a:solidFill>
                <a:latin typeface="Times New Roman" pitchFamily="18" charset="0"/>
              </a:rPr>
              <a:t>         </a:t>
            </a:r>
            <a:r>
              <a:rPr lang="zh-CN" altLang="en-US" sz="2400" b="1" dirty="0" smtClean="0">
                <a:solidFill>
                  <a:schemeClr val="bg2">
                    <a:lumMod val="50000"/>
                  </a:schemeClr>
                </a:solidFill>
                <a:latin typeface="Times New Roman" pitchFamily="18" charset="0"/>
              </a:rPr>
              <a:t> 参数</a:t>
            </a:r>
            <a:r>
              <a:rPr lang="en-US" altLang="zh-CN" sz="2400" b="1" i="1" dirty="0" err="1" smtClean="0">
                <a:solidFill>
                  <a:schemeClr val="bg2">
                    <a:lumMod val="50000"/>
                  </a:schemeClr>
                </a:solidFill>
                <a:latin typeface="Times New Roman" pitchFamily="18" charset="0"/>
              </a:rPr>
              <a:t>coords</a:t>
            </a:r>
            <a:r>
              <a:rPr lang="zh-CN" altLang="en-US" sz="2400" b="1" i="1" dirty="0" smtClean="0">
                <a:solidFill>
                  <a:schemeClr val="bg2">
                    <a:lumMod val="50000"/>
                  </a:schemeClr>
                </a:solidFill>
                <a:latin typeface="Times New Roman" pitchFamily="18" charset="0"/>
              </a:rPr>
              <a:t>即为</a:t>
            </a:r>
            <a:r>
              <a:rPr lang="zh-CN" altLang="en-US" sz="2400" b="1" dirty="0" smtClean="0">
                <a:solidFill>
                  <a:schemeClr val="bg2">
                    <a:lumMod val="50000"/>
                  </a:schemeClr>
                </a:solidFill>
                <a:latin typeface="Times New Roman" pitchFamily="18" charset="0"/>
              </a:rPr>
              <a:t>纹理坐标数组；</a:t>
            </a:r>
          </a:p>
          <a:p>
            <a:pPr marL="533400" indent="-533400" eaLnBrk="1" hangingPunct="1">
              <a:buFont typeface="Wingdings" pitchFamily="2" charset="2"/>
              <a:buNone/>
            </a:pPr>
            <a:r>
              <a:rPr lang="zh-CN" altLang="en-US" sz="2400" b="1" dirty="0" smtClean="0">
                <a:solidFill>
                  <a:schemeClr val="bg2">
                    <a:lumMod val="50000"/>
                  </a:schemeClr>
                </a:solidFill>
                <a:latin typeface="Times New Roman" pitchFamily="18" charset="0"/>
              </a:rPr>
              <a:t>		 </a:t>
            </a:r>
            <a:r>
              <a:rPr lang="en-US" altLang="zh-CN" sz="2400" b="1" dirty="0" err="1" smtClean="0">
                <a:solidFill>
                  <a:schemeClr val="bg2">
                    <a:lumMod val="50000"/>
                  </a:schemeClr>
                </a:solidFill>
                <a:latin typeface="Times New Roman" pitchFamily="18" charset="0"/>
              </a:rPr>
              <a:t>glTexCoord</a:t>
            </a:r>
            <a:r>
              <a:rPr lang="en-US" altLang="zh-CN" sz="2400" b="1" dirty="0" smtClean="0">
                <a:solidFill>
                  <a:schemeClr val="bg2">
                    <a:lumMod val="50000"/>
                  </a:schemeClr>
                </a:solidFill>
                <a:latin typeface="Times New Roman" pitchFamily="18" charset="0"/>
              </a:rPr>
              <a:t>*()</a:t>
            </a:r>
            <a:r>
              <a:rPr lang="zh-CN" altLang="en-US" sz="2400" b="1" dirty="0" smtClean="0">
                <a:solidFill>
                  <a:schemeClr val="bg2">
                    <a:lumMod val="50000"/>
                  </a:schemeClr>
                </a:solidFill>
                <a:latin typeface="Times New Roman" pitchFamily="18" charset="0"/>
              </a:rPr>
              <a:t>函数指定的纹理坐标对应其后</a:t>
            </a:r>
            <a:r>
              <a:rPr lang="en-US" altLang="zh-CN" sz="2400" b="1" dirty="0" err="1" smtClean="0">
                <a:solidFill>
                  <a:schemeClr val="bg2">
                    <a:lumMod val="50000"/>
                  </a:schemeClr>
                </a:solidFill>
                <a:latin typeface="Times New Roman" pitchFamily="18" charset="0"/>
              </a:rPr>
              <a:t>glVertex</a:t>
            </a:r>
            <a:r>
              <a:rPr lang="en-US" altLang="zh-CN" sz="2400" b="1" dirty="0" smtClean="0">
                <a:solidFill>
                  <a:schemeClr val="bg2">
                    <a:lumMod val="50000"/>
                  </a:schemeClr>
                </a:solidFill>
                <a:latin typeface="Times New Roman" pitchFamily="18" charset="0"/>
              </a:rPr>
              <a:t>*()</a:t>
            </a:r>
            <a:r>
              <a:rPr lang="zh-CN" altLang="en-US" sz="2400" b="1" dirty="0" smtClean="0">
                <a:solidFill>
                  <a:schemeClr val="bg2">
                    <a:lumMod val="50000"/>
                  </a:schemeClr>
                </a:solidFill>
                <a:latin typeface="Times New Roman" pitchFamily="18" charset="0"/>
              </a:rPr>
              <a:t>函数指定的顶点</a:t>
            </a:r>
          </a:p>
        </p:txBody>
      </p:sp>
    </p:spTree>
    <p:extLst>
      <p:ext uri="{BB962C8B-B14F-4D97-AF65-F5344CB8AC3E}">
        <p14:creationId xmlns:p14="http://schemas.microsoft.com/office/powerpoint/2010/main" val="742370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0595">
                                            <p:bg/>
                                          </p:spTgt>
                                        </p:tgtEl>
                                        <p:attrNameLst>
                                          <p:attrName>style.visibility</p:attrName>
                                        </p:attrNameLst>
                                      </p:cBhvr>
                                      <p:to>
                                        <p:strVal val="visible"/>
                                      </p:to>
                                    </p:set>
                                    <p:animEffect transition="in" filter="wipe(up)">
                                      <p:cBhvr>
                                        <p:cTn id="7" dur="500"/>
                                        <p:tgtEl>
                                          <p:spTgt spid="110595">
                                            <p:bg/>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10595">
                                            <p:txEl>
                                              <p:pRg st="0" end="0"/>
                                            </p:txEl>
                                          </p:spTgt>
                                        </p:tgtEl>
                                        <p:attrNameLst>
                                          <p:attrName>style.visibility</p:attrName>
                                        </p:attrNameLst>
                                      </p:cBhvr>
                                      <p:to>
                                        <p:strVal val="visible"/>
                                      </p:to>
                                    </p:set>
                                    <p:animEffect transition="in" filter="wipe(up)">
                                      <p:cBhvr>
                                        <p:cTn id="10" dur="500"/>
                                        <p:tgtEl>
                                          <p:spTgt spid="110595">
                                            <p:txEl>
                                              <p:pRg st="0" end="0"/>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10595">
                                            <p:txEl>
                                              <p:pRg st="1" end="1"/>
                                            </p:txEl>
                                          </p:spTgt>
                                        </p:tgtEl>
                                        <p:attrNameLst>
                                          <p:attrName>style.visibility</p:attrName>
                                        </p:attrNameLst>
                                      </p:cBhvr>
                                      <p:to>
                                        <p:strVal val="visible"/>
                                      </p:to>
                                    </p:set>
                                    <p:animEffect transition="in" filter="wipe(up)">
                                      <p:cBhvr>
                                        <p:cTn id="15" dur="500"/>
                                        <p:tgtEl>
                                          <p:spTgt spid="110595">
                                            <p:txEl>
                                              <p:pRg st="1" end="1"/>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10595">
                                            <p:txEl>
                                              <p:pRg st="2" end="2"/>
                                            </p:txEl>
                                          </p:spTgt>
                                        </p:tgtEl>
                                        <p:attrNameLst>
                                          <p:attrName>style.visibility</p:attrName>
                                        </p:attrNameLst>
                                      </p:cBhvr>
                                      <p:to>
                                        <p:strVal val="visible"/>
                                      </p:to>
                                    </p:set>
                                    <p:animEffect transition="in" filter="wipe(up)">
                                      <p:cBhvr>
                                        <p:cTn id="20" dur="500"/>
                                        <p:tgtEl>
                                          <p:spTgt spid="110595">
                                            <p:txEl>
                                              <p:pRg st="2" end="2"/>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110595">
                                            <p:txEl>
                                              <p:pRg st="3" end="3"/>
                                            </p:txEl>
                                          </p:spTgt>
                                        </p:tgtEl>
                                        <p:attrNameLst>
                                          <p:attrName>style.visibility</p:attrName>
                                        </p:attrNameLst>
                                      </p:cBhvr>
                                      <p:to>
                                        <p:strVal val="visible"/>
                                      </p:to>
                                    </p:set>
                                    <p:animEffect transition="in" filter="wipe(up)">
                                      <p:cBhvr>
                                        <p:cTn id="25" dur="500"/>
                                        <p:tgtEl>
                                          <p:spTgt spid="110595">
                                            <p:txEl>
                                              <p:pRg st="3" end="3"/>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10595">
                                            <p:txEl>
                                              <p:pRg st="4" end="4"/>
                                            </p:txEl>
                                          </p:spTgt>
                                        </p:tgtEl>
                                        <p:attrNameLst>
                                          <p:attrName>style.visibility</p:attrName>
                                        </p:attrNameLst>
                                      </p:cBhvr>
                                      <p:to>
                                        <p:strVal val="visible"/>
                                      </p:to>
                                    </p:set>
                                    <p:animEffect transition="in" filter="wipe(up)">
                                      <p:cBhvr>
                                        <p:cTn id="30" dur="500"/>
                                        <p:tgtEl>
                                          <p:spTgt spid="110595">
                                            <p:txEl>
                                              <p:pRg st="4" end="4"/>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110595">
                                            <p:txEl>
                                              <p:pRg st="5" end="5"/>
                                            </p:txEl>
                                          </p:spTgt>
                                        </p:tgtEl>
                                        <p:attrNameLst>
                                          <p:attrName>style.visibility</p:attrName>
                                        </p:attrNameLst>
                                      </p:cBhvr>
                                      <p:to>
                                        <p:strVal val="visible"/>
                                      </p:to>
                                    </p:set>
                                    <p:animEffect transition="in" filter="wipe(up)">
                                      <p:cBhvr>
                                        <p:cTn id="35" dur="500"/>
                                        <p:tgtEl>
                                          <p:spTgt spid="110595">
                                            <p:txEl>
                                              <p:pRg st="5" end="5"/>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110595">
                                            <p:txEl>
                                              <p:pRg st="6" end="6"/>
                                            </p:txEl>
                                          </p:spTgt>
                                        </p:tgtEl>
                                        <p:attrNameLst>
                                          <p:attrName>style.visibility</p:attrName>
                                        </p:attrNameLst>
                                      </p:cBhvr>
                                      <p:to>
                                        <p:strVal val="visible"/>
                                      </p:to>
                                    </p:set>
                                    <p:animEffect transition="in" filter="wipe(up)">
                                      <p:cBhvr>
                                        <p:cTn id="40" dur="500"/>
                                        <p:tgtEl>
                                          <p:spTgt spid="110595">
                                            <p:txEl>
                                              <p:pRg st="6" end="6"/>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110595">
                                            <p:txEl>
                                              <p:pRg st="7" end="7"/>
                                            </p:txEl>
                                          </p:spTgt>
                                        </p:tgtEl>
                                        <p:attrNameLst>
                                          <p:attrName>style.visibility</p:attrName>
                                        </p:attrNameLst>
                                      </p:cBhvr>
                                      <p:to>
                                        <p:strVal val="visible"/>
                                      </p:to>
                                    </p:set>
                                    <p:animEffect transition="in" filter="wipe(up)">
                                      <p:cBhvr>
                                        <p:cTn id="45" dur="500"/>
                                        <p:tgtEl>
                                          <p:spTgt spid="11059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5" grpId="0" build="p"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695400" y="214314"/>
            <a:ext cx="10390716" cy="1462087"/>
          </a:xfrm>
        </p:spPr>
        <p:txBody>
          <a:bodyPr>
            <a:normAutofit/>
          </a:bodyPr>
          <a:lstStyle/>
          <a:p>
            <a:pPr lvl="1" eaLnBrk="1" hangingPunct="0">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3.5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计算纹理坐标</a:t>
            </a:r>
          </a:p>
        </p:txBody>
      </p:sp>
      <p:sp>
        <p:nvSpPr>
          <p:cNvPr id="112643" name="Rectangle 3"/>
          <p:cNvSpPr>
            <a:spLocks noGrp="1" noChangeArrowheads="1"/>
          </p:cNvSpPr>
          <p:nvPr>
            <p:ph type="body" sz="half" idx="1"/>
          </p:nvPr>
        </p:nvSpPr>
        <p:spPr>
          <a:xfrm>
            <a:off x="623392" y="1628800"/>
            <a:ext cx="11055351" cy="4962525"/>
          </a:xfrm>
        </p:spPr>
        <p:txBody>
          <a:bodyPr>
            <a:normAutofit fontScale="92500" lnSpcReduction="10000"/>
          </a:bodyPr>
          <a:lstStyle/>
          <a:p>
            <a:pPr marL="717550" lvl="1" indent="-342900" hangingPunct="0">
              <a:lnSpc>
                <a:spcPct val="150000"/>
              </a:lnSpc>
              <a:spcBef>
                <a:spcPts val="1800"/>
              </a:spcBef>
              <a:buFont typeface="Wingdings" panose="05000000000000000000" pitchFamily="2" charset="2"/>
              <a:buChar char="Ø"/>
              <a:defRPr/>
            </a:pPr>
            <a:r>
              <a:rPr lang="en-US" altLang="zh-CN" b="1" dirty="0" err="1">
                <a:solidFill>
                  <a:schemeClr val="bg2">
                    <a:lumMod val="50000"/>
                  </a:schemeClr>
                </a:solidFill>
                <a:latin typeface="微软雅黑" panose="020B0503020204020204" pitchFamily="34" charset="-122"/>
                <a:ea typeface="微软雅黑" panose="020B0503020204020204" pitchFamily="34" charset="-122"/>
              </a:rPr>
              <a:t>glTexCoord</a:t>
            </a:r>
            <a:r>
              <a:rPr lang="en-US" altLang="zh-CN" b="1" dirty="0">
                <a:solidFill>
                  <a:schemeClr val="bg2">
                    <a:lumMod val="50000"/>
                  </a:schemeClr>
                </a:solidFill>
                <a:latin typeface="微软雅黑" panose="020B0503020204020204" pitchFamily="34" charset="-122"/>
                <a:ea typeface="微软雅黑" panose="020B0503020204020204" pitchFamily="34" charset="-122"/>
              </a:rPr>
              <a:t>*()</a:t>
            </a:r>
            <a:r>
              <a:rPr lang="zh-CN" altLang="en-US" b="1" dirty="0">
                <a:solidFill>
                  <a:schemeClr val="bg2">
                    <a:lumMod val="50000"/>
                  </a:schemeClr>
                </a:solidFill>
                <a:latin typeface="微软雅黑" panose="020B0503020204020204" pitchFamily="34" charset="-122"/>
                <a:ea typeface="微软雅黑" panose="020B0503020204020204" pitchFamily="34" charset="-122"/>
              </a:rPr>
              <a:t>函数应用实例</a:t>
            </a:r>
          </a:p>
          <a:p>
            <a:pPr marL="1430338" lvl="1" indent="-457200" eaLnBrk="1" hangingPunct="1">
              <a:buFont typeface="Wingdings" pitchFamily="2" charset="2"/>
              <a:buNone/>
            </a:pPr>
            <a:r>
              <a:rPr lang="en-US" altLang="zh-CN" sz="2000" b="1" dirty="0" err="1" smtClean="0">
                <a:solidFill>
                  <a:schemeClr val="bg2">
                    <a:lumMod val="50000"/>
                  </a:schemeClr>
                </a:solidFill>
                <a:latin typeface="Times New Roman" pitchFamily="18" charset="0"/>
              </a:rPr>
              <a:t>glBegin</a:t>
            </a:r>
            <a:r>
              <a:rPr lang="en-US" altLang="zh-CN" sz="2000" b="1" dirty="0" smtClean="0">
                <a:solidFill>
                  <a:schemeClr val="bg2">
                    <a:lumMod val="50000"/>
                  </a:schemeClr>
                </a:solidFill>
                <a:latin typeface="Times New Roman" pitchFamily="18" charset="0"/>
              </a:rPr>
              <a:t>();</a:t>
            </a:r>
          </a:p>
          <a:p>
            <a:pPr marL="1430338" lvl="1" indent="-457200" eaLnBrk="1" hangingPunct="1">
              <a:buFont typeface="Wingdings" pitchFamily="2" charset="2"/>
              <a:buNone/>
            </a:pPr>
            <a:r>
              <a:rPr lang="en-US" altLang="zh-CN" sz="2000" b="1" dirty="0" smtClean="0">
                <a:solidFill>
                  <a:schemeClr val="bg2">
                    <a:lumMod val="50000"/>
                  </a:schemeClr>
                </a:solidFill>
                <a:latin typeface="Times New Roman" pitchFamily="18" charset="0"/>
              </a:rPr>
              <a:t>	glNormal3d(-5.0,0.0,0.0);</a:t>
            </a:r>
          </a:p>
          <a:p>
            <a:pPr marL="1430338" lvl="1" indent="-457200" eaLnBrk="1" hangingPunct="1">
              <a:lnSpc>
                <a:spcPct val="35000"/>
              </a:lnSpc>
              <a:spcBef>
                <a:spcPct val="0"/>
              </a:spcBef>
              <a:buFont typeface="Wingdings" pitchFamily="2" charset="2"/>
              <a:buNone/>
            </a:pPr>
            <a:r>
              <a:rPr lang="en-US" altLang="zh-CN" sz="2000" b="1" dirty="0" smtClean="0">
                <a:latin typeface="Times New Roman" pitchFamily="18" charset="0"/>
              </a:rPr>
              <a:t>	</a:t>
            </a:r>
          </a:p>
          <a:p>
            <a:pPr marL="1430338" lvl="1" indent="-457200" eaLnBrk="1" hangingPunct="1">
              <a:buFont typeface="Wingdings" pitchFamily="2" charset="2"/>
              <a:buNone/>
            </a:pPr>
            <a:r>
              <a:rPr lang="en-US" altLang="zh-CN" sz="2000" b="1" dirty="0" smtClean="0">
                <a:latin typeface="Times New Roman" pitchFamily="18" charset="0"/>
              </a:rPr>
              <a:t>	</a:t>
            </a:r>
            <a:r>
              <a:rPr lang="en-US" altLang="zh-CN" sz="2000" b="1" dirty="0" smtClean="0">
                <a:solidFill>
                  <a:srgbClr val="008000"/>
                </a:solidFill>
                <a:latin typeface="Times New Roman" pitchFamily="18" charset="0"/>
              </a:rPr>
              <a:t>glTexCoord2d(0.0, 0.0);</a:t>
            </a:r>
          </a:p>
          <a:p>
            <a:pPr marL="1430338" lvl="1" indent="-457200" eaLnBrk="1" hangingPunct="1">
              <a:buFont typeface="Wingdings" pitchFamily="2" charset="2"/>
              <a:buNone/>
            </a:pPr>
            <a:r>
              <a:rPr lang="en-US" altLang="zh-CN" sz="2000" b="1" dirty="0" smtClean="0">
                <a:latin typeface="Times New Roman" pitchFamily="18" charset="0"/>
              </a:rPr>
              <a:t>	</a:t>
            </a:r>
            <a:r>
              <a:rPr lang="en-US" altLang="zh-CN" sz="2000" b="1" dirty="0" smtClean="0">
                <a:solidFill>
                  <a:schemeClr val="bg2">
                    <a:lumMod val="50000"/>
                  </a:schemeClr>
                </a:solidFill>
                <a:latin typeface="Times New Roman" pitchFamily="18" charset="0"/>
              </a:rPr>
              <a:t>glVertex3d(-5.0, -5.0, 0.0); </a:t>
            </a:r>
          </a:p>
          <a:p>
            <a:pPr marL="1430338" lvl="1" indent="-457200" eaLnBrk="1" hangingPunct="1">
              <a:lnSpc>
                <a:spcPct val="40000"/>
              </a:lnSpc>
              <a:spcBef>
                <a:spcPct val="0"/>
              </a:spcBef>
              <a:buFont typeface="Wingdings" pitchFamily="2" charset="2"/>
              <a:buNone/>
            </a:pPr>
            <a:r>
              <a:rPr lang="en-US" altLang="zh-CN" sz="2000" b="1" dirty="0" smtClean="0">
                <a:latin typeface="Times New Roman" pitchFamily="18" charset="0"/>
              </a:rPr>
              <a:t>	</a:t>
            </a:r>
          </a:p>
          <a:p>
            <a:pPr marL="1430338" lvl="1" indent="-457200" eaLnBrk="1" hangingPunct="1">
              <a:buFont typeface="Wingdings" pitchFamily="2" charset="2"/>
              <a:buNone/>
            </a:pPr>
            <a:r>
              <a:rPr lang="en-US" altLang="zh-CN" sz="2000" b="1" dirty="0" smtClean="0">
                <a:latin typeface="Times New Roman" pitchFamily="18" charset="0"/>
              </a:rPr>
              <a:t>	</a:t>
            </a:r>
            <a:r>
              <a:rPr lang="en-US" altLang="zh-CN" sz="2000" b="1" dirty="0" smtClean="0">
                <a:solidFill>
                  <a:srgbClr val="008000"/>
                </a:solidFill>
                <a:latin typeface="Times New Roman" pitchFamily="18" charset="0"/>
              </a:rPr>
              <a:t>glTexCoord2d(1.0, 0.0);</a:t>
            </a:r>
          </a:p>
          <a:p>
            <a:pPr marL="1430338" lvl="1" indent="-457200" eaLnBrk="1" hangingPunct="1">
              <a:buFont typeface="Wingdings" pitchFamily="2" charset="2"/>
              <a:buNone/>
            </a:pPr>
            <a:r>
              <a:rPr lang="en-US" altLang="zh-CN" sz="2000" b="1" dirty="0" smtClean="0">
                <a:latin typeface="Times New Roman" pitchFamily="18" charset="0"/>
              </a:rPr>
              <a:t>	</a:t>
            </a:r>
            <a:r>
              <a:rPr lang="en-US" altLang="zh-CN" sz="2100" b="1" dirty="0">
                <a:solidFill>
                  <a:schemeClr val="bg2">
                    <a:lumMod val="50000"/>
                  </a:schemeClr>
                </a:solidFill>
                <a:latin typeface="Times New Roman" pitchFamily="18" charset="0"/>
              </a:rPr>
              <a:t>glVertex3d(5.0, -5.0, 0.0); </a:t>
            </a:r>
            <a:r>
              <a:rPr lang="en-US" altLang="zh-CN" sz="2000" b="1" dirty="0" smtClean="0">
                <a:latin typeface="Times New Roman" pitchFamily="18" charset="0"/>
              </a:rPr>
              <a:t>	</a:t>
            </a:r>
          </a:p>
          <a:p>
            <a:pPr marL="1430338" lvl="1" indent="-457200" eaLnBrk="1" hangingPunct="1">
              <a:lnSpc>
                <a:spcPct val="40000"/>
              </a:lnSpc>
              <a:spcBef>
                <a:spcPct val="0"/>
              </a:spcBef>
              <a:buFont typeface="Wingdings" pitchFamily="2" charset="2"/>
              <a:buNone/>
            </a:pPr>
            <a:endParaRPr lang="en-US" altLang="zh-CN" sz="2000" b="1" dirty="0" smtClean="0">
              <a:latin typeface="Times New Roman" pitchFamily="18" charset="0"/>
            </a:endParaRPr>
          </a:p>
          <a:p>
            <a:pPr marL="1430338" lvl="1" indent="-457200" eaLnBrk="1" hangingPunct="1">
              <a:buFont typeface="Wingdings" pitchFamily="2" charset="2"/>
              <a:buNone/>
            </a:pPr>
            <a:r>
              <a:rPr lang="en-US" altLang="zh-CN" sz="2000" b="1" dirty="0" smtClean="0">
                <a:latin typeface="Times New Roman" pitchFamily="18" charset="0"/>
              </a:rPr>
              <a:t>	</a:t>
            </a:r>
            <a:r>
              <a:rPr lang="en-US" altLang="zh-CN" sz="2000" b="1" dirty="0" smtClean="0">
                <a:solidFill>
                  <a:srgbClr val="008000"/>
                </a:solidFill>
                <a:latin typeface="Times New Roman" pitchFamily="18" charset="0"/>
              </a:rPr>
              <a:t>glTexCoord2d(1.0, 1.0);</a:t>
            </a:r>
          </a:p>
          <a:p>
            <a:pPr marL="1430338" lvl="1" indent="-457200"/>
            <a:r>
              <a:rPr lang="en-US" altLang="zh-CN" sz="2000" b="1" dirty="0" smtClean="0">
                <a:latin typeface="Times New Roman" pitchFamily="18" charset="0"/>
              </a:rPr>
              <a:t>	</a:t>
            </a:r>
            <a:r>
              <a:rPr lang="en-US" altLang="zh-CN" sz="2100" b="1" dirty="0">
                <a:solidFill>
                  <a:schemeClr val="bg2">
                    <a:lumMod val="50000"/>
                  </a:schemeClr>
                </a:solidFill>
                <a:latin typeface="Times New Roman" pitchFamily="18" charset="0"/>
              </a:rPr>
              <a:t>glVertex3d(5.0, 5.0, 0.0); 	</a:t>
            </a:r>
          </a:p>
          <a:p>
            <a:pPr marL="1430338" lvl="1" indent="-457200" eaLnBrk="1" hangingPunct="1">
              <a:lnSpc>
                <a:spcPct val="40000"/>
              </a:lnSpc>
              <a:spcBef>
                <a:spcPct val="0"/>
              </a:spcBef>
              <a:buFont typeface="Wingdings" pitchFamily="2" charset="2"/>
              <a:buNone/>
            </a:pPr>
            <a:endParaRPr lang="en-US" altLang="zh-CN" sz="2000" b="1" dirty="0" smtClean="0">
              <a:latin typeface="Times New Roman" pitchFamily="18" charset="0"/>
            </a:endParaRPr>
          </a:p>
          <a:p>
            <a:pPr marL="1430338" lvl="1" indent="-457200" eaLnBrk="1" hangingPunct="1">
              <a:buFont typeface="Wingdings" pitchFamily="2" charset="2"/>
              <a:buNone/>
            </a:pPr>
            <a:r>
              <a:rPr lang="en-US" altLang="zh-CN" sz="2000" b="1" dirty="0" smtClean="0">
                <a:latin typeface="Times New Roman" pitchFamily="18" charset="0"/>
              </a:rPr>
              <a:t>	</a:t>
            </a:r>
            <a:r>
              <a:rPr lang="en-US" altLang="zh-CN" sz="2000" b="1" dirty="0" smtClean="0">
                <a:solidFill>
                  <a:srgbClr val="008000"/>
                </a:solidFill>
                <a:latin typeface="Times New Roman" pitchFamily="18" charset="0"/>
              </a:rPr>
              <a:t>glTexCoord2d(0.0, 1.0);</a:t>
            </a:r>
          </a:p>
          <a:p>
            <a:pPr marL="1430338" lvl="1" indent="-457200"/>
            <a:r>
              <a:rPr lang="en-US" altLang="zh-CN" sz="2000" b="1" dirty="0" smtClean="0">
                <a:latin typeface="Times New Roman" pitchFamily="18" charset="0"/>
              </a:rPr>
              <a:t>	</a:t>
            </a:r>
            <a:r>
              <a:rPr lang="en-US" altLang="zh-CN" sz="2100" b="1" dirty="0">
                <a:solidFill>
                  <a:schemeClr val="bg2">
                    <a:lumMod val="50000"/>
                  </a:schemeClr>
                </a:solidFill>
                <a:latin typeface="Times New Roman" pitchFamily="18" charset="0"/>
              </a:rPr>
              <a:t>glVertex3d(-5.0, 5.0, 0.0);</a:t>
            </a:r>
          </a:p>
          <a:p>
            <a:pPr marL="1430338" lvl="1" indent="-457200"/>
            <a:r>
              <a:rPr lang="en-US" altLang="zh-CN" sz="2100" b="1" dirty="0" err="1">
                <a:solidFill>
                  <a:schemeClr val="bg2">
                    <a:lumMod val="50000"/>
                  </a:schemeClr>
                </a:solidFill>
                <a:latin typeface="Times New Roman" pitchFamily="18" charset="0"/>
              </a:rPr>
              <a:t>glEnd</a:t>
            </a:r>
            <a:r>
              <a:rPr lang="en-US" altLang="zh-CN" sz="2100" b="1" dirty="0">
                <a:solidFill>
                  <a:schemeClr val="bg2">
                    <a:lumMod val="50000"/>
                  </a:schemeClr>
                </a:solidFill>
                <a:latin typeface="Times New Roman" pitchFamily="18" charset="0"/>
              </a:rPr>
              <a:t>();</a:t>
            </a:r>
          </a:p>
        </p:txBody>
      </p:sp>
    </p:spTree>
    <p:extLst>
      <p:ext uri="{BB962C8B-B14F-4D97-AF65-F5344CB8AC3E}">
        <p14:creationId xmlns:p14="http://schemas.microsoft.com/office/powerpoint/2010/main" val="39677175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2643">
                                            <p:bg/>
                                          </p:spTgt>
                                        </p:tgtEl>
                                        <p:attrNameLst>
                                          <p:attrName>style.visibility</p:attrName>
                                        </p:attrNameLst>
                                      </p:cBhvr>
                                      <p:to>
                                        <p:strVal val="visible"/>
                                      </p:to>
                                    </p:set>
                                    <p:animEffect transition="in" filter="wipe(up)">
                                      <p:cBhvr>
                                        <p:cTn id="7" dur="500"/>
                                        <p:tgtEl>
                                          <p:spTgt spid="112643">
                                            <p:bg/>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12643">
                                            <p:txEl>
                                              <p:pRg st="0" end="0"/>
                                            </p:txEl>
                                          </p:spTgt>
                                        </p:tgtEl>
                                        <p:attrNameLst>
                                          <p:attrName>style.visibility</p:attrName>
                                        </p:attrNameLst>
                                      </p:cBhvr>
                                      <p:to>
                                        <p:strVal val="visible"/>
                                      </p:to>
                                    </p:set>
                                    <p:animEffect transition="in" filter="wipe(up)">
                                      <p:cBhvr>
                                        <p:cTn id="10" dur="500"/>
                                        <p:tgtEl>
                                          <p:spTgt spid="112643">
                                            <p:txEl>
                                              <p:pRg st="0" end="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12643">
                                            <p:txEl>
                                              <p:pRg st="1" end="1"/>
                                            </p:txEl>
                                          </p:spTgt>
                                        </p:tgtEl>
                                        <p:attrNameLst>
                                          <p:attrName>style.visibility</p:attrName>
                                        </p:attrNameLst>
                                      </p:cBhvr>
                                      <p:to>
                                        <p:strVal val="visible"/>
                                      </p:to>
                                    </p:set>
                                    <p:animEffect transition="in" filter="wipe(up)">
                                      <p:cBhvr>
                                        <p:cTn id="13" dur="500"/>
                                        <p:tgtEl>
                                          <p:spTgt spid="112643">
                                            <p:txEl>
                                              <p:pRg st="1" end="1"/>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12643">
                                            <p:txEl>
                                              <p:pRg st="2" end="2"/>
                                            </p:txEl>
                                          </p:spTgt>
                                        </p:tgtEl>
                                        <p:attrNameLst>
                                          <p:attrName>style.visibility</p:attrName>
                                        </p:attrNameLst>
                                      </p:cBhvr>
                                      <p:to>
                                        <p:strVal val="visible"/>
                                      </p:to>
                                    </p:set>
                                    <p:animEffect transition="in" filter="wipe(up)">
                                      <p:cBhvr>
                                        <p:cTn id="16" dur="500"/>
                                        <p:tgtEl>
                                          <p:spTgt spid="112643">
                                            <p:txEl>
                                              <p:pRg st="2" end="2"/>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12643">
                                            <p:txEl>
                                              <p:pRg st="3" end="3"/>
                                            </p:txEl>
                                          </p:spTgt>
                                        </p:tgtEl>
                                        <p:attrNameLst>
                                          <p:attrName>style.visibility</p:attrName>
                                        </p:attrNameLst>
                                      </p:cBhvr>
                                      <p:to>
                                        <p:strVal val="visible"/>
                                      </p:to>
                                    </p:set>
                                    <p:animEffect transition="in" filter="wipe(up)">
                                      <p:cBhvr>
                                        <p:cTn id="19" dur="500"/>
                                        <p:tgtEl>
                                          <p:spTgt spid="112643">
                                            <p:txEl>
                                              <p:pRg st="3" end="3"/>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12643">
                                            <p:txEl>
                                              <p:pRg st="4" end="4"/>
                                            </p:txEl>
                                          </p:spTgt>
                                        </p:tgtEl>
                                        <p:attrNameLst>
                                          <p:attrName>style.visibility</p:attrName>
                                        </p:attrNameLst>
                                      </p:cBhvr>
                                      <p:to>
                                        <p:strVal val="visible"/>
                                      </p:to>
                                    </p:set>
                                    <p:animEffect transition="in" filter="wipe(up)">
                                      <p:cBhvr>
                                        <p:cTn id="22" dur="500"/>
                                        <p:tgtEl>
                                          <p:spTgt spid="112643">
                                            <p:txEl>
                                              <p:pRg st="4" end="4"/>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12643">
                                            <p:txEl>
                                              <p:pRg st="5" end="5"/>
                                            </p:txEl>
                                          </p:spTgt>
                                        </p:tgtEl>
                                        <p:attrNameLst>
                                          <p:attrName>style.visibility</p:attrName>
                                        </p:attrNameLst>
                                      </p:cBhvr>
                                      <p:to>
                                        <p:strVal val="visible"/>
                                      </p:to>
                                    </p:set>
                                    <p:animEffect transition="in" filter="wipe(up)">
                                      <p:cBhvr>
                                        <p:cTn id="25" dur="500"/>
                                        <p:tgtEl>
                                          <p:spTgt spid="112643">
                                            <p:txEl>
                                              <p:pRg st="5" end="5"/>
                                            </p:txEl>
                                          </p:spTgt>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12643">
                                            <p:txEl>
                                              <p:pRg st="6" end="6"/>
                                            </p:txEl>
                                          </p:spTgt>
                                        </p:tgtEl>
                                        <p:attrNameLst>
                                          <p:attrName>style.visibility</p:attrName>
                                        </p:attrNameLst>
                                      </p:cBhvr>
                                      <p:to>
                                        <p:strVal val="visible"/>
                                      </p:to>
                                    </p:set>
                                    <p:animEffect transition="in" filter="wipe(up)">
                                      <p:cBhvr>
                                        <p:cTn id="28" dur="500"/>
                                        <p:tgtEl>
                                          <p:spTgt spid="112643">
                                            <p:txEl>
                                              <p:pRg st="6" end="6"/>
                                            </p:txEl>
                                          </p:spTgt>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112643">
                                            <p:txEl>
                                              <p:pRg st="7" end="7"/>
                                            </p:txEl>
                                          </p:spTgt>
                                        </p:tgtEl>
                                        <p:attrNameLst>
                                          <p:attrName>style.visibility</p:attrName>
                                        </p:attrNameLst>
                                      </p:cBhvr>
                                      <p:to>
                                        <p:strVal val="visible"/>
                                      </p:to>
                                    </p:set>
                                    <p:animEffect transition="in" filter="wipe(up)">
                                      <p:cBhvr>
                                        <p:cTn id="31" dur="500"/>
                                        <p:tgtEl>
                                          <p:spTgt spid="112643">
                                            <p:txEl>
                                              <p:pRg st="7" end="7"/>
                                            </p:txEl>
                                          </p:spTgt>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112643">
                                            <p:txEl>
                                              <p:pRg st="8" end="8"/>
                                            </p:txEl>
                                          </p:spTgt>
                                        </p:tgtEl>
                                        <p:attrNameLst>
                                          <p:attrName>style.visibility</p:attrName>
                                        </p:attrNameLst>
                                      </p:cBhvr>
                                      <p:to>
                                        <p:strVal val="visible"/>
                                      </p:to>
                                    </p:set>
                                    <p:animEffect transition="in" filter="wipe(up)">
                                      <p:cBhvr>
                                        <p:cTn id="34" dur="500"/>
                                        <p:tgtEl>
                                          <p:spTgt spid="112643">
                                            <p:txEl>
                                              <p:pRg st="8" end="8"/>
                                            </p:txEl>
                                          </p:spTgt>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112643">
                                            <p:txEl>
                                              <p:pRg st="10" end="10"/>
                                            </p:txEl>
                                          </p:spTgt>
                                        </p:tgtEl>
                                        <p:attrNameLst>
                                          <p:attrName>style.visibility</p:attrName>
                                        </p:attrNameLst>
                                      </p:cBhvr>
                                      <p:to>
                                        <p:strVal val="visible"/>
                                      </p:to>
                                    </p:set>
                                    <p:animEffect transition="in" filter="wipe(up)">
                                      <p:cBhvr>
                                        <p:cTn id="37" dur="500"/>
                                        <p:tgtEl>
                                          <p:spTgt spid="112643">
                                            <p:txEl>
                                              <p:pRg st="10" end="10"/>
                                            </p:txEl>
                                          </p:spTgt>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112643">
                                            <p:txEl>
                                              <p:pRg st="11" end="11"/>
                                            </p:txEl>
                                          </p:spTgt>
                                        </p:tgtEl>
                                        <p:attrNameLst>
                                          <p:attrName>style.visibility</p:attrName>
                                        </p:attrNameLst>
                                      </p:cBhvr>
                                      <p:to>
                                        <p:strVal val="visible"/>
                                      </p:to>
                                    </p:set>
                                    <p:animEffect transition="in" filter="wipe(up)">
                                      <p:cBhvr>
                                        <p:cTn id="40" dur="500"/>
                                        <p:tgtEl>
                                          <p:spTgt spid="112643">
                                            <p:txEl>
                                              <p:pRg st="11" end="11"/>
                                            </p:txEl>
                                          </p:spTgt>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112643">
                                            <p:txEl>
                                              <p:pRg st="13" end="13"/>
                                            </p:txEl>
                                          </p:spTgt>
                                        </p:tgtEl>
                                        <p:attrNameLst>
                                          <p:attrName>style.visibility</p:attrName>
                                        </p:attrNameLst>
                                      </p:cBhvr>
                                      <p:to>
                                        <p:strVal val="visible"/>
                                      </p:to>
                                    </p:set>
                                    <p:animEffect transition="in" filter="wipe(up)">
                                      <p:cBhvr>
                                        <p:cTn id="43" dur="500"/>
                                        <p:tgtEl>
                                          <p:spTgt spid="112643">
                                            <p:txEl>
                                              <p:pRg st="13" end="13"/>
                                            </p:txEl>
                                          </p:spTgt>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112643">
                                            <p:txEl>
                                              <p:pRg st="14" end="14"/>
                                            </p:txEl>
                                          </p:spTgt>
                                        </p:tgtEl>
                                        <p:attrNameLst>
                                          <p:attrName>style.visibility</p:attrName>
                                        </p:attrNameLst>
                                      </p:cBhvr>
                                      <p:to>
                                        <p:strVal val="visible"/>
                                      </p:to>
                                    </p:set>
                                    <p:animEffect transition="in" filter="wipe(up)">
                                      <p:cBhvr>
                                        <p:cTn id="46" dur="500"/>
                                        <p:tgtEl>
                                          <p:spTgt spid="112643">
                                            <p:txEl>
                                              <p:pRg st="14" end="14"/>
                                            </p:txEl>
                                          </p:spTgt>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112643">
                                            <p:txEl>
                                              <p:pRg st="15" end="15"/>
                                            </p:txEl>
                                          </p:spTgt>
                                        </p:tgtEl>
                                        <p:attrNameLst>
                                          <p:attrName>style.visibility</p:attrName>
                                        </p:attrNameLst>
                                      </p:cBhvr>
                                      <p:to>
                                        <p:strVal val="visible"/>
                                      </p:to>
                                    </p:set>
                                    <p:animEffect transition="in" filter="wipe(up)">
                                      <p:cBhvr>
                                        <p:cTn id="49" dur="500"/>
                                        <p:tgtEl>
                                          <p:spTgt spid="11264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3" grpId="0" build="p"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6739468" y="2643189"/>
            <a:ext cx="4510617" cy="2459037"/>
            <a:chOff x="3198" y="1661"/>
            <a:chExt cx="2063" cy="1545"/>
          </a:xfrm>
        </p:grpSpPr>
        <p:pic>
          <p:nvPicPr>
            <p:cNvPr id="128027" name="Picture 3" descr="变形纹理映射"/>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6" y="1715"/>
              <a:ext cx="1438" cy="1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28" name="Text Box 4"/>
            <p:cNvSpPr txBox="1">
              <a:spLocks noChangeArrowheads="1"/>
            </p:cNvSpPr>
            <p:nvPr/>
          </p:nvSpPr>
          <p:spPr bwMode="auto">
            <a:xfrm>
              <a:off x="3198" y="2976"/>
              <a:ext cx="49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a:latin typeface="Times New Roman" pitchFamily="18" charset="0"/>
                </a:rPr>
                <a:t>(0,0)</a:t>
              </a:r>
            </a:p>
          </p:txBody>
        </p:sp>
        <p:sp>
          <p:nvSpPr>
            <p:cNvPr id="128029" name="Text Box 5"/>
            <p:cNvSpPr txBox="1">
              <a:spLocks noChangeArrowheads="1"/>
            </p:cNvSpPr>
            <p:nvPr/>
          </p:nvSpPr>
          <p:spPr bwMode="auto">
            <a:xfrm>
              <a:off x="4762" y="2976"/>
              <a:ext cx="49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a:latin typeface="Times New Roman" pitchFamily="18" charset="0"/>
                </a:rPr>
                <a:t>(1,0)</a:t>
              </a:r>
            </a:p>
          </p:txBody>
        </p:sp>
        <p:sp>
          <p:nvSpPr>
            <p:cNvPr id="128030" name="Text Box 6"/>
            <p:cNvSpPr txBox="1">
              <a:spLocks noChangeArrowheads="1"/>
            </p:cNvSpPr>
            <p:nvPr/>
          </p:nvSpPr>
          <p:spPr bwMode="auto">
            <a:xfrm>
              <a:off x="4468" y="1661"/>
              <a:ext cx="49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a:latin typeface="Times New Roman" pitchFamily="18" charset="0"/>
                </a:rPr>
                <a:t>(1,1)</a:t>
              </a:r>
            </a:p>
          </p:txBody>
        </p:sp>
        <p:sp>
          <p:nvSpPr>
            <p:cNvPr id="128031" name="Text Box 7"/>
            <p:cNvSpPr txBox="1">
              <a:spLocks noChangeArrowheads="1"/>
            </p:cNvSpPr>
            <p:nvPr/>
          </p:nvSpPr>
          <p:spPr bwMode="auto">
            <a:xfrm>
              <a:off x="3447" y="1661"/>
              <a:ext cx="49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a:latin typeface="Times New Roman" pitchFamily="18" charset="0"/>
                </a:rPr>
                <a:t>(0,1)</a:t>
              </a:r>
            </a:p>
          </p:txBody>
        </p:sp>
      </p:grpSp>
      <p:grpSp>
        <p:nvGrpSpPr>
          <p:cNvPr id="3" name="Group 8"/>
          <p:cNvGrpSpPr>
            <a:grpSpLocks/>
          </p:cNvGrpSpPr>
          <p:nvPr/>
        </p:nvGrpSpPr>
        <p:grpSpPr bwMode="auto">
          <a:xfrm>
            <a:off x="6739467" y="2647951"/>
            <a:ext cx="4366684" cy="2454275"/>
            <a:chOff x="3185" y="1661"/>
            <a:chExt cx="2063" cy="1546"/>
          </a:xfrm>
        </p:grpSpPr>
        <p:pic>
          <p:nvPicPr>
            <p:cNvPr id="128022" name="Picture 9" descr="任意形状的纹理映射"/>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8" y="1752"/>
              <a:ext cx="1374" cy="1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23" name="Text Box 10"/>
            <p:cNvSpPr txBox="1">
              <a:spLocks noChangeArrowheads="1"/>
            </p:cNvSpPr>
            <p:nvPr/>
          </p:nvSpPr>
          <p:spPr bwMode="auto">
            <a:xfrm>
              <a:off x="3185" y="2976"/>
              <a:ext cx="4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a:latin typeface="Times New Roman" pitchFamily="18" charset="0"/>
                </a:rPr>
                <a:t>(0,0)</a:t>
              </a:r>
            </a:p>
          </p:txBody>
        </p:sp>
        <p:sp>
          <p:nvSpPr>
            <p:cNvPr id="128024" name="Text Box 11"/>
            <p:cNvSpPr txBox="1">
              <a:spLocks noChangeArrowheads="1"/>
            </p:cNvSpPr>
            <p:nvPr/>
          </p:nvSpPr>
          <p:spPr bwMode="auto">
            <a:xfrm>
              <a:off x="4749" y="2976"/>
              <a:ext cx="4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a:latin typeface="Times New Roman" pitchFamily="18" charset="0"/>
                </a:rPr>
                <a:t>(1,0)</a:t>
              </a:r>
            </a:p>
          </p:txBody>
        </p:sp>
        <p:sp>
          <p:nvSpPr>
            <p:cNvPr id="128025" name="Text Box 12"/>
            <p:cNvSpPr txBox="1">
              <a:spLocks noChangeArrowheads="1"/>
            </p:cNvSpPr>
            <p:nvPr/>
          </p:nvSpPr>
          <p:spPr bwMode="auto">
            <a:xfrm>
              <a:off x="4455" y="1661"/>
              <a:ext cx="60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a:latin typeface="Times New Roman" pitchFamily="18" charset="0"/>
                </a:rPr>
                <a:t>(0.75,1)</a:t>
              </a:r>
            </a:p>
          </p:txBody>
        </p:sp>
        <p:sp>
          <p:nvSpPr>
            <p:cNvPr id="128026" name="Text Box 13"/>
            <p:cNvSpPr txBox="1">
              <a:spLocks noChangeArrowheads="1"/>
            </p:cNvSpPr>
            <p:nvPr/>
          </p:nvSpPr>
          <p:spPr bwMode="auto">
            <a:xfrm>
              <a:off x="3356" y="1661"/>
              <a:ext cx="57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a:latin typeface="Times New Roman" pitchFamily="18" charset="0"/>
                </a:rPr>
                <a:t>(0.25,1)</a:t>
              </a:r>
            </a:p>
          </p:txBody>
        </p:sp>
      </p:grpSp>
      <p:sp>
        <p:nvSpPr>
          <p:cNvPr id="128004" name="Rectangle 14"/>
          <p:cNvSpPr>
            <a:spLocks noGrp="1" noChangeArrowheads="1"/>
          </p:cNvSpPr>
          <p:nvPr>
            <p:ph type="title"/>
          </p:nvPr>
        </p:nvSpPr>
        <p:spPr>
          <a:xfrm>
            <a:off x="695400" y="214314"/>
            <a:ext cx="10390716" cy="1462087"/>
          </a:xfrm>
        </p:spPr>
        <p:txBody>
          <a:bodyPr>
            <a:normAutofit/>
          </a:bodyPr>
          <a:lstStyle/>
          <a:p>
            <a:pPr lvl="1" eaLnBrk="1" hangingPunct="0">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3.5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计算纹理坐标</a:t>
            </a:r>
          </a:p>
        </p:txBody>
      </p:sp>
      <p:sp>
        <p:nvSpPr>
          <p:cNvPr id="128005" name="Rectangle 15"/>
          <p:cNvSpPr>
            <a:spLocks noGrp="1" noChangeArrowheads="1"/>
          </p:cNvSpPr>
          <p:nvPr>
            <p:ph type="body" sz="half" idx="1"/>
          </p:nvPr>
        </p:nvSpPr>
        <p:spPr>
          <a:xfrm>
            <a:off x="609601" y="1600201"/>
            <a:ext cx="6830484" cy="4530725"/>
          </a:xfrm>
        </p:spPr>
        <p:txBody>
          <a:bodyPr/>
          <a:lstStyle/>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片元为任意形状时的纹理坐标</a:t>
            </a:r>
          </a:p>
        </p:txBody>
      </p:sp>
      <p:pic>
        <p:nvPicPr>
          <p:cNvPr id="142352" name="Picture 16" descr="water"/>
          <p:cNvPicPr>
            <a:picLocks noGrp="1" noChangeAspect="1" noChangeArrowheads="1"/>
          </p:cNvPicPr>
          <p:nvPr>
            <p:ph sz="quarter" idx="2"/>
          </p:nvPr>
        </p:nvPicPr>
        <p:blipFill>
          <a:blip r:embed="rId4">
            <a:extLst>
              <a:ext uri="{28A0092B-C50C-407E-A947-70E740481C1C}">
                <a14:useLocalDpi xmlns:a14="http://schemas.microsoft.com/office/drawing/2010/main" val="0"/>
              </a:ext>
            </a:extLst>
          </a:blip>
          <a:srcRect/>
          <a:stretch>
            <a:fillRect/>
          </a:stretch>
        </p:blipFill>
        <p:spPr>
          <a:xfrm>
            <a:off x="2063751" y="3678238"/>
            <a:ext cx="1871133" cy="1403350"/>
          </a:xfrm>
          <a:noFill/>
        </p:spPr>
      </p:pic>
      <p:sp>
        <p:nvSpPr>
          <p:cNvPr id="142353" name="Text Box 17"/>
          <p:cNvSpPr txBox="1">
            <a:spLocks noChangeArrowheads="1"/>
          </p:cNvSpPr>
          <p:nvPr/>
        </p:nvSpPr>
        <p:spPr bwMode="auto">
          <a:xfrm>
            <a:off x="1295401" y="4724401"/>
            <a:ext cx="105621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a:latin typeface="Times New Roman" pitchFamily="18" charset="0"/>
              </a:rPr>
              <a:t>(0,0)</a:t>
            </a:r>
          </a:p>
        </p:txBody>
      </p:sp>
      <p:sp>
        <p:nvSpPr>
          <p:cNvPr id="142354" name="Text Box 18"/>
          <p:cNvSpPr txBox="1">
            <a:spLocks noChangeArrowheads="1"/>
          </p:cNvSpPr>
          <p:nvPr/>
        </p:nvSpPr>
        <p:spPr bwMode="auto">
          <a:xfrm>
            <a:off x="3888317" y="4724401"/>
            <a:ext cx="1056216"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a:latin typeface="Times New Roman" pitchFamily="18" charset="0"/>
              </a:rPr>
              <a:t>(1,0)</a:t>
            </a:r>
          </a:p>
        </p:txBody>
      </p:sp>
      <p:sp>
        <p:nvSpPr>
          <p:cNvPr id="142355" name="Text Box 19"/>
          <p:cNvSpPr txBox="1">
            <a:spLocks noChangeArrowheads="1"/>
          </p:cNvSpPr>
          <p:nvPr/>
        </p:nvSpPr>
        <p:spPr bwMode="auto">
          <a:xfrm>
            <a:off x="3888317" y="3494088"/>
            <a:ext cx="1056216"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a:latin typeface="Times New Roman" pitchFamily="18" charset="0"/>
              </a:rPr>
              <a:t>(1,1)</a:t>
            </a:r>
          </a:p>
        </p:txBody>
      </p:sp>
      <p:sp>
        <p:nvSpPr>
          <p:cNvPr id="142356" name="Text Box 20"/>
          <p:cNvSpPr txBox="1">
            <a:spLocks noChangeArrowheads="1"/>
          </p:cNvSpPr>
          <p:nvPr/>
        </p:nvSpPr>
        <p:spPr bwMode="auto">
          <a:xfrm>
            <a:off x="1295401" y="3494088"/>
            <a:ext cx="105621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a:latin typeface="Times New Roman" pitchFamily="18" charset="0"/>
              </a:rPr>
              <a:t>(0,1)</a:t>
            </a:r>
          </a:p>
        </p:txBody>
      </p:sp>
      <p:grpSp>
        <p:nvGrpSpPr>
          <p:cNvPr id="4" name="Group 21"/>
          <p:cNvGrpSpPr>
            <a:grpSpLocks/>
          </p:cNvGrpSpPr>
          <p:nvPr/>
        </p:nvGrpSpPr>
        <p:grpSpPr bwMode="auto">
          <a:xfrm>
            <a:off x="2067984" y="5013326"/>
            <a:ext cx="2683933" cy="366713"/>
            <a:chOff x="2474" y="4020"/>
            <a:chExt cx="1268" cy="231"/>
          </a:xfrm>
        </p:grpSpPr>
        <p:sp>
          <p:nvSpPr>
            <p:cNvPr id="128020" name="Line 22"/>
            <p:cNvSpPr>
              <a:spLocks noChangeShapeType="1"/>
            </p:cNvSpPr>
            <p:nvPr/>
          </p:nvSpPr>
          <p:spPr bwMode="auto">
            <a:xfrm>
              <a:off x="2474" y="4063"/>
              <a:ext cx="117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8021" name="Text Box 23"/>
            <p:cNvSpPr txBox="1">
              <a:spLocks noChangeArrowheads="1"/>
            </p:cNvSpPr>
            <p:nvPr/>
          </p:nvSpPr>
          <p:spPr bwMode="auto">
            <a:xfrm>
              <a:off x="3515" y="4020"/>
              <a:ext cx="22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b="1" i="1">
                  <a:latin typeface="Times New Roman" pitchFamily="18" charset="0"/>
                </a:rPr>
                <a:t>s</a:t>
              </a:r>
            </a:p>
          </p:txBody>
        </p:sp>
      </p:grpSp>
      <p:grpSp>
        <p:nvGrpSpPr>
          <p:cNvPr id="5" name="Group 24"/>
          <p:cNvGrpSpPr>
            <a:grpSpLocks/>
          </p:cNvGrpSpPr>
          <p:nvPr/>
        </p:nvGrpSpPr>
        <p:grpSpPr bwMode="auto">
          <a:xfrm>
            <a:off x="1678517" y="3140076"/>
            <a:ext cx="480483" cy="1916113"/>
            <a:chOff x="2290" y="2840"/>
            <a:chExt cx="227" cy="1207"/>
          </a:xfrm>
        </p:grpSpPr>
        <p:sp>
          <p:nvSpPr>
            <p:cNvPr id="128018" name="Line 25"/>
            <p:cNvSpPr>
              <a:spLocks noChangeShapeType="1"/>
            </p:cNvSpPr>
            <p:nvPr/>
          </p:nvSpPr>
          <p:spPr bwMode="auto">
            <a:xfrm flipV="1">
              <a:off x="2472" y="2936"/>
              <a:ext cx="0" cy="11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8019" name="Text Box 26"/>
            <p:cNvSpPr txBox="1">
              <a:spLocks noChangeArrowheads="1"/>
            </p:cNvSpPr>
            <p:nvPr/>
          </p:nvSpPr>
          <p:spPr bwMode="auto">
            <a:xfrm>
              <a:off x="2290" y="2840"/>
              <a:ext cx="22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b="1" i="1">
                  <a:latin typeface="Times New Roman" pitchFamily="18" charset="0"/>
                </a:rPr>
                <a:t>t</a:t>
              </a:r>
            </a:p>
          </p:txBody>
        </p:sp>
      </p:grpSp>
      <p:sp>
        <p:nvSpPr>
          <p:cNvPr id="142363" name="Freeform 27"/>
          <p:cNvSpPr>
            <a:spLocks/>
          </p:cNvSpPr>
          <p:nvPr/>
        </p:nvSpPr>
        <p:spPr bwMode="auto">
          <a:xfrm>
            <a:off x="7535333" y="2889251"/>
            <a:ext cx="2641600" cy="2016125"/>
          </a:xfrm>
          <a:custGeom>
            <a:avLst/>
            <a:gdLst>
              <a:gd name="T0" fmla="*/ 0 w 1248"/>
              <a:gd name="T1" fmla="*/ 2147483647 h 1270"/>
              <a:gd name="T2" fmla="*/ 2147483647 w 1248"/>
              <a:gd name="T3" fmla="*/ 0 h 1270"/>
              <a:gd name="T4" fmla="*/ 2147483647 w 1248"/>
              <a:gd name="T5" fmla="*/ 0 h 1270"/>
              <a:gd name="T6" fmla="*/ 2147483647 w 1248"/>
              <a:gd name="T7" fmla="*/ 2147483647 h 1270"/>
              <a:gd name="T8" fmla="*/ 0 w 1248"/>
              <a:gd name="T9" fmla="*/ 2147483647 h 1270"/>
              <a:gd name="T10" fmla="*/ 0 60000 65536"/>
              <a:gd name="T11" fmla="*/ 0 60000 65536"/>
              <a:gd name="T12" fmla="*/ 0 60000 65536"/>
              <a:gd name="T13" fmla="*/ 0 60000 65536"/>
              <a:gd name="T14" fmla="*/ 0 60000 65536"/>
              <a:gd name="T15" fmla="*/ 0 w 1248"/>
              <a:gd name="T16" fmla="*/ 0 h 1270"/>
              <a:gd name="T17" fmla="*/ 1248 w 1248"/>
              <a:gd name="T18" fmla="*/ 1270 h 1270"/>
            </a:gdLst>
            <a:ahLst/>
            <a:cxnLst>
              <a:cxn ang="T10">
                <a:pos x="T0" y="T1"/>
              </a:cxn>
              <a:cxn ang="T11">
                <a:pos x="T2" y="T3"/>
              </a:cxn>
              <a:cxn ang="T12">
                <a:pos x="T4" y="T5"/>
              </a:cxn>
              <a:cxn ang="T13">
                <a:pos x="T6" y="T7"/>
              </a:cxn>
              <a:cxn ang="T14">
                <a:pos x="T8" y="T9"/>
              </a:cxn>
            </a:cxnLst>
            <a:rect l="T15" t="T16" r="T17" b="T18"/>
            <a:pathLst>
              <a:path w="1248" h="1270">
                <a:moveTo>
                  <a:pt x="0" y="1270"/>
                </a:moveTo>
                <a:lnTo>
                  <a:pt x="295" y="0"/>
                </a:lnTo>
                <a:lnTo>
                  <a:pt x="930" y="0"/>
                </a:lnTo>
                <a:lnTo>
                  <a:pt x="1248" y="1270"/>
                </a:lnTo>
                <a:lnTo>
                  <a:pt x="0" y="127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8014" name="Line 28"/>
          <p:cNvSpPr>
            <a:spLocks noChangeShapeType="1"/>
          </p:cNvSpPr>
          <p:nvPr/>
        </p:nvSpPr>
        <p:spPr bwMode="auto">
          <a:xfrm>
            <a:off x="6623051" y="5373688"/>
            <a:ext cx="4656667" cy="0"/>
          </a:xfrm>
          <a:prstGeom prst="line">
            <a:avLst/>
          </a:prstGeom>
          <a:noFill/>
          <a:ln w="9525">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8015" name="Line 29"/>
          <p:cNvSpPr>
            <a:spLocks noChangeShapeType="1"/>
          </p:cNvSpPr>
          <p:nvPr/>
        </p:nvSpPr>
        <p:spPr bwMode="auto">
          <a:xfrm flipV="1">
            <a:off x="6623051" y="2420938"/>
            <a:ext cx="0" cy="2952750"/>
          </a:xfrm>
          <a:prstGeom prst="line">
            <a:avLst/>
          </a:prstGeom>
          <a:noFill/>
          <a:ln w="9525">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8016" name="Text Box 30"/>
          <p:cNvSpPr txBox="1">
            <a:spLocks noChangeArrowheads="1"/>
          </p:cNvSpPr>
          <p:nvPr/>
        </p:nvSpPr>
        <p:spPr bwMode="auto">
          <a:xfrm>
            <a:off x="10847917" y="5408613"/>
            <a:ext cx="624416"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b="1" i="1">
                <a:latin typeface="Times New Roman" pitchFamily="18" charset="0"/>
              </a:rPr>
              <a:t>X</a:t>
            </a:r>
          </a:p>
        </p:txBody>
      </p:sp>
      <p:sp>
        <p:nvSpPr>
          <p:cNvPr id="128017" name="Text Box 31"/>
          <p:cNvSpPr txBox="1">
            <a:spLocks noChangeArrowheads="1"/>
          </p:cNvSpPr>
          <p:nvPr/>
        </p:nvSpPr>
        <p:spPr bwMode="auto">
          <a:xfrm>
            <a:off x="6144684" y="2349501"/>
            <a:ext cx="624416"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b="1" i="1">
                <a:latin typeface="Times New Roman" pitchFamily="18" charset="0"/>
              </a:rPr>
              <a:t>Y</a:t>
            </a:r>
          </a:p>
        </p:txBody>
      </p:sp>
    </p:spTree>
    <p:extLst>
      <p:ext uri="{BB962C8B-B14F-4D97-AF65-F5344CB8AC3E}">
        <p14:creationId xmlns:p14="http://schemas.microsoft.com/office/powerpoint/2010/main" val="17546166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236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par>
                                <p:cTn id="12" presetID="22" presetClass="entr" presetSubtype="4"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4235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235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235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235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2356"/>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xit" presetSubtype="0" fill="hold" nodeType="clickEffect">
                                  <p:stCondLst>
                                    <p:cond delay="0"/>
                                  </p:stCondLst>
                                  <p:childTnLst>
                                    <p:set>
                                      <p:cBhvr>
                                        <p:cTn id="42" dur="1" fill="hold">
                                          <p:stCondLst>
                                            <p:cond delay="0"/>
                                          </p:stCondLst>
                                        </p:cTn>
                                        <p:tgtEl>
                                          <p:spTgt spid="2"/>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53" grpId="0"/>
      <p:bldP spid="142354" grpId="0"/>
      <p:bldP spid="142355" grpId="0"/>
      <p:bldP spid="142356" grpId="0"/>
      <p:bldP spid="14236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95400" y="214314"/>
            <a:ext cx="10390716" cy="1462087"/>
          </a:xfrm>
        </p:spPr>
        <p:txBody>
          <a:bodyPr>
            <a:normAutofit/>
          </a:bodyPr>
          <a:lstStyle/>
          <a:p>
            <a:pPr>
              <a:lnSpc>
                <a:spcPct val="70000"/>
              </a:lnSpc>
              <a:spcBef>
                <a:spcPts val="2400"/>
              </a:spcBef>
            </a:pPr>
            <a:r>
              <a:rPr lang="en-US" altLang="zh-CN" sz="2800" b="1" dirty="0">
                <a:solidFill>
                  <a:schemeClr val="bg2">
                    <a:lumMod val="50000"/>
                  </a:schemeClr>
                </a:solidFill>
                <a:latin typeface="微软雅黑" panose="020B0503020204020204" pitchFamily="34" charset="-122"/>
                <a:ea typeface="微软雅黑" panose="020B0503020204020204" pitchFamily="34" charset="-122"/>
              </a:rPr>
              <a:t>1.2.2 </a:t>
            </a: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曲面反射</a:t>
            </a:r>
          </a:p>
        </p:txBody>
      </p:sp>
      <p:sp>
        <p:nvSpPr>
          <p:cNvPr id="167939" name="Rectangle 3"/>
          <p:cNvSpPr>
            <a:spLocks noGrp="1" noChangeArrowheads="1"/>
          </p:cNvSpPr>
          <p:nvPr>
            <p:ph type="body" sz="half" idx="1"/>
          </p:nvPr>
        </p:nvSpPr>
        <p:spPr>
          <a:xfrm>
            <a:off x="609601" y="1600201"/>
            <a:ext cx="7454900" cy="4530725"/>
          </a:xfrm>
        </p:spPr>
        <p:txBody>
          <a:bodyPr/>
          <a:lstStyle/>
          <a:p>
            <a:pPr marL="717550" lvl="1" indent="-342900" hangingPunct="0">
              <a:lnSpc>
                <a:spcPct val="100000"/>
              </a:lnSpc>
              <a:spcBef>
                <a:spcPts val="24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用光线跟踪的方法计算</a:t>
            </a:r>
          </a:p>
          <a:p>
            <a:pPr marL="717550" lvl="1" indent="-342900" hangingPunct="0">
              <a:lnSpc>
                <a:spcPct val="100000"/>
              </a:lnSpc>
              <a:spcBef>
                <a:spcPts val="24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也可用环境纹理映射的方法</a:t>
            </a:r>
            <a:endParaRPr lang="zh-CN" altLang="en-US"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endParaRPr>
          </a:p>
          <a:p>
            <a:pPr lvl="2" eaLnBrk="1" hangingPunct="1"/>
            <a:endParaRPr lang="zh-CN" altLang="en-US" dirty="0" smtClean="0">
              <a:latin typeface="Times New Roman" pitchFamily="18" charset="0"/>
            </a:endParaRPr>
          </a:p>
          <a:p>
            <a:pPr lvl="3" eaLnBrk="1" hangingPunct="1"/>
            <a:endParaRPr lang="zh-CN" altLang="en-US" sz="1800" dirty="0" smtClean="0">
              <a:latin typeface="Times New Roman" pitchFamily="18" charset="0"/>
            </a:endParaRPr>
          </a:p>
          <a:p>
            <a:pPr lvl="2" eaLnBrk="1" hangingPunct="1"/>
            <a:endParaRPr lang="zh-CN" altLang="en-US" dirty="0" smtClean="0">
              <a:latin typeface="Times New Roman" pitchFamily="18" charset="0"/>
            </a:endParaRPr>
          </a:p>
          <a:p>
            <a:pPr lvl="2" eaLnBrk="1" hangingPunct="1"/>
            <a:endParaRPr lang="zh-CN" altLang="en-US" dirty="0" smtClean="0">
              <a:latin typeface="Times New Roman" pitchFamily="18" charset="0"/>
            </a:endParaRPr>
          </a:p>
          <a:p>
            <a:pPr eaLnBrk="1" hangingPunct="1"/>
            <a:endParaRPr lang="zh-CN" altLang="en-US" sz="2400" dirty="0" smtClean="0"/>
          </a:p>
        </p:txBody>
      </p:sp>
      <p:pic>
        <p:nvPicPr>
          <p:cNvPr id="167946" name="Picture 10" descr="ns为128"/>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1703512" y="2784799"/>
            <a:ext cx="2918884" cy="2872730"/>
          </a:xfrm>
        </p:spPr>
      </p:pic>
      <p:sp>
        <p:nvSpPr>
          <p:cNvPr id="167948" name="Line 12"/>
          <p:cNvSpPr>
            <a:spLocks noChangeShapeType="1"/>
          </p:cNvSpPr>
          <p:nvPr/>
        </p:nvSpPr>
        <p:spPr bwMode="auto">
          <a:xfrm flipH="1">
            <a:off x="4271433" y="2349501"/>
            <a:ext cx="5664200" cy="1871663"/>
          </a:xfrm>
          <a:prstGeom prst="line">
            <a:avLst/>
          </a:prstGeom>
          <a:noFill/>
          <a:ln w="9525">
            <a:solidFill>
              <a:schemeClr val="bg2">
                <a:lumMod val="50000"/>
              </a:schemeClr>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67950" name="Freeform 14"/>
          <p:cNvSpPr>
            <a:spLocks/>
          </p:cNvSpPr>
          <p:nvPr/>
        </p:nvSpPr>
        <p:spPr bwMode="auto">
          <a:xfrm rot="21314434" flipH="1">
            <a:off x="7296151" y="3897314"/>
            <a:ext cx="1968500" cy="1908175"/>
          </a:xfrm>
          <a:custGeom>
            <a:avLst/>
            <a:gdLst>
              <a:gd name="T0" fmla="*/ 2147483647 w 930"/>
              <a:gd name="T1" fmla="*/ 2147483647 h 1202"/>
              <a:gd name="T2" fmla="*/ 2147483647 w 930"/>
              <a:gd name="T3" fmla="*/ 2147483647 h 1202"/>
              <a:gd name="T4" fmla="*/ 2147483647 w 930"/>
              <a:gd name="T5" fmla="*/ 2147483647 h 1202"/>
              <a:gd name="T6" fmla="*/ 0 w 930"/>
              <a:gd name="T7" fmla="*/ 2147483647 h 1202"/>
              <a:gd name="T8" fmla="*/ 2147483647 w 930"/>
              <a:gd name="T9" fmla="*/ 2147483647 h 1202"/>
              <a:gd name="T10" fmla="*/ 2147483647 w 930"/>
              <a:gd name="T11" fmla="*/ 0 h 1202"/>
              <a:gd name="T12" fmla="*/ 2147483647 w 930"/>
              <a:gd name="T13" fmla="*/ 2147483647 h 1202"/>
              <a:gd name="T14" fmla="*/ 0 60000 65536"/>
              <a:gd name="T15" fmla="*/ 0 60000 65536"/>
              <a:gd name="T16" fmla="*/ 0 60000 65536"/>
              <a:gd name="T17" fmla="*/ 0 60000 65536"/>
              <a:gd name="T18" fmla="*/ 0 60000 65536"/>
              <a:gd name="T19" fmla="*/ 0 60000 65536"/>
              <a:gd name="T20" fmla="*/ 0 60000 65536"/>
              <a:gd name="T21" fmla="*/ 0 w 930"/>
              <a:gd name="T22" fmla="*/ 0 h 1202"/>
              <a:gd name="T23" fmla="*/ 930 w 930"/>
              <a:gd name="T24" fmla="*/ 1202 h 120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30" h="1202">
                <a:moveTo>
                  <a:pt x="930" y="113"/>
                </a:moveTo>
                <a:lnTo>
                  <a:pt x="884" y="816"/>
                </a:lnTo>
                <a:lnTo>
                  <a:pt x="385" y="1202"/>
                </a:lnTo>
                <a:lnTo>
                  <a:pt x="0" y="680"/>
                </a:lnTo>
                <a:lnTo>
                  <a:pt x="476" y="363"/>
                </a:lnTo>
                <a:lnTo>
                  <a:pt x="340" y="0"/>
                </a:lnTo>
                <a:lnTo>
                  <a:pt x="930" y="113"/>
                </a:lnTo>
                <a:close/>
              </a:path>
            </a:pathLst>
          </a:custGeom>
          <a:solidFill>
            <a:schemeClr val="accent1"/>
          </a:solidFill>
          <a:ln w="9525">
            <a:solidFill>
              <a:schemeClr val="tx1"/>
            </a:solidFill>
            <a:round/>
            <a:headEnd/>
            <a:tailEnd/>
          </a:ln>
        </p:spPr>
        <p:txBody>
          <a:bodyPr/>
          <a:lstStyle/>
          <a:p>
            <a:endParaRPr lang="zh-CN" altLang="en-US"/>
          </a:p>
        </p:txBody>
      </p:sp>
      <p:sp>
        <p:nvSpPr>
          <p:cNvPr id="167951" name="Line 15"/>
          <p:cNvSpPr>
            <a:spLocks noChangeShapeType="1"/>
          </p:cNvSpPr>
          <p:nvPr/>
        </p:nvSpPr>
        <p:spPr bwMode="auto">
          <a:xfrm>
            <a:off x="4320118" y="4233864"/>
            <a:ext cx="3024716" cy="490537"/>
          </a:xfrm>
          <a:prstGeom prst="line">
            <a:avLst/>
          </a:prstGeom>
          <a:noFill/>
          <a:ln w="9525">
            <a:solidFill>
              <a:schemeClr val="bg2">
                <a:lumMod val="50000"/>
              </a:schemeClr>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pic>
        <p:nvPicPr>
          <p:cNvPr id="167952" name="Picture 16" descr="视点"/>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rot="20865304">
            <a:off x="9889067" y="1808164"/>
            <a:ext cx="753533" cy="604837"/>
          </a:xfrm>
        </p:spPr>
      </p:pic>
      <p:sp>
        <p:nvSpPr>
          <p:cNvPr id="167954" name="Line 18"/>
          <p:cNvSpPr>
            <a:spLocks noChangeShapeType="1"/>
          </p:cNvSpPr>
          <p:nvPr/>
        </p:nvSpPr>
        <p:spPr bwMode="auto">
          <a:xfrm flipV="1">
            <a:off x="4993217" y="4724401"/>
            <a:ext cx="2351616" cy="1152525"/>
          </a:xfrm>
          <a:prstGeom prst="line">
            <a:avLst/>
          </a:prstGeom>
          <a:noFill/>
          <a:ln w="9525">
            <a:solidFill>
              <a:schemeClr val="bg2">
                <a:lumMod val="50000"/>
              </a:schemeClr>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5295477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7939">
                                            <p:txEl>
                                              <p:pRg st="0" end="0"/>
                                            </p:txEl>
                                          </p:spTgt>
                                        </p:tgtEl>
                                        <p:attrNameLst>
                                          <p:attrName>style.visibility</p:attrName>
                                        </p:attrNameLst>
                                      </p:cBhvr>
                                      <p:to>
                                        <p:strVal val="visible"/>
                                      </p:to>
                                    </p:set>
                                    <p:animEffect transition="in" filter="wipe(up)">
                                      <p:cBhvr>
                                        <p:cTn id="7" dur="500"/>
                                        <p:tgtEl>
                                          <p:spTgt spid="167939">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67939">
                                            <p:txEl>
                                              <p:pRg st="1" end="1"/>
                                            </p:txEl>
                                          </p:spTgt>
                                        </p:tgtEl>
                                        <p:attrNameLst>
                                          <p:attrName>style.visibility</p:attrName>
                                        </p:attrNameLst>
                                      </p:cBhvr>
                                      <p:to>
                                        <p:strVal val="visible"/>
                                      </p:to>
                                    </p:set>
                                    <p:animEffect transition="in" filter="wipe(up)">
                                      <p:cBhvr>
                                        <p:cTn id="10" dur="500"/>
                                        <p:tgtEl>
                                          <p:spTgt spid="167939">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794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795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6795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67952"/>
                                        </p:tgtEl>
                                        <p:attrNameLst>
                                          <p:attrName>style.visibility</p:attrName>
                                        </p:attrNameLst>
                                      </p:cBhvr>
                                      <p:to>
                                        <p:strVal val="visible"/>
                                      </p:to>
                                    </p:set>
                                  </p:childTnLst>
                                </p:cTn>
                              </p:par>
                              <p:par>
                                <p:cTn id="27" presetID="22" presetClass="entr" presetSubtype="2" fill="hold" grpId="0" nodeType="withEffect">
                                  <p:stCondLst>
                                    <p:cond delay="0"/>
                                  </p:stCondLst>
                                  <p:childTnLst>
                                    <p:set>
                                      <p:cBhvr>
                                        <p:cTn id="28" dur="1" fill="hold">
                                          <p:stCondLst>
                                            <p:cond delay="0"/>
                                          </p:stCondLst>
                                        </p:cTn>
                                        <p:tgtEl>
                                          <p:spTgt spid="167948"/>
                                        </p:tgtEl>
                                        <p:attrNameLst>
                                          <p:attrName>style.visibility</p:attrName>
                                        </p:attrNameLst>
                                      </p:cBhvr>
                                      <p:to>
                                        <p:strVal val="visible"/>
                                      </p:to>
                                    </p:set>
                                    <p:animEffect transition="in" filter="wipe(right)">
                                      <p:cBhvr>
                                        <p:cTn id="29" dur="500"/>
                                        <p:tgtEl>
                                          <p:spTgt spid="16794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67951"/>
                                        </p:tgtEl>
                                        <p:attrNameLst>
                                          <p:attrName>style.visibility</p:attrName>
                                        </p:attrNameLst>
                                      </p:cBhvr>
                                      <p:to>
                                        <p:strVal val="visible"/>
                                      </p:to>
                                    </p:set>
                                    <p:animEffect transition="in" filter="wipe(left)">
                                      <p:cBhvr>
                                        <p:cTn id="34" dur="500"/>
                                        <p:tgtEl>
                                          <p:spTgt spid="167951"/>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2" fill="hold" grpId="0" nodeType="clickEffect">
                                  <p:stCondLst>
                                    <p:cond delay="0"/>
                                  </p:stCondLst>
                                  <p:childTnLst>
                                    <p:set>
                                      <p:cBhvr>
                                        <p:cTn id="38" dur="1" fill="hold">
                                          <p:stCondLst>
                                            <p:cond delay="0"/>
                                          </p:stCondLst>
                                        </p:cTn>
                                        <p:tgtEl>
                                          <p:spTgt spid="167954"/>
                                        </p:tgtEl>
                                        <p:attrNameLst>
                                          <p:attrName>style.visibility</p:attrName>
                                        </p:attrNameLst>
                                      </p:cBhvr>
                                      <p:to>
                                        <p:strVal val="visible"/>
                                      </p:to>
                                    </p:set>
                                    <p:animEffect transition="in" filter="wipe(right)">
                                      <p:cBhvr>
                                        <p:cTn id="39" dur="500"/>
                                        <p:tgtEl>
                                          <p:spTgt spid="1679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39" grpId="0" build="p"/>
      <p:bldP spid="167948" grpId="0" animBg="1"/>
      <p:bldP spid="167950" grpId="0" animBg="1"/>
      <p:bldP spid="167951" grpId="0" animBg="1"/>
      <p:bldP spid="167954"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14"/>
          <p:cNvSpPr>
            <a:spLocks noGrp="1" noChangeArrowheads="1"/>
          </p:cNvSpPr>
          <p:nvPr>
            <p:ph type="title"/>
          </p:nvPr>
        </p:nvSpPr>
        <p:spPr>
          <a:xfrm>
            <a:off x="695400" y="214314"/>
            <a:ext cx="10390716" cy="1462087"/>
          </a:xfrm>
        </p:spPr>
        <p:txBody>
          <a:bodyPr>
            <a:normAutofit/>
          </a:bodyPr>
          <a:lstStyle/>
          <a:p>
            <a:pPr lvl="1" eaLnBrk="1" hangingPunct="0">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3.5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计算纹理坐标</a:t>
            </a:r>
          </a:p>
        </p:txBody>
      </p:sp>
      <p:sp>
        <p:nvSpPr>
          <p:cNvPr id="129027" name="Rectangle 15"/>
          <p:cNvSpPr>
            <a:spLocks noGrp="1" noChangeArrowheads="1"/>
          </p:cNvSpPr>
          <p:nvPr>
            <p:ph type="body" sz="half" idx="1"/>
          </p:nvPr>
        </p:nvSpPr>
        <p:spPr>
          <a:xfrm>
            <a:off x="609601" y="1600201"/>
            <a:ext cx="6830484" cy="4530725"/>
          </a:xfrm>
        </p:spPr>
        <p:txBody>
          <a:bodyPr>
            <a:normAutofit/>
          </a:bodyPr>
          <a:lstStyle/>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片元为任意形状时的纹理坐标</a:t>
            </a:r>
          </a:p>
        </p:txBody>
      </p:sp>
      <p:pic>
        <p:nvPicPr>
          <p:cNvPr id="129028"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92401" y="2276475"/>
            <a:ext cx="6625167" cy="372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9" name="TextBox 7"/>
          <p:cNvSpPr txBox="1">
            <a:spLocks noChangeArrowheads="1"/>
          </p:cNvSpPr>
          <p:nvPr/>
        </p:nvSpPr>
        <p:spPr bwMode="auto">
          <a:xfrm>
            <a:off x="3026833" y="6210300"/>
            <a:ext cx="5954184"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r>
              <a:rPr lang="en-US" altLang="zh-CN"/>
              <a:t>UV </a:t>
            </a:r>
            <a:r>
              <a:rPr lang="zh-CN" altLang="en-US"/>
              <a:t>展开的人脸纹理贴图</a:t>
            </a:r>
          </a:p>
        </p:txBody>
      </p:sp>
    </p:spTree>
    <p:extLst>
      <p:ext uri="{BB962C8B-B14F-4D97-AF65-F5344CB8AC3E}">
        <p14:creationId xmlns:p14="http://schemas.microsoft.com/office/powerpoint/2010/main" val="3152085080"/>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0051" name="Rectangle 3"/>
          <p:cNvSpPr>
            <a:spLocks noGrp="1" noChangeArrowheads="1"/>
          </p:cNvSpPr>
          <p:nvPr>
            <p:ph type="title"/>
          </p:nvPr>
        </p:nvSpPr>
        <p:spPr>
          <a:xfrm>
            <a:off x="623392" y="365125"/>
            <a:ext cx="10515164" cy="1325563"/>
          </a:xfrm>
        </p:spPr>
        <p:txBody>
          <a:bodyPr>
            <a:normAutofit/>
          </a:bodyPr>
          <a:lstStyle/>
          <a:p>
            <a:pPr lvl="1" eaLnBrk="1" hangingPunct="0">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3.5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计算纹理坐标</a:t>
            </a:r>
          </a:p>
        </p:txBody>
      </p:sp>
      <p:sp>
        <p:nvSpPr>
          <p:cNvPr id="115714" name="Rectangle 2"/>
          <p:cNvSpPr>
            <a:spLocks noGrp="1" noChangeArrowheads="1"/>
          </p:cNvSpPr>
          <p:nvPr>
            <p:ph type="body" idx="1"/>
          </p:nvPr>
        </p:nvSpPr>
        <p:spPr>
          <a:xfrm>
            <a:off x="609601" y="1600201"/>
            <a:ext cx="11343217" cy="5141913"/>
          </a:xfrm>
        </p:spPr>
        <p:txBody>
          <a:bodyPr>
            <a:normAutofit fontScale="92500" lnSpcReduction="20000"/>
          </a:bodyPr>
          <a:lstStyle/>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自动计算纹理坐标</a:t>
            </a:r>
          </a:p>
          <a:p>
            <a:pPr marL="1260475" lvl="3" indent="-342900" eaLnBrk="1" hangingPunct="0">
              <a:lnSpc>
                <a:spcPct val="13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调用</a:t>
            </a:r>
            <a:r>
              <a:rPr lang="en-US" altLang="zh-CN" sz="2000" b="1" dirty="0" err="1">
                <a:solidFill>
                  <a:schemeClr val="accent6">
                    <a:lumMod val="50000"/>
                  </a:schemeClr>
                </a:solidFill>
                <a:latin typeface="微软雅黑" panose="020B0503020204020204" pitchFamily="34" charset="-122"/>
                <a:ea typeface="微软雅黑" panose="020B0503020204020204" pitchFamily="34" charset="-122"/>
              </a:rPr>
              <a:t>glTexGen</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函数</a:t>
            </a:r>
          </a:p>
          <a:p>
            <a:pPr marL="803275" lvl="1" indent="544513"/>
            <a:r>
              <a:rPr lang="zh-CN" altLang="en-US" sz="2200" b="1" dirty="0">
                <a:solidFill>
                  <a:srgbClr val="DC0ED2"/>
                </a:solidFill>
                <a:latin typeface="Times New Roman" pitchFamily="18" charset="0"/>
              </a:rPr>
              <a:t>函数原型</a:t>
            </a:r>
          </a:p>
          <a:p>
            <a:pPr marL="803275" lvl="1" indent="544513" eaLnBrk="1" hangingPunct="1">
              <a:buFont typeface="Wingdings" pitchFamily="2" charset="2"/>
              <a:buNone/>
            </a:pPr>
            <a:r>
              <a:rPr lang="en-US" altLang="zh-CN" sz="2000" dirty="0" smtClean="0">
                <a:solidFill>
                  <a:schemeClr val="bg2">
                    <a:lumMod val="50000"/>
                  </a:schemeClr>
                </a:solidFill>
                <a:latin typeface="Times New Roman" pitchFamily="18" charset="0"/>
              </a:rPr>
              <a:t>void </a:t>
            </a:r>
            <a:r>
              <a:rPr lang="en-US" altLang="zh-CN" sz="2000" b="0" dirty="0" err="1" smtClean="0">
                <a:solidFill>
                  <a:schemeClr val="bg2">
                    <a:lumMod val="50000"/>
                  </a:schemeClr>
                </a:solidFill>
                <a:latin typeface="Times New Roman" pitchFamily="18" charset="0"/>
              </a:rPr>
              <a:t>glTexGen</a:t>
            </a:r>
            <a:r>
              <a:rPr lang="en-US" altLang="zh-CN" sz="2000" dirty="0" smtClean="0">
                <a:solidFill>
                  <a:schemeClr val="bg2">
                    <a:lumMod val="50000"/>
                  </a:schemeClr>
                </a:solidFill>
                <a:latin typeface="Times New Roman" pitchFamily="18" charset="0"/>
              </a:rPr>
              <a:t>{</a:t>
            </a:r>
            <a:r>
              <a:rPr lang="en-US" altLang="zh-CN" sz="2000" dirty="0" err="1" smtClean="0">
                <a:solidFill>
                  <a:schemeClr val="bg2">
                    <a:lumMod val="50000"/>
                  </a:schemeClr>
                </a:solidFill>
                <a:latin typeface="Times New Roman" pitchFamily="18" charset="0"/>
              </a:rPr>
              <a:t>ifd</a:t>
            </a:r>
            <a:r>
              <a:rPr lang="en-US" altLang="zh-CN" sz="2000" dirty="0" smtClean="0">
                <a:solidFill>
                  <a:schemeClr val="bg2">
                    <a:lumMod val="50000"/>
                  </a:schemeClr>
                </a:solidFill>
                <a:latin typeface="Times New Roman" pitchFamily="18" charset="0"/>
              </a:rPr>
              <a:t>}(</a:t>
            </a:r>
            <a:r>
              <a:rPr lang="en-US" altLang="zh-CN" sz="2000" dirty="0" err="1" smtClean="0">
                <a:solidFill>
                  <a:schemeClr val="bg2">
                    <a:lumMod val="50000"/>
                  </a:schemeClr>
                </a:solidFill>
                <a:latin typeface="Times New Roman" pitchFamily="18" charset="0"/>
              </a:rPr>
              <a:t>GLenum</a:t>
            </a:r>
            <a:r>
              <a:rPr lang="en-US" altLang="zh-CN" sz="2000" dirty="0" smtClean="0">
                <a:solidFill>
                  <a:schemeClr val="bg2">
                    <a:lumMod val="50000"/>
                  </a:schemeClr>
                </a:solidFill>
                <a:latin typeface="Times New Roman" pitchFamily="18" charset="0"/>
              </a:rPr>
              <a:t> </a:t>
            </a:r>
            <a:r>
              <a:rPr lang="en-US" altLang="zh-CN" sz="2000" i="1" dirty="0" err="1" smtClean="0">
                <a:solidFill>
                  <a:schemeClr val="bg2">
                    <a:lumMod val="50000"/>
                  </a:schemeClr>
                </a:solidFill>
                <a:latin typeface="Times New Roman" pitchFamily="18" charset="0"/>
              </a:rPr>
              <a:t>coord</a:t>
            </a:r>
            <a:r>
              <a:rPr lang="en-US" altLang="zh-CN" sz="2000" dirty="0" smtClean="0">
                <a:solidFill>
                  <a:schemeClr val="bg2">
                    <a:lumMod val="50000"/>
                  </a:schemeClr>
                </a:solidFill>
                <a:latin typeface="Times New Roman" pitchFamily="18" charset="0"/>
              </a:rPr>
              <a:t>, </a:t>
            </a:r>
            <a:r>
              <a:rPr lang="en-US" altLang="zh-CN" sz="2000" dirty="0" err="1" smtClean="0">
                <a:solidFill>
                  <a:schemeClr val="bg2">
                    <a:lumMod val="50000"/>
                  </a:schemeClr>
                </a:solidFill>
                <a:latin typeface="Times New Roman" pitchFamily="18" charset="0"/>
              </a:rPr>
              <a:t>GLenum</a:t>
            </a:r>
            <a:r>
              <a:rPr lang="en-US" altLang="zh-CN" sz="2000" dirty="0" smtClean="0">
                <a:solidFill>
                  <a:schemeClr val="bg2">
                    <a:lumMod val="50000"/>
                  </a:schemeClr>
                </a:solidFill>
                <a:latin typeface="Times New Roman" pitchFamily="18" charset="0"/>
              </a:rPr>
              <a:t> </a:t>
            </a:r>
            <a:r>
              <a:rPr lang="en-US" altLang="zh-CN" sz="2000" dirty="0" err="1" smtClean="0">
                <a:solidFill>
                  <a:schemeClr val="bg2">
                    <a:lumMod val="50000"/>
                  </a:schemeClr>
                </a:solidFill>
                <a:latin typeface="Times New Roman" pitchFamily="18" charset="0"/>
              </a:rPr>
              <a:t>pname</a:t>
            </a:r>
            <a:r>
              <a:rPr lang="en-US" altLang="zh-CN" sz="2000" dirty="0" smtClean="0">
                <a:solidFill>
                  <a:schemeClr val="bg2">
                    <a:lumMod val="50000"/>
                  </a:schemeClr>
                </a:solidFill>
                <a:latin typeface="Times New Roman" pitchFamily="18" charset="0"/>
              </a:rPr>
              <a:t>, TYPE </a:t>
            </a:r>
            <a:r>
              <a:rPr lang="en-US" altLang="zh-CN" sz="2000" i="1" dirty="0" err="1" smtClean="0">
                <a:solidFill>
                  <a:schemeClr val="bg2">
                    <a:lumMod val="50000"/>
                  </a:schemeClr>
                </a:solidFill>
                <a:latin typeface="Times New Roman" pitchFamily="18" charset="0"/>
              </a:rPr>
              <a:t>param</a:t>
            </a:r>
            <a:r>
              <a:rPr lang="en-US" altLang="zh-CN" sz="2000" dirty="0" smtClean="0">
                <a:solidFill>
                  <a:schemeClr val="bg2">
                    <a:lumMod val="50000"/>
                  </a:schemeClr>
                </a:solidFill>
                <a:latin typeface="Times New Roman" pitchFamily="18" charset="0"/>
              </a:rPr>
              <a:t>);</a:t>
            </a:r>
          </a:p>
          <a:p>
            <a:pPr marL="803275" lvl="1" indent="544513" eaLnBrk="1" hangingPunct="1">
              <a:buFont typeface="Wingdings" pitchFamily="2" charset="2"/>
              <a:buNone/>
            </a:pPr>
            <a:r>
              <a:rPr lang="en-US" altLang="zh-CN" sz="2000" dirty="0" smtClean="0">
                <a:solidFill>
                  <a:schemeClr val="bg2">
                    <a:lumMod val="50000"/>
                  </a:schemeClr>
                </a:solidFill>
                <a:latin typeface="Times New Roman" pitchFamily="18" charset="0"/>
              </a:rPr>
              <a:t>void </a:t>
            </a:r>
            <a:r>
              <a:rPr lang="en-US" altLang="zh-CN" sz="2000" b="0" dirty="0" err="1" smtClean="0">
                <a:solidFill>
                  <a:schemeClr val="bg2">
                    <a:lumMod val="50000"/>
                  </a:schemeClr>
                </a:solidFill>
                <a:latin typeface="Times New Roman" pitchFamily="18" charset="0"/>
              </a:rPr>
              <a:t>glTexGen</a:t>
            </a:r>
            <a:r>
              <a:rPr lang="en-US" altLang="zh-CN" sz="2000" dirty="0" smtClean="0">
                <a:solidFill>
                  <a:schemeClr val="bg2">
                    <a:lumMod val="50000"/>
                  </a:schemeClr>
                </a:solidFill>
                <a:latin typeface="Times New Roman" pitchFamily="18" charset="0"/>
              </a:rPr>
              <a:t>{</a:t>
            </a:r>
            <a:r>
              <a:rPr lang="en-US" altLang="zh-CN" sz="2000" dirty="0" err="1" smtClean="0">
                <a:solidFill>
                  <a:schemeClr val="bg2">
                    <a:lumMod val="50000"/>
                  </a:schemeClr>
                </a:solidFill>
                <a:latin typeface="Times New Roman" pitchFamily="18" charset="0"/>
              </a:rPr>
              <a:t>ifd</a:t>
            </a:r>
            <a:r>
              <a:rPr lang="en-US" altLang="zh-CN" sz="2000" dirty="0" smtClean="0">
                <a:solidFill>
                  <a:schemeClr val="bg2">
                    <a:lumMod val="50000"/>
                  </a:schemeClr>
                </a:solidFill>
                <a:latin typeface="Times New Roman" pitchFamily="18" charset="0"/>
              </a:rPr>
              <a:t>}v(</a:t>
            </a:r>
            <a:r>
              <a:rPr lang="en-US" altLang="zh-CN" sz="2000" dirty="0" err="1" smtClean="0">
                <a:solidFill>
                  <a:schemeClr val="bg2">
                    <a:lumMod val="50000"/>
                  </a:schemeClr>
                </a:solidFill>
                <a:latin typeface="Times New Roman" pitchFamily="18" charset="0"/>
              </a:rPr>
              <a:t>GLenum</a:t>
            </a:r>
            <a:r>
              <a:rPr lang="en-US" altLang="zh-CN" sz="2000" dirty="0" smtClean="0">
                <a:solidFill>
                  <a:schemeClr val="bg2">
                    <a:lumMod val="50000"/>
                  </a:schemeClr>
                </a:solidFill>
                <a:latin typeface="Times New Roman" pitchFamily="18" charset="0"/>
              </a:rPr>
              <a:t> </a:t>
            </a:r>
            <a:r>
              <a:rPr lang="en-US" altLang="zh-CN" sz="2000" i="1" dirty="0" err="1" smtClean="0">
                <a:solidFill>
                  <a:schemeClr val="bg2">
                    <a:lumMod val="50000"/>
                  </a:schemeClr>
                </a:solidFill>
                <a:latin typeface="Times New Roman" pitchFamily="18" charset="0"/>
              </a:rPr>
              <a:t>coord</a:t>
            </a:r>
            <a:r>
              <a:rPr lang="en-US" altLang="zh-CN" sz="2000" dirty="0" smtClean="0">
                <a:solidFill>
                  <a:schemeClr val="bg2">
                    <a:lumMod val="50000"/>
                  </a:schemeClr>
                </a:solidFill>
                <a:latin typeface="Times New Roman" pitchFamily="18" charset="0"/>
              </a:rPr>
              <a:t>, </a:t>
            </a:r>
            <a:r>
              <a:rPr lang="en-US" altLang="zh-CN" sz="2000" dirty="0" err="1" smtClean="0">
                <a:solidFill>
                  <a:schemeClr val="bg2">
                    <a:lumMod val="50000"/>
                  </a:schemeClr>
                </a:solidFill>
                <a:latin typeface="Times New Roman" pitchFamily="18" charset="0"/>
              </a:rPr>
              <a:t>GLenum</a:t>
            </a:r>
            <a:r>
              <a:rPr lang="en-US" altLang="zh-CN" sz="2000" dirty="0" smtClean="0">
                <a:solidFill>
                  <a:schemeClr val="bg2">
                    <a:lumMod val="50000"/>
                  </a:schemeClr>
                </a:solidFill>
                <a:latin typeface="Times New Roman" pitchFamily="18" charset="0"/>
              </a:rPr>
              <a:t> </a:t>
            </a:r>
            <a:r>
              <a:rPr lang="en-US" altLang="zh-CN" sz="2000" dirty="0" err="1" smtClean="0">
                <a:solidFill>
                  <a:schemeClr val="bg2">
                    <a:lumMod val="50000"/>
                  </a:schemeClr>
                </a:solidFill>
                <a:latin typeface="Times New Roman" pitchFamily="18" charset="0"/>
              </a:rPr>
              <a:t>pname</a:t>
            </a:r>
            <a:r>
              <a:rPr lang="en-US" altLang="zh-CN" sz="2000" dirty="0" smtClean="0">
                <a:solidFill>
                  <a:schemeClr val="bg2">
                    <a:lumMod val="50000"/>
                  </a:schemeClr>
                </a:solidFill>
                <a:latin typeface="Times New Roman" pitchFamily="18" charset="0"/>
              </a:rPr>
              <a:t>, TYPE *</a:t>
            </a:r>
            <a:r>
              <a:rPr lang="en-US" altLang="zh-CN" sz="2000" i="1" dirty="0" err="1" smtClean="0">
                <a:solidFill>
                  <a:schemeClr val="bg2">
                    <a:lumMod val="50000"/>
                  </a:schemeClr>
                </a:solidFill>
                <a:latin typeface="Times New Roman" pitchFamily="18" charset="0"/>
              </a:rPr>
              <a:t>param</a:t>
            </a:r>
            <a:r>
              <a:rPr lang="en-US" altLang="zh-CN" sz="2000" dirty="0" smtClean="0">
                <a:solidFill>
                  <a:schemeClr val="bg2">
                    <a:lumMod val="50000"/>
                  </a:schemeClr>
                </a:solidFill>
                <a:latin typeface="Times New Roman" pitchFamily="18" charset="0"/>
              </a:rPr>
              <a:t>);</a:t>
            </a:r>
          </a:p>
          <a:p>
            <a:pPr marL="803275" lvl="1" indent="544513" eaLnBrk="1" hangingPunct="1">
              <a:lnSpc>
                <a:spcPct val="10000"/>
              </a:lnSpc>
              <a:buFont typeface="Wingdings" pitchFamily="2" charset="2"/>
              <a:buNone/>
            </a:pPr>
            <a:endParaRPr lang="en-US" altLang="zh-CN" sz="2000" dirty="0" smtClean="0">
              <a:solidFill>
                <a:schemeClr val="bg2">
                  <a:lumMod val="50000"/>
                </a:schemeClr>
              </a:solidFill>
              <a:latin typeface="Times New Roman" pitchFamily="18" charset="0"/>
            </a:endParaRPr>
          </a:p>
          <a:p>
            <a:pPr marL="803275" lvl="1" indent="544513" eaLnBrk="1" hangingPunct="1">
              <a:buFont typeface="Wingdings" pitchFamily="2" charset="2"/>
              <a:buNone/>
            </a:pPr>
            <a:r>
              <a:rPr lang="zh-CN" altLang="en-US" sz="2200" b="1" dirty="0" smtClean="0">
                <a:solidFill>
                  <a:srgbClr val="DC0ED2"/>
                </a:solidFill>
                <a:latin typeface="Times New Roman" pitchFamily="18" charset="0"/>
              </a:rPr>
              <a:t>参数说明</a:t>
            </a:r>
          </a:p>
          <a:p>
            <a:pPr marL="803275" lvl="1" indent="544513" eaLnBrk="1" hangingPunct="1">
              <a:buFont typeface="Wingdings" pitchFamily="2" charset="2"/>
              <a:buNone/>
            </a:pPr>
            <a:r>
              <a:rPr lang="en-US" altLang="zh-CN" sz="2000" i="1" dirty="0" err="1" smtClean="0">
                <a:solidFill>
                  <a:schemeClr val="bg2">
                    <a:lumMod val="50000"/>
                  </a:schemeClr>
                </a:solidFill>
                <a:latin typeface="Times New Roman" pitchFamily="18" charset="0"/>
              </a:rPr>
              <a:t>coord</a:t>
            </a:r>
            <a:r>
              <a:rPr lang="zh-CN" altLang="en-US" sz="2000" dirty="0" smtClean="0">
                <a:solidFill>
                  <a:schemeClr val="bg2">
                    <a:lumMod val="50000"/>
                  </a:schemeClr>
                </a:solidFill>
                <a:latin typeface="Times New Roman" pitchFamily="18" charset="0"/>
              </a:rPr>
              <a:t>必须为</a:t>
            </a:r>
            <a:r>
              <a:rPr lang="en-US" altLang="zh-CN" sz="2000" dirty="0" smtClean="0">
                <a:solidFill>
                  <a:schemeClr val="bg2">
                    <a:lumMod val="50000"/>
                  </a:schemeClr>
                </a:solidFill>
                <a:latin typeface="Times New Roman" pitchFamily="18" charset="0"/>
              </a:rPr>
              <a:t>GL_S,GL_T,GL_R,GL_Q</a:t>
            </a:r>
            <a:r>
              <a:rPr lang="zh-CN" altLang="en-US" sz="2000" dirty="0" smtClean="0">
                <a:solidFill>
                  <a:schemeClr val="bg2">
                    <a:lumMod val="50000"/>
                  </a:schemeClr>
                </a:solidFill>
                <a:latin typeface="Times New Roman" pitchFamily="18" charset="0"/>
              </a:rPr>
              <a:t>分别表示生成的是</a:t>
            </a:r>
            <a:r>
              <a:rPr lang="en-US" altLang="zh-CN" sz="2000" i="1" dirty="0" err="1" smtClean="0">
                <a:solidFill>
                  <a:schemeClr val="bg2">
                    <a:lumMod val="50000"/>
                  </a:schemeClr>
                </a:solidFill>
                <a:latin typeface="Times New Roman" pitchFamily="18" charset="0"/>
              </a:rPr>
              <a:t>s</a:t>
            </a:r>
            <a:r>
              <a:rPr lang="en-US" altLang="zh-CN" sz="2000" dirty="0" err="1" smtClean="0">
                <a:solidFill>
                  <a:schemeClr val="bg2">
                    <a:lumMod val="50000"/>
                  </a:schemeClr>
                </a:solidFill>
                <a:latin typeface="Times New Roman" pitchFamily="18" charset="0"/>
              </a:rPr>
              <a:t>,</a:t>
            </a:r>
            <a:r>
              <a:rPr lang="en-US" altLang="zh-CN" sz="2000" i="1" dirty="0" err="1" smtClean="0">
                <a:solidFill>
                  <a:schemeClr val="bg2">
                    <a:lumMod val="50000"/>
                  </a:schemeClr>
                </a:solidFill>
                <a:latin typeface="Times New Roman" pitchFamily="18" charset="0"/>
              </a:rPr>
              <a:t>t</a:t>
            </a:r>
            <a:r>
              <a:rPr lang="en-US" altLang="zh-CN" sz="2000" dirty="0" err="1" smtClean="0">
                <a:solidFill>
                  <a:schemeClr val="bg2">
                    <a:lumMod val="50000"/>
                  </a:schemeClr>
                </a:solidFill>
                <a:latin typeface="Times New Roman" pitchFamily="18" charset="0"/>
              </a:rPr>
              <a:t>,</a:t>
            </a:r>
            <a:r>
              <a:rPr lang="en-US" altLang="zh-CN" sz="2000" i="1" dirty="0" err="1" smtClean="0">
                <a:solidFill>
                  <a:schemeClr val="bg2">
                    <a:lumMod val="50000"/>
                  </a:schemeClr>
                </a:solidFill>
                <a:latin typeface="Times New Roman" pitchFamily="18" charset="0"/>
              </a:rPr>
              <a:t>r</a:t>
            </a:r>
            <a:r>
              <a:rPr lang="en-US" altLang="zh-CN" sz="2000" dirty="0" err="1" smtClean="0">
                <a:solidFill>
                  <a:schemeClr val="bg2">
                    <a:lumMod val="50000"/>
                  </a:schemeClr>
                </a:solidFill>
                <a:latin typeface="Times New Roman" pitchFamily="18" charset="0"/>
              </a:rPr>
              <a:t>,</a:t>
            </a:r>
            <a:r>
              <a:rPr lang="en-US" altLang="zh-CN" sz="2000" i="1" dirty="0" err="1" smtClean="0">
                <a:solidFill>
                  <a:schemeClr val="bg2">
                    <a:lumMod val="50000"/>
                  </a:schemeClr>
                </a:solidFill>
                <a:latin typeface="Times New Roman" pitchFamily="18" charset="0"/>
              </a:rPr>
              <a:t>q</a:t>
            </a:r>
            <a:r>
              <a:rPr lang="zh-CN" altLang="en-US" sz="2000" dirty="0" smtClean="0">
                <a:solidFill>
                  <a:schemeClr val="bg2">
                    <a:lumMod val="50000"/>
                  </a:schemeClr>
                </a:solidFill>
                <a:latin typeface="Times New Roman" pitchFamily="18" charset="0"/>
              </a:rPr>
              <a:t>坐标；</a:t>
            </a:r>
          </a:p>
          <a:p>
            <a:pPr marL="803275" lvl="1" indent="544513" eaLnBrk="1" hangingPunct="1">
              <a:buFont typeface="Wingdings" pitchFamily="2" charset="2"/>
              <a:buNone/>
            </a:pPr>
            <a:r>
              <a:rPr lang="en-US" altLang="zh-CN" sz="2000" i="1" dirty="0" err="1" smtClean="0">
                <a:solidFill>
                  <a:schemeClr val="bg2">
                    <a:lumMod val="50000"/>
                  </a:schemeClr>
                </a:solidFill>
                <a:latin typeface="Times New Roman" pitchFamily="18" charset="0"/>
              </a:rPr>
              <a:t>pname</a:t>
            </a:r>
            <a:r>
              <a:rPr lang="zh-CN" altLang="en-US" sz="2000" dirty="0" smtClean="0">
                <a:solidFill>
                  <a:schemeClr val="bg2">
                    <a:lumMod val="50000"/>
                  </a:schemeClr>
                </a:solidFill>
                <a:latin typeface="Times New Roman" pitchFamily="18" charset="0"/>
              </a:rPr>
              <a:t>可设置为</a:t>
            </a:r>
            <a:r>
              <a:rPr lang="en-US" altLang="zh-CN" sz="2000" dirty="0" smtClean="0">
                <a:solidFill>
                  <a:schemeClr val="bg2">
                    <a:lumMod val="50000"/>
                  </a:schemeClr>
                </a:solidFill>
                <a:latin typeface="Times New Roman" pitchFamily="18" charset="0"/>
              </a:rPr>
              <a:t>GL_TEXTURE_GEN_MODE</a:t>
            </a:r>
            <a:r>
              <a:rPr lang="zh-CN" altLang="en-US" sz="2000" dirty="0" smtClean="0">
                <a:solidFill>
                  <a:schemeClr val="bg2">
                    <a:lumMod val="50000"/>
                  </a:schemeClr>
                </a:solidFill>
                <a:latin typeface="Times New Roman" pitchFamily="18" charset="0"/>
              </a:rPr>
              <a:t>、</a:t>
            </a:r>
            <a:r>
              <a:rPr lang="en-US" altLang="zh-CN" sz="2000" dirty="0" smtClean="0">
                <a:solidFill>
                  <a:schemeClr val="bg2">
                    <a:lumMod val="50000"/>
                  </a:schemeClr>
                </a:solidFill>
                <a:latin typeface="Times New Roman" pitchFamily="18" charset="0"/>
              </a:rPr>
              <a:t>GL_OBJECT_PLANE </a:t>
            </a:r>
            <a:r>
              <a:rPr lang="zh-CN" altLang="en-US" sz="2000" dirty="0" smtClean="0">
                <a:solidFill>
                  <a:schemeClr val="bg2">
                    <a:lumMod val="50000"/>
                  </a:schemeClr>
                </a:solidFill>
                <a:latin typeface="Times New Roman" pitchFamily="18" charset="0"/>
              </a:rPr>
              <a:t>或</a:t>
            </a:r>
            <a:r>
              <a:rPr lang="en-US" altLang="zh-CN" sz="2000" dirty="0" smtClean="0">
                <a:solidFill>
                  <a:schemeClr val="bg2">
                    <a:lumMod val="50000"/>
                  </a:schemeClr>
                </a:solidFill>
                <a:latin typeface="Times New Roman" pitchFamily="18" charset="0"/>
              </a:rPr>
              <a:t>GL_EYE_PLANE</a:t>
            </a:r>
          </a:p>
          <a:p>
            <a:pPr marL="1973263" lvl="1" indent="-635000" defTabSz="971550" eaLnBrk="1" hangingPunct="1">
              <a:lnSpc>
                <a:spcPct val="160000"/>
              </a:lnSpc>
              <a:buFont typeface="Wingdings" pitchFamily="2" charset="2"/>
              <a:buNone/>
            </a:pPr>
            <a:r>
              <a:rPr lang="en-US" altLang="zh-CN" sz="2000" i="1" dirty="0" err="1" smtClean="0">
                <a:solidFill>
                  <a:schemeClr val="bg2">
                    <a:lumMod val="50000"/>
                  </a:schemeClr>
                </a:solidFill>
                <a:latin typeface="Times New Roman" pitchFamily="18" charset="0"/>
              </a:rPr>
              <a:t>param</a:t>
            </a:r>
            <a:r>
              <a:rPr lang="zh-CN" altLang="en-US" sz="2000" dirty="0" smtClean="0">
                <a:solidFill>
                  <a:schemeClr val="bg2">
                    <a:lumMod val="50000"/>
                  </a:schemeClr>
                </a:solidFill>
                <a:latin typeface="Times New Roman" pitchFamily="18" charset="0"/>
              </a:rPr>
              <a:t>相对于 </a:t>
            </a:r>
            <a:r>
              <a:rPr lang="en-US" altLang="zh-CN" sz="2000" i="1" dirty="0" err="1" smtClean="0">
                <a:solidFill>
                  <a:schemeClr val="bg2">
                    <a:lumMod val="50000"/>
                  </a:schemeClr>
                </a:solidFill>
                <a:latin typeface="Times New Roman" pitchFamily="18" charset="0"/>
              </a:rPr>
              <a:t>pname</a:t>
            </a:r>
            <a:r>
              <a:rPr lang="zh-CN" altLang="en-US" sz="2000" dirty="0" smtClean="0">
                <a:solidFill>
                  <a:schemeClr val="bg2">
                    <a:lumMod val="50000"/>
                  </a:schemeClr>
                </a:solidFill>
                <a:latin typeface="Times New Roman" pitchFamily="18" charset="0"/>
              </a:rPr>
              <a:t>为</a:t>
            </a:r>
            <a:r>
              <a:rPr lang="en-US" altLang="zh-CN" sz="2000" dirty="0" smtClean="0">
                <a:solidFill>
                  <a:schemeClr val="bg2">
                    <a:lumMod val="50000"/>
                  </a:schemeClr>
                </a:solidFill>
                <a:latin typeface="Times New Roman" pitchFamily="18" charset="0"/>
              </a:rPr>
              <a:t>GL_TEXTURE_GEN_MODE</a:t>
            </a:r>
            <a:r>
              <a:rPr lang="zh-CN" altLang="en-US" sz="2000" dirty="0" smtClean="0">
                <a:solidFill>
                  <a:schemeClr val="bg2">
                    <a:lumMod val="50000"/>
                  </a:schemeClr>
                </a:solidFill>
                <a:latin typeface="Times New Roman" pitchFamily="18" charset="0"/>
              </a:rPr>
              <a:t>时，可以取</a:t>
            </a:r>
            <a:r>
              <a:rPr lang="en-US" altLang="zh-CN" sz="2000" dirty="0" smtClean="0">
                <a:solidFill>
                  <a:schemeClr val="bg2">
                    <a:lumMod val="50000"/>
                  </a:schemeClr>
                </a:solidFill>
                <a:latin typeface="Times New Roman" pitchFamily="18" charset="0"/>
              </a:rPr>
              <a:t>GL_OBJECT_LINEAR</a:t>
            </a:r>
            <a:r>
              <a:rPr lang="zh-CN" altLang="en-US" sz="2000" dirty="0" smtClean="0">
                <a:solidFill>
                  <a:schemeClr val="bg2">
                    <a:lumMod val="50000"/>
                  </a:schemeClr>
                </a:solidFill>
                <a:latin typeface="Times New Roman" pitchFamily="18" charset="0"/>
              </a:rPr>
              <a:t>、</a:t>
            </a:r>
            <a:r>
              <a:rPr lang="en-US" altLang="zh-CN" sz="2000" dirty="0" smtClean="0">
                <a:solidFill>
                  <a:schemeClr val="bg2">
                    <a:lumMod val="50000"/>
                  </a:schemeClr>
                </a:solidFill>
                <a:latin typeface="Times New Roman" pitchFamily="18" charset="0"/>
              </a:rPr>
              <a:t>GL_EYE_LINEAR</a:t>
            </a:r>
            <a:r>
              <a:rPr lang="zh-CN" altLang="en-US" sz="2000" dirty="0" smtClean="0">
                <a:solidFill>
                  <a:schemeClr val="bg2">
                    <a:lumMod val="50000"/>
                  </a:schemeClr>
                </a:solidFill>
                <a:latin typeface="Times New Roman" pitchFamily="18" charset="0"/>
              </a:rPr>
              <a:t>、</a:t>
            </a:r>
            <a:r>
              <a:rPr lang="en-US" altLang="zh-CN" sz="2000" dirty="0" smtClean="0">
                <a:solidFill>
                  <a:schemeClr val="bg2">
                    <a:lumMod val="50000"/>
                  </a:schemeClr>
                </a:solidFill>
                <a:latin typeface="Times New Roman" pitchFamily="18" charset="0"/>
              </a:rPr>
              <a:t>GL_SPHERE_MAP</a:t>
            </a:r>
            <a:r>
              <a:rPr lang="zh-CN" altLang="en-US" sz="2000" dirty="0" smtClean="0">
                <a:solidFill>
                  <a:schemeClr val="bg2">
                    <a:lumMod val="50000"/>
                  </a:schemeClr>
                </a:solidFill>
                <a:latin typeface="Times New Roman" pitchFamily="18" charset="0"/>
              </a:rPr>
              <a:t>；</a:t>
            </a:r>
          </a:p>
          <a:p>
            <a:pPr marL="1973263" lvl="1" indent="-635000" defTabSz="971550" eaLnBrk="1" hangingPunct="1">
              <a:lnSpc>
                <a:spcPct val="160000"/>
              </a:lnSpc>
              <a:buFont typeface="Wingdings" pitchFamily="2" charset="2"/>
              <a:buNone/>
            </a:pPr>
            <a:r>
              <a:rPr lang="zh-CN" altLang="en-US" sz="2000" dirty="0" smtClean="0">
                <a:solidFill>
                  <a:schemeClr val="bg2">
                    <a:lumMod val="50000"/>
                  </a:schemeClr>
                </a:solidFill>
                <a:latin typeface="Times New Roman" pitchFamily="18" charset="0"/>
              </a:rPr>
              <a:t>相对于 </a:t>
            </a:r>
            <a:r>
              <a:rPr lang="en-US" altLang="zh-CN" sz="2000" i="1" dirty="0" err="1" smtClean="0">
                <a:solidFill>
                  <a:schemeClr val="bg2">
                    <a:lumMod val="50000"/>
                  </a:schemeClr>
                </a:solidFill>
                <a:latin typeface="Times New Roman" pitchFamily="18" charset="0"/>
              </a:rPr>
              <a:t>pname</a:t>
            </a:r>
            <a:r>
              <a:rPr lang="zh-CN" altLang="en-US" sz="2000" dirty="0" smtClean="0">
                <a:solidFill>
                  <a:schemeClr val="bg2">
                    <a:lumMod val="50000"/>
                  </a:schemeClr>
                </a:solidFill>
                <a:latin typeface="Times New Roman" pitchFamily="18" charset="0"/>
              </a:rPr>
              <a:t>为</a:t>
            </a:r>
            <a:r>
              <a:rPr lang="en-US" altLang="zh-CN" sz="2000" dirty="0" smtClean="0">
                <a:solidFill>
                  <a:schemeClr val="bg2">
                    <a:lumMod val="50000"/>
                  </a:schemeClr>
                </a:solidFill>
                <a:latin typeface="Times New Roman" pitchFamily="18" charset="0"/>
              </a:rPr>
              <a:t>GL_OBJECT_PLANE </a:t>
            </a:r>
            <a:r>
              <a:rPr lang="zh-CN" altLang="en-US" sz="2000" dirty="0" smtClean="0">
                <a:solidFill>
                  <a:schemeClr val="bg2">
                    <a:lumMod val="50000"/>
                  </a:schemeClr>
                </a:solidFill>
                <a:latin typeface="Times New Roman" pitchFamily="18" charset="0"/>
              </a:rPr>
              <a:t>或</a:t>
            </a:r>
            <a:r>
              <a:rPr lang="en-US" altLang="zh-CN" sz="2000" dirty="0" smtClean="0">
                <a:solidFill>
                  <a:schemeClr val="bg2">
                    <a:lumMod val="50000"/>
                  </a:schemeClr>
                </a:solidFill>
                <a:latin typeface="Times New Roman" pitchFamily="18" charset="0"/>
              </a:rPr>
              <a:t>GL_EYE_PLANE</a:t>
            </a:r>
            <a:r>
              <a:rPr lang="zh-CN" altLang="en-US" sz="2000" dirty="0" smtClean="0">
                <a:solidFill>
                  <a:schemeClr val="bg2">
                    <a:lumMod val="50000"/>
                  </a:schemeClr>
                </a:solidFill>
                <a:latin typeface="Times New Roman" pitchFamily="18" charset="0"/>
              </a:rPr>
              <a:t>时， </a:t>
            </a:r>
            <a:r>
              <a:rPr lang="en-US" altLang="zh-CN" sz="2000" i="1" dirty="0" err="1" smtClean="0">
                <a:solidFill>
                  <a:schemeClr val="bg2">
                    <a:lumMod val="50000"/>
                  </a:schemeClr>
                </a:solidFill>
                <a:latin typeface="Times New Roman" pitchFamily="18" charset="0"/>
              </a:rPr>
              <a:t>param</a:t>
            </a:r>
            <a:r>
              <a:rPr lang="zh-CN" altLang="en-US" sz="2000" dirty="0" smtClean="0">
                <a:solidFill>
                  <a:schemeClr val="bg2">
                    <a:lumMod val="50000"/>
                  </a:schemeClr>
                </a:solidFill>
                <a:latin typeface="Times New Roman" pitchFamily="18" charset="0"/>
              </a:rPr>
              <a:t>为一个参数数组，用以指定纹理生成。                                                                                                                                                                            </a:t>
            </a:r>
          </a:p>
        </p:txBody>
      </p:sp>
    </p:spTree>
    <p:extLst>
      <p:ext uri="{BB962C8B-B14F-4D97-AF65-F5344CB8AC3E}">
        <p14:creationId xmlns:p14="http://schemas.microsoft.com/office/powerpoint/2010/main" val="4188445750"/>
      </p:ext>
    </p:extLst>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5714">
                                            <p:bg/>
                                          </p:spTgt>
                                        </p:tgtEl>
                                        <p:attrNameLst>
                                          <p:attrName>style.visibility</p:attrName>
                                        </p:attrNameLst>
                                      </p:cBhvr>
                                      <p:to>
                                        <p:strVal val="visible"/>
                                      </p:to>
                                    </p:set>
                                    <p:animEffect transition="in" filter="wipe(up)">
                                      <p:cBhvr>
                                        <p:cTn id="7" dur="500"/>
                                        <p:tgtEl>
                                          <p:spTgt spid="115714">
                                            <p:bg/>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15714">
                                            <p:txEl>
                                              <p:pRg st="0" end="0"/>
                                            </p:txEl>
                                          </p:spTgt>
                                        </p:tgtEl>
                                        <p:attrNameLst>
                                          <p:attrName>style.visibility</p:attrName>
                                        </p:attrNameLst>
                                      </p:cBhvr>
                                      <p:to>
                                        <p:strVal val="visible"/>
                                      </p:to>
                                    </p:set>
                                    <p:animEffect transition="in" filter="wipe(up)">
                                      <p:cBhvr>
                                        <p:cTn id="10" dur="500"/>
                                        <p:tgtEl>
                                          <p:spTgt spid="115714">
                                            <p:txEl>
                                              <p:pRg st="0" end="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15714">
                                            <p:txEl>
                                              <p:pRg st="1" end="1"/>
                                            </p:txEl>
                                          </p:spTgt>
                                        </p:tgtEl>
                                        <p:attrNameLst>
                                          <p:attrName>style.visibility</p:attrName>
                                        </p:attrNameLst>
                                      </p:cBhvr>
                                      <p:to>
                                        <p:strVal val="visible"/>
                                      </p:to>
                                    </p:set>
                                    <p:animEffect transition="in" filter="wipe(up)">
                                      <p:cBhvr>
                                        <p:cTn id="13" dur="500"/>
                                        <p:tgtEl>
                                          <p:spTgt spid="115714">
                                            <p:txEl>
                                              <p:pRg st="1" end="1"/>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15714">
                                            <p:txEl>
                                              <p:pRg st="2" end="2"/>
                                            </p:txEl>
                                          </p:spTgt>
                                        </p:tgtEl>
                                        <p:attrNameLst>
                                          <p:attrName>style.visibility</p:attrName>
                                        </p:attrNameLst>
                                      </p:cBhvr>
                                      <p:to>
                                        <p:strVal val="visible"/>
                                      </p:to>
                                    </p:set>
                                    <p:animEffect transition="in" filter="wipe(up)">
                                      <p:cBhvr>
                                        <p:cTn id="16" dur="500"/>
                                        <p:tgtEl>
                                          <p:spTgt spid="115714">
                                            <p:txEl>
                                              <p:pRg st="2" end="2"/>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15714">
                                            <p:txEl>
                                              <p:pRg st="3" end="3"/>
                                            </p:txEl>
                                          </p:spTgt>
                                        </p:tgtEl>
                                        <p:attrNameLst>
                                          <p:attrName>style.visibility</p:attrName>
                                        </p:attrNameLst>
                                      </p:cBhvr>
                                      <p:to>
                                        <p:strVal val="visible"/>
                                      </p:to>
                                    </p:set>
                                    <p:animEffect transition="in" filter="wipe(up)">
                                      <p:cBhvr>
                                        <p:cTn id="19" dur="500"/>
                                        <p:tgtEl>
                                          <p:spTgt spid="115714">
                                            <p:txEl>
                                              <p:pRg st="3" end="3"/>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115714">
                                            <p:txEl>
                                              <p:pRg st="4" end="4"/>
                                            </p:txEl>
                                          </p:spTgt>
                                        </p:tgtEl>
                                        <p:attrNameLst>
                                          <p:attrName>style.visibility</p:attrName>
                                        </p:attrNameLst>
                                      </p:cBhvr>
                                      <p:to>
                                        <p:strVal val="visible"/>
                                      </p:to>
                                    </p:set>
                                    <p:animEffect transition="in" filter="wipe(up)">
                                      <p:cBhvr>
                                        <p:cTn id="24" dur="500"/>
                                        <p:tgtEl>
                                          <p:spTgt spid="115714">
                                            <p:txEl>
                                              <p:pRg st="4" end="4"/>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115714">
                                            <p:txEl>
                                              <p:pRg st="6" end="6"/>
                                            </p:txEl>
                                          </p:spTgt>
                                        </p:tgtEl>
                                        <p:attrNameLst>
                                          <p:attrName>style.visibility</p:attrName>
                                        </p:attrNameLst>
                                      </p:cBhvr>
                                      <p:to>
                                        <p:strVal val="visible"/>
                                      </p:to>
                                    </p:set>
                                    <p:animEffect transition="in" filter="wipe(up)">
                                      <p:cBhvr>
                                        <p:cTn id="29" dur="500"/>
                                        <p:tgtEl>
                                          <p:spTgt spid="115714">
                                            <p:txEl>
                                              <p:pRg st="6" end="6"/>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115714">
                                            <p:txEl>
                                              <p:pRg st="7" end="7"/>
                                            </p:txEl>
                                          </p:spTgt>
                                        </p:tgtEl>
                                        <p:attrNameLst>
                                          <p:attrName>style.visibility</p:attrName>
                                        </p:attrNameLst>
                                      </p:cBhvr>
                                      <p:to>
                                        <p:strVal val="visible"/>
                                      </p:to>
                                    </p:set>
                                    <p:animEffect transition="in" filter="wipe(up)">
                                      <p:cBhvr>
                                        <p:cTn id="34" dur="500"/>
                                        <p:tgtEl>
                                          <p:spTgt spid="115714">
                                            <p:txEl>
                                              <p:pRg st="7" end="7"/>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115714">
                                            <p:txEl>
                                              <p:pRg st="8" end="8"/>
                                            </p:txEl>
                                          </p:spTgt>
                                        </p:tgtEl>
                                        <p:attrNameLst>
                                          <p:attrName>style.visibility</p:attrName>
                                        </p:attrNameLst>
                                      </p:cBhvr>
                                      <p:to>
                                        <p:strVal val="visible"/>
                                      </p:to>
                                    </p:set>
                                    <p:animEffect transition="in" filter="wipe(up)">
                                      <p:cBhvr>
                                        <p:cTn id="39" dur="500"/>
                                        <p:tgtEl>
                                          <p:spTgt spid="115714">
                                            <p:txEl>
                                              <p:pRg st="8" end="8"/>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115714">
                                            <p:txEl>
                                              <p:pRg st="9" end="9"/>
                                            </p:txEl>
                                          </p:spTgt>
                                        </p:tgtEl>
                                        <p:attrNameLst>
                                          <p:attrName>style.visibility</p:attrName>
                                        </p:attrNameLst>
                                      </p:cBhvr>
                                      <p:to>
                                        <p:strVal val="visible"/>
                                      </p:to>
                                    </p:set>
                                    <p:animEffect transition="in" filter="wipe(up)">
                                      <p:cBhvr>
                                        <p:cTn id="44" dur="500"/>
                                        <p:tgtEl>
                                          <p:spTgt spid="115714">
                                            <p:txEl>
                                              <p:pRg st="9" end="9"/>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115714">
                                            <p:txEl>
                                              <p:pRg st="10" end="10"/>
                                            </p:txEl>
                                          </p:spTgt>
                                        </p:tgtEl>
                                        <p:attrNameLst>
                                          <p:attrName>style.visibility</p:attrName>
                                        </p:attrNameLst>
                                      </p:cBhvr>
                                      <p:to>
                                        <p:strVal val="visible"/>
                                      </p:to>
                                    </p:set>
                                    <p:animEffect transition="in" filter="wipe(up)">
                                      <p:cBhvr>
                                        <p:cTn id="49" dur="500"/>
                                        <p:tgtEl>
                                          <p:spTgt spid="11571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4" grpId="0" build="p" animBg="1"/>
    </p:bldLst>
  </p:timing>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1074" name="Picture 2" descr="一维纹理映射-自动生成纹理坐标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4252" y="4149726"/>
            <a:ext cx="4159249" cy="240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5" name="Rectangle 3"/>
          <p:cNvSpPr>
            <a:spLocks noGrp="1" noChangeArrowheads="1"/>
          </p:cNvSpPr>
          <p:nvPr>
            <p:ph type="title"/>
          </p:nvPr>
        </p:nvSpPr>
        <p:spPr>
          <a:xfrm>
            <a:off x="623392" y="214314"/>
            <a:ext cx="10390716" cy="1462087"/>
          </a:xfrm>
        </p:spPr>
        <p:txBody>
          <a:bodyPr>
            <a:normAutofit/>
          </a:bodyPr>
          <a:lstStyle/>
          <a:p>
            <a:pPr lvl="1" eaLnBrk="1" hangingPunct="0">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3.5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计算纹理坐标</a:t>
            </a:r>
          </a:p>
        </p:txBody>
      </p:sp>
      <p:sp>
        <p:nvSpPr>
          <p:cNvPr id="116740" name="Rectangle 4"/>
          <p:cNvSpPr>
            <a:spLocks noGrp="1" noChangeArrowheads="1"/>
          </p:cNvSpPr>
          <p:nvPr>
            <p:ph type="body" sz="half" idx="1"/>
          </p:nvPr>
        </p:nvSpPr>
        <p:spPr>
          <a:xfrm>
            <a:off x="569529" y="1348759"/>
            <a:ext cx="4982344" cy="4530725"/>
          </a:xfrm>
        </p:spPr>
        <p:txBody>
          <a:bodyPr/>
          <a:lstStyle/>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使用纹理映射生成模型轮廓图</a:t>
            </a:r>
          </a:p>
          <a:p>
            <a:pPr lvl="1" eaLnBrk="1" hangingPunct="1"/>
            <a:endParaRPr lang="en-US" altLang="zh-CN" sz="1800" dirty="0" smtClean="0">
              <a:latin typeface="Times New Roman" pitchFamily="18" charset="0"/>
            </a:endParaRPr>
          </a:p>
        </p:txBody>
      </p:sp>
      <p:pic>
        <p:nvPicPr>
          <p:cNvPr id="131077" name="Picture 5" descr="一维纹理映射-自动生成纹理坐标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2417" y="2060576"/>
            <a:ext cx="4216400"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8" name="Picture 6" descr="一维纹理映射-自动生成纹理坐标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23201" y="4005264"/>
            <a:ext cx="4129617" cy="244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9" name="Picture 7" descr="一维纹理0"/>
          <p:cNvPicPr>
            <a:picLocks noGrp="1" noChangeAspect="1" noChangeArrowheads="1"/>
          </p:cNvPicPr>
          <p:nvPr>
            <p:ph sz="half" idx="2"/>
          </p:nvPr>
        </p:nvPicPr>
        <p:blipFill>
          <a:blip r:embed="rId6">
            <a:extLst>
              <a:ext uri="{28A0092B-C50C-407E-A947-70E740481C1C}">
                <a14:useLocalDpi xmlns:a14="http://schemas.microsoft.com/office/drawing/2010/main" val="0"/>
              </a:ext>
            </a:extLst>
          </a:blip>
          <a:srcRect/>
          <a:stretch>
            <a:fillRect/>
          </a:stretch>
        </p:blipFill>
        <p:spPr>
          <a:xfrm>
            <a:off x="6288617" y="1557339"/>
            <a:ext cx="5257800" cy="447675"/>
          </a:xfrm>
          <a:noFill/>
        </p:spPr>
      </p:pic>
      <p:grpSp>
        <p:nvGrpSpPr>
          <p:cNvPr id="131080" name="Group 8"/>
          <p:cNvGrpSpPr>
            <a:grpSpLocks/>
          </p:cNvGrpSpPr>
          <p:nvPr/>
        </p:nvGrpSpPr>
        <p:grpSpPr bwMode="auto">
          <a:xfrm>
            <a:off x="2004485" y="6037263"/>
            <a:ext cx="1248833" cy="366712"/>
            <a:chOff x="612" y="2124"/>
            <a:chExt cx="590" cy="231"/>
          </a:xfrm>
        </p:grpSpPr>
        <p:sp>
          <p:nvSpPr>
            <p:cNvPr id="131087" name="Line 9"/>
            <p:cNvSpPr>
              <a:spLocks noChangeShapeType="1"/>
            </p:cNvSpPr>
            <p:nvPr/>
          </p:nvSpPr>
          <p:spPr bwMode="auto">
            <a:xfrm>
              <a:off x="612" y="2160"/>
              <a:ext cx="499" cy="0"/>
            </a:xfrm>
            <a:prstGeom prst="line">
              <a:avLst/>
            </a:prstGeom>
            <a:noFill/>
            <a:ln w="9525">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1088" name="Text Box 10"/>
            <p:cNvSpPr txBox="1">
              <a:spLocks noChangeArrowheads="1"/>
            </p:cNvSpPr>
            <p:nvPr/>
          </p:nvSpPr>
          <p:spPr bwMode="auto">
            <a:xfrm>
              <a:off x="930" y="2124"/>
              <a:ext cx="2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i="1">
                  <a:latin typeface="Times New Roman" pitchFamily="18" charset="0"/>
                </a:rPr>
                <a:t>x</a:t>
              </a:r>
            </a:p>
          </p:txBody>
        </p:sp>
      </p:grpSp>
      <p:grpSp>
        <p:nvGrpSpPr>
          <p:cNvPr id="131081" name="Group 11"/>
          <p:cNvGrpSpPr>
            <a:grpSpLocks/>
          </p:cNvGrpSpPr>
          <p:nvPr/>
        </p:nvGrpSpPr>
        <p:grpSpPr bwMode="auto">
          <a:xfrm>
            <a:off x="1295401" y="5373688"/>
            <a:ext cx="709084" cy="735012"/>
            <a:chOff x="277" y="1706"/>
            <a:chExt cx="335" cy="463"/>
          </a:xfrm>
        </p:grpSpPr>
        <p:sp>
          <p:nvSpPr>
            <p:cNvPr id="131085" name="Line 12"/>
            <p:cNvSpPr>
              <a:spLocks noChangeShapeType="1"/>
            </p:cNvSpPr>
            <p:nvPr/>
          </p:nvSpPr>
          <p:spPr bwMode="auto">
            <a:xfrm flipH="1" flipV="1">
              <a:off x="385" y="1706"/>
              <a:ext cx="227" cy="463"/>
            </a:xfrm>
            <a:prstGeom prst="line">
              <a:avLst/>
            </a:prstGeom>
            <a:noFill/>
            <a:ln w="9525">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1086" name="Text Box 13"/>
            <p:cNvSpPr txBox="1">
              <a:spLocks noChangeArrowheads="1"/>
            </p:cNvSpPr>
            <p:nvPr/>
          </p:nvSpPr>
          <p:spPr bwMode="auto">
            <a:xfrm rot="-1902437">
              <a:off x="277" y="1706"/>
              <a:ext cx="2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i="1">
                  <a:latin typeface="Times New Roman" pitchFamily="18" charset="0"/>
                </a:rPr>
                <a:t>y</a:t>
              </a:r>
            </a:p>
          </p:txBody>
        </p:sp>
      </p:grpSp>
      <p:grpSp>
        <p:nvGrpSpPr>
          <p:cNvPr id="131082" name="Group 14"/>
          <p:cNvGrpSpPr>
            <a:grpSpLocks/>
          </p:cNvGrpSpPr>
          <p:nvPr/>
        </p:nvGrpSpPr>
        <p:grpSpPr bwMode="auto">
          <a:xfrm>
            <a:off x="1716618" y="6094414"/>
            <a:ext cx="651933" cy="511175"/>
            <a:chOff x="476" y="2160"/>
            <a:chExt cx="308" cy="322"/>
          </a:xfrm>
        </p:grpSpPr>
        <p:sp>
          <p:nvSpPr>
            <p:cNvPr id="131083" name="Line 15"/>
            <p:cNvSpPr>
              <a:spLocks noChangeShapeType="1"/>
            </p:cNvSpPr>
            <p:nvPr/>
          </p:nvSpPr>
          <p:spPr bwMode="auto">
            <a:xfrm flipH="1">
              <a:off x="476" y="2160"/>
              <a:ext cx="136" cy="318"/>
            </a:xfrm>
            <a:prstGeom prst="line">
              <a:avLst/>
            </a:prstGeom>
            <a:noFill/>
            <a:ln w="9525">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1084" name="Text Box 16"/>
            <p:cNvSpPr txBox="1">
              <a:spLocks noChangeArrowheads="1"/>
            </p:cNvSpPr>
            <p:nvPr/>
          </p:nvSpPr>
          <p:spPr bwMode="auto">
            <a:xfrm>
              <a:off x="512" y="2251"/>
              <a:ext cx="2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i="1">
                  <a:latin typeface="Times New Roman" pitchFamily="18" charset="0"/>
                </a:rPr>
                <a:t>z</a:t>
              </a:r>
            </a:p>
          </p:txBody>
        </p:sp>
      </p:grpSp>
    </p:spTree>
    <p:extLst>
      <p:ext uri="{BB962C8B-B14F-4D97-AF65-F5344CB8AC3E}">
        <p14:creationId xmlns:p14="http://schemas.microsoft.com/office/powerpoint/2010/main" val="269648496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6740">
                                            <p:txEl>
                                              <p:pRg st="0" end="0"/>
                                            </p:txEl>
                                          </p:spTgt>
                                        </p:tgtEl>
                                        <p:attrNameLst>
                                          <p:attrName>style.visibility</p:attrName>
                                        </p:attrNameLst>
                                      </p:cBhvr>
                                      <p:to>
                                        <p:strVal val="visible"/>
                                      </p:to>
                                    </p:set>
                                    <p:animEffect transition="in" filter="wipe(up)">
                                      <p:cBhvr>
                                        <p:cTn id="7" dur="500"/>
                                        <p:tgtEl>
                                          <p:spTgt spid="11674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0" grpId="0" build="p"/>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623392" y="214314"/>
            <a:ext cx="10390716" cy="1462087"/>
          </a:xfrm>
        </p:spPr>
        <p:txBody>
          <a:bodyPr>
            <a:normAutofit/>
          </a:bodyPr>
          <a:lstStyle/>
          <a:p>
            <a:pPr lvl="1" eaLnBrk="1" hangingPunct="0">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3.5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计算纹理坐标</a:t>
            </a:r>
          </a:p>
        </p:txBody>
      </p:sp>
      <p:sp>
        <p:nvSpPr>
          <p:cNvPr id="117763" name="Rectangle 3"/>
          <p:cNvSpPr>
            <a:spLocks noGrp="1" noChangeArrowheads="1"/>
          </p:cNvSpPr>
          <p:nvPr>
            <p:ph type="body" sz="half" idx="1"/>
          </p:nvPr>
        </p:nvSpPr>
        <p:spPr>
          <a:xfrm>
            <a:off x="609601" y="1600201"/>
            <a:ext cx="10767484" cy="5141167"/>
          </a:xfrm>
        </p:spPr>
        <p:txBody>
          <a:bodyPr>
            <a:normAutofit fontScale="92500" lnSpcReduction="10000"/>
          </a:bodyPr>
          <a:lstStyle/>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环境映射</a:t>
            </a:r>
          </a:p>
          <a:p>
            <a:pPr marL="1260475" lvl="3" indent="-342900" eaLnBrk="1" hangingPunct="0">
              <a:lnSpc>
                <a:spcPct val="130000"/>
              </a:lnSpc>
              <a:spcBef>
                <a:spcPts val="1200"/>
              </a:spcBef>
              <a:buFont typeface="Arial" panose="020B0604020202020204" pitchFamily="34" charset="0"/>
              <a:buChar char="•"/>
              <a:defRPr/>
            </a:pP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OpenGL</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环境映射算法是基于球面环境纹理；</a:t>
            </a:r>
          </a:p>
          <a:p>
            <a:pPr marL="1260475" lvl="3" indent="-342900" eaLnBrk="1" hangingPunct="0">
              <a:lnSpc>
                <a:spcPct val="13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根据在场景中拍摄的环境图片，生成环境纹理图；</a:t>
            </a:r>
          </a:p>
          <a:p>
            <a:pPr marL="1260475" lvl="3" indent="-342900" eaLnBrk="1" hangingPunct="0">
              <a:lnSpc>
                <a:spcPct val="13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指定</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GL_SPHERE_MAP</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常数为环境映射创建纹理坐标，并且要在</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s</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和</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t</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方向上都要指定此常数；</a:t>
            </a:r>
          </a:p>
          <a:p>
            <a:pPr marL="1260475" lvl="3" indent="-342900" eaLnBrk="1" hangingPunct="0">
              <a:lnSpc>
                <a:spcPct val="130000"/>
              </a:lnSpc>
              <a:spcBef>
                <a:spcPts val="1200"/>
              </a:spcBef>
              <a:buFont typeface="Arial" panose="020B0604020202020204" pitchFamily="34" charset="0"/>
              <a:buChar char="•"/>
              <a:defRPr/>
            </a:pP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OpenGL</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环境映射算法会通过计算将环境纹理中对应点的颜色绘制到物体上；</a:t>
            </a:r>
          </a:p>
          <a:p>
            <a:pPr marL="1260475" lvl="3" indent="-342900" eaLnBrk="1" hangingPunct="0">
              <a:lnSpc>
                <a:spcPct val="13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设置方法</a:t>
            </a:r>
          </a:p>
          <a:p>
            <a:pPr marL="892175" lvl="1" indent="455613" eaLnBrk="1" hangingPunct="1">
              <a:buFont typeface="Wingdings" pitchFamily="2" charset="2"/>
              <a:buNone/>
            </a:pPr>
            <a:r>
              <a:rPr lang="en-US" altLang="zh-CN" sz="1900" dirty="0" err="1" smtClean="0">
                <a:solidFill>
                  <a:schemeClr val="bg2">
                    <a:lumMod val="50000"/>
                  </a:schemeClr>
                </a:solidFill>
                <a:latin typeface="Times New Roman" pitchFamily="18" charset="0"/>
              </a:rPr>
              <a:t>glTexGeni</a:t>
            </a:r>
            <a:r>
              <a:rPr lang="en-US" altLang="zh-CN" sz="1900" dirty="0" smtClean="0">
                <a:solidFill>
                  <a:schemeClr val="bg2">
                    <a:lumMod val="50000"/>
                  </a:schemeClr>
                </a:solidFill>
                <a:latin typeface="Times New Roman" pitchFamily="18" charset="0"/>
              </a:rPr>
              <a:t>(GL_S,GL_TEXTURE_GEN_MODE,GL_SPHERE_MAP);</a:t>
            </a:r>
          </a:p>
          <a:p>
            <a:pPr marL="892175" lvl="1" indent="455613" eaLnBrk="1" hangingPunct="1">
              <a:buFont typeface="Wingdings" pitchFamily="2" charset="2"/>
              <a:buNone/>
            </a:pPr>
            <a:r>
              <a:rPr lang="en-US" altLang="zh-CN" sz="1900" dirty="0" err="1" smtClean="0">
                <a:solidFill>
                  <a:schemeClr val="bg2">
                    <a:lumMod val="50000"/>
                  </a:schemeClr>
                </a:solidFill>
                <a:latin typeface="Times New Roman" pitchFamily="18" charset="0"/>
              </a:rPr>
              <a:t>glTexGeni</a:t>
            </a:r>
            <a:r>
              <a:rPr lang="en-US" altLang="zh-CN" sz="1900" dirty="0" smtClean="0">
                <a:solidFill>
                  <a:schemeClr val="bg2">
                    <a:lumMod val="50000"/>
                  </a:schemeClr>
                </a:solidFill>
                <a:latin typeface="Times New Roman" pitchFamily="18" charset="0"/>
              </a:rPr>
              <a:t>(GL_T,GL_TEXTURE_GEN_MODE,GL_SPHERE_MAP);</a:t>
            </a:r>
          </a:p>
          <a:p>
            <a:pPr marL="892175" lvl="1" indent="455613" eaLnBrk="1" hangingPunct="1">
              <a:buFont typeface="Wingdings" pitchFamily="2" charset="2"/>
              <a:buNone/>
            </a:pPr>
            <a:r>
              <a:rPr lang="en-US" altLang="zh-CN" sz="1900" dirty="0" err="1" smtClean="0">
                <a:solidFill>
                  <a:schemeClr val="bg2">
                    <a:lumMod val="50000"/>
                  </a:schemeClr>
                </a:solidFill>
                <a:latin typeface="Times New Roman" pitchFamily="18" charset="0"/>
              </a:rPr>
              <a:t>glEnable</a:t>
            </a:r>
            <a:r>
              <a:rPr lang="en-US" altLang="zh-CN" sz="1900" dirty="0" smtClean="0">
                <a:solidFill>
                  <a:schemeClr val="bg2">
                    <a:lumMod val="50000"/>
                  </a:schemeClr>
                </a:solidFill>
                <a:latin typeface="Times New Roman" pitchFamily="18" charset="0"/>
              </a:rPr>
              <a:t>(GL_TEXTURE_GEN_S);</a:t>
            </a:r>
          </a:p>
          <a:p>
            <a:pPr marL="892175" lvl="1" indent="455613" eaLnBrk="1" hangingPunct="1">
              <a:buFont typeface="Wingdings" pitchFamily="2" charset="2"/>
              <a:buNone/>
            </a:pPr>
            <a:r>
              <a:rPr lang="en-US" altLang="zh-CN" sz="1900" dirty="0" err="1" smtClean="0">
                <a:solidFill>
                  <a:schemeClr val="bg2">
                    <a:lumMod val="50000"/>
                  </a:schemeClr>
                </a:solidFill>
                <a:latin typeface="Times New Roman" pitchFamily="18" charset="0"/>
              </a:rPr>
              <a:t>glEnable</a:t>
            </a:r>
            <a:r>
              <a:rPr lang="en-US" altLang="zh-CN" sz="1900" dirty="0" smtClean="0">
                <a:solidFill>
                  <a:schemeClr val="bg2">
                    <a:lumMod val="50000"/>
                  </a:schemeClr>
                </a:solidFill>
                <a:latin typeface="Times New Roman" pitchFamily="18" charset="0"/>
              </a:rPr>
              <a:t>(GL_TEXTURE_GEN_T);</a:t>
            </a:r>
          </a:p>
          <a:p>
            <a:pPr lvl="1" eaLnBrk="1" hangingPunct="1">
              <a:buFont typeface="Wingdings" pitchFamily="2" charset="2"/>
              <a:buNone/>
            </a:pPr>
            <a:endParaRPr lang="en-US" altLang="zh-CN" sz="1800" dirty="0" smtClean="0">
              <a:latin typeface="Times New Roman" pitchFamily="18" charset="0"/>
            </a:endParaRPr>
          </a:p>
          <a:p>
            <a:pPr lvl="1" eaLnBrk="1" hangingPunct="1">
              <a:buFont typeface="Wingdings" pitchFamily="2" charset="2"/>
              <a:buNone/>
            </a:pPr>
            <a:endParaRPr lang="en-US" altLang="zh-CN" sz="1800" dirty="0" smtClean="0">
              <a:latin typeface="Times New Roman" pitchFamily="18" charset="0"/>
            </a:endParaRPr>
          </a:p>
          <a:p>
            <a:pPr lvl="1" eaLnBrk="1" hangingPunct="1">
              <a:buFont typeface="Wingdings" pitchFamily="2" charset="2"/>
              <a:buNone/>
            </a:pPr>
            <a:endParaRPr lang="en-US" altLang="zh-CN" sz="1800" dirty="0" smtClean="0">
              <a:latin typeface="Times New Roman" pitchFamily="18" charset="0"/>
            </a:endParaRPr>
          </a:p>
        </p:txBody>
      </p:sp>
    </p:spTree>
    <p:extLst>
      <p:ext uri="{BB962C8B-B14F-4D97-AF65-F5344CB8AC3E}">
        <p14:creationId xmlns:p14="http://schemas.microsoft.com/office/powerpoint/2010/main" val="24045730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7763">
                                            <p:bg/>
                                          </p:spTgt>
                                        </p:tgtEl>
                                        <p:attrNameLst>
                                          <p:attrName>style.visibility</p:attrName>
                                        </p:attrNameLst>
                                      </p:cBhvr>
                                      <p:to>
                                        <p:strVal val="visible"/>
                                      </p:to>
                                    </p:set>
                                    <p:animEffect transition="in" filter="wipe(up)">
                                      <p:cBhvr>
                                        <p:cTn id="7" dur="500"/>
                                        <p:tgtEl>
                                          <p:spTgt spid="117763">
                                            <p:bg/>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17763">
                                            <p:txEl>
                                              <p:pRg st="0" end="0"/>
                                            </p:txEl>
                                          </p:spTgt>
                                        </p:tgtEl>
                                        <p:attrNameLst>
                                          <p:attrName>style.visibility</p:attrName>
                                        </p:attrNameLst>
                                      </p:cBhvr>
                                      <p:to>
                                        <p:strVal val="visible"/>
                                      </p:to>
                                    </p:set>
                                    <p:animEffect transition="in" filter="wipe(up)">
                                      <p:cBhvr>
                                        <p:cTn id="10" dur="500"/>
                                        <p:tgtEl>
                                          <p:spTgt spid="117763">
                                            <p:txEl>
                                              <p:pRg st="0" end="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17763">
                                            <p:txEl>
                                              <p:pRg st="1" end="1"/>
                                            </p:txEl>
                                          </p:spTgt>
                                        </p:tgtEl>
                                        <p:attrNameLst>
                                          <p:attrName>style.visibility</p:attrName>
                                        </p:attrNameLst>
                                      </p:cBhvr>
                                      <p:to>
                                        <p:strVal val="visible"/>
                                      </p:to>
                                    </p:set>
                                    <p:animEffect transition="in" filter="wipe(up)">
                                      <p:cBhvr>
                                        <p:cTn id="13" dur="500"/>
                                        <p:tgtEl>
                                          <p:spTgt spid="117763">
                                            <p:txEl>
                                              <p:pRg st="1" end="1"/>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17763">
                                            <p:txEl>
                                              <p:pRg st="2" end="2"/>
                                            </p:txEl>
                                          </p:spTgt>
                                        </p:tgtEl>
                                        <p:attrNameLst>
                                          <p:attrName>style.visibility</p:attrName>
                                        </p:attrNameLst>
                                      </p:cBhvr>
                                      <p:to>
                                        <p:strVal val="visible"/>
                                      </p:to>
                                    </p:set>
                                    <p:animEffect transition="in" filter="wipe(up)">
                                      <p:cBhvr>
                                        <p:cTn id="16" dur="500"/>
                                        <p:tgtEl>
                                          <p:spTgt spid="117763">
                                            <p:txEl>
                                              <p:pRg st="2" end="2"/>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17763">
                                            <p:txEl>
                                              <p:pRg st="3" end="3"/>
                                            </p:txEl>
                                          </p:spTgt>
                                        </p:tgtEl>
                                        <p:attrNameLst>
                                          <p:attrName>style.visibility</p:attrName>
                                        </p:attrNameLst>
                                      </p:cBhvr>
                                      <p:to>
                                        <p:strVal val="visible"/>
                                      </p:to>
                                    </p:set>
                                    <p:animEffect transition="in" filter="wipe(up)">
                                      <p:cBhvr>
                                        <p:cTn id="19" dur="500"/>
                                        <p:tgtEl>
                                          <p:spTgt spid="117763">
                                            <p:txEl>
                                              <p:pRg st="3" end="3"/>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17763">
                                            <p:txEl>
                                              <p:pRg st="4" end="4"/>
                                            </p:txEl>
                                          </p:spTgt>
                                        </p:tgtEl>
                                        <p:attrNameLst>
                                          <p:attrName>style.visibility</p:attrName>
                                        </p:attrNameLst>
                                      </p:cBhvr>
                                      <p:to>
                                        <p:strVal val="visible"/>
                                      </p:to>
                                    </p:set>
                                    <p:animEffect transition="in" filter="wipe(up)">
                                      <p:cBhvr>
                                        <p:cTn id="22" dur="500"/>
                                        <p:tgtEl>
                                          <p:spTgt spid="117763">
                                            <p:txEl>
                                              <p:pRg st="4" end="4"/>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17763">
                                            <p:txEl>
                                              <p:pRg st="5" end="5"/>
                                            </p:txEl>
                                          </p:spTgt>
                                        </p:tgtEl>
                                        <p:attrNameLst>
                                          <p:attrName>style.visibility</p:attrName>
                                        </p:attrNameLst>
                                      </p:cBhvr>
                                      <p:to>
                                        <p:strVal val="visible"/>
                                      </p:to>
                                    </p:set>
                                    <p:animEffect transition="in" filter="wipe(up)">
                                      <p:cBhvr>
                                        <p:cTn id="25" dur="500"/>
                                        <p:tgtEl>
                                          <p:spTgt spid="117763">
                                            <p:txEl>
                                              <p:pRg st="5" end="5"/>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17763">
                                            <p:txEl>
                                              <p:pRg st="6" end="6"/>
                                            </p:txEl>
                                          </p:spTgt>
                                        </p:tgtEl>
                                        <p:attrNameLst>
                                          <p:attrName>style.visibility</p:attrName>
                                        </p:attrNameLst>
                                      </p:cBhvr>
                                      <p:to>
                                        <p:strVal val="visible"/>
                                      </p:to>
                                    </p:set>
                                    <p:animEffect transition="in" filter="wipe(up)">
                                      <p:cBhvr>
                                        <p:cTn id="30" dur="500"/>
                                        <p:tgtEl>
                                          <p:spTgt spid="117763">
                                            <p:txEl>
                                              <p:pRg st="6" end="6"/>
                                            </p:txEl>
                                          </p:spTgt>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117763">
                                            <p:txEl>
                                              <p:pRg st="7" end="7"/>
                                            </p:txEl>
                                          </p:spTgt>
                                        </p:tgtEl>
                                        <p:attrNameLst>
                                          <p:attrName>style.visibility</p:attrName>
                                        </p:attrNameLst>
                                      </p:cBhvr>
                                      <p:to>
                                        <p:strVal val="visible"/>
                                      </p:to>
                                    </p:set>
                                    <p:animEffect transition="in" filter="wipe(up)">
                                      <p:cBhvr>
                                        <p:cTn id="33" dur="500"/>
                                        <p:tgtEl>
                                          <p:spTgt spid="117763">
                                            <p:txEl>
                                              <p:pRg st="7" end="7"/>
                                            </p:txEl>
                                          </p:spTgt>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117763">
                                            <p:txEl>
                                              <p:pRg st="8" end="8"/>
                                            </p:txEl>
                                          </p:spTgt>
                                        </p:tgtEl>
                                        <p:attrNameLst>
                                          <p:attrName>style.visibility</p:attrName>
                                        </p:attrNameLst>
                                      </p:cBhvr>
                                      <p:to>
                                        <p:strVal val="visible"/>
                                      </p:to>
                                    </p:set>
                                    <p:animEffect transition="in" filter="wipe(up)">
                                      <p:cBhvr>
                                        <p:cTn id="36" dur="500"/>
                                        <p:tgtEl>
                                          <p:spTgt spid="117763">
                                            <p:txEl>
                                              <p:pRg st="8" end="8"/>
                                            </p:txEl>
                                          </p:spTgt>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117763">
                                            <p:txEl>
                                              <p:pRg st="9" end="9"/>
                                            </p:txEl>
                                          </p:spTgt>
                                        </p:tgtEl>
                                        <p:attrNameLst>
                                          <p:attrName>style.visibility</p:attrName>
                                        </p:attrNameLst>
                                      </p:cBhvr>
                                      <p:to>
                                        <p:strVal val="visible"/>
                                      </p:to>
                                    </p:set>
                                    <p:animEffect transition="in" filter="wipe(up)">
                                      <p:cBhvr>
                                        <p:cTn id="39" dur="500"/>
                                        <p:tgtEl>
                                          <p:spTgt spid="11776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build="p"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a:xfrm>
            <a:off x="767408" y="365125"/>
            <a:ext cx="10515164" cy="1325563"/>
          </a:xfrm>
        </p:spPr>
        <p:txBody>
          <a:bodyPr>
            <a:normAutofit/>
          </a:bodyPr>
          <a:lstStyle/>
          <a:p>
            <a:pPr lvl="1" eaLnBrk="1" hangingPunct="0">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3.5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计算纹理坐标</a:t>
            </a:r>
          </a:p>
        </p:txBody>
      </p:sp>
      <p:sp>
        <p:nvSpPr>
          <p:cNvPr id="164867" name="Rectangle 3"/>
          <p:cNvSpPr>
            <a:spLocks noGrp="1" noChangeArrowheads="1"/>
          </p:cNvSpPr>
          <p:nvPr>
            <p:ph type="body" idx="1"/>
          </p:nvPr>
        </p:nvSpPr>
        <p:spPr>
          <a:xfrm>
            <a:off x="1678517" y="2204864"/>
            <a:ext cx="11387667" cy="4651375"/>
          </a:xfrm>
        </p:spPr>
        <p:txBody>
          <a:bodyPr>
            <a:normAutofit lnSpcReduction="10000"/>
          </a:bodyPr>
          <a:lstStyle/>
          <a:p>
            <a:pPr eaLnBrk="1" hangingPunct="1">
              <a:lnSpc>
                <a:spcPct val="80000"/>
              </a:lnSpc>
              <a:buFont typeface="Wingdings" pitchFamily="2" charset="2"/>
              <a:buNone/>
            </a:pPr>
            <a:r>
              <a:rPr lang="en-US" altLang="zh-CN" sz="2000" b="1" dirty="0" err="1" smtClean="0">
                <a:solidFill>
                  <a:schemeClr val="bg2">
                    <a:lumMod val="50000"/>
                  </a:schemeClr>
                </a:solidFill>
                <a:latin typeface="Times New Roman" pitchFamily="18" charset="0"/>
              </a:rPr>
              <a:t>glPushMatrix</a:t>
            </a:r>
            <a:r>
              <a:rPr lang="en-US" altLang="zh-CN" sz="2000" b="1" dirty="0" smtClean="0">
                <a:solidFill>
                  <a:schemeClr val="bg2">
                    <a:lumMod val="50000"/>
                  </a:schemeClr>
                </a:solidFill>
                <a:latin typeface="Times New Roman" pitchFamily="18" charset="0"/>
              </a:rPr>
              <a:t>();</a:t>
            </a:r>
          </a:p>
          <a:p>
            <a:pPr eaLnBrk="1" hangingPunct="1">
              <a:lnSpc>
                <a:spcPct val="80000"/>
              </a:lnSpc>
              <a:buFont typeface="Wingdings" pitchFamily="2" charset="2"/>
              <a:buNone/>
            </a:pPr>
            <a:r>
              <a:rPr lang="en-US" altLang="zh-CN" sz="2000" b="1" dirty="0" smtClean="0">
                <a:solidFill>
                  <a:schemeClr val="bg2">
                    <a:lumMod val="50000"/>
                  </a:schemeClr>
                </a:solidFill>
                <a:latin typeface="Times New Roman" pitchFamily="18" charset="0"/>
              </a:rPr>
              <a:t>	    //</a:t>
            </a:r>
            <a:r>
              <a:rPr lang="zh-CN" altLang="en-US" sz="2000" b="1" dirty="0" smtClean="0">
                <a:solidFill>
                  <a:schemeClr val="bg2">
                    <a:lumMod val="50000"/>
                  </a:schemeClr>
                </a:solidFill>
                <a:latin typeface="Times New Roman" pitchFamily="18" charset="0"/>
              </a:rPr>
              <a:t>打开二维纹理 </a:t>
            </a:r>
          </a:p>
          <a:p>
            <a:pPr lvl="1" eaLnBrk="1" hangingPunct="1">
              <a:lnSpc>
                <a:spcPct val="80000"/>
              </a:lnSpc>
              <a:buFont typeface="Wingdings" pitchFamily="2" charset="2"/>
              <a:buNone/>
            </a:pPr>
            <a:r>
              <a:rPr lang="zh-CN" altLang="en-US" sz="2000" b="1" dirty="0" smtClean="0">
                <a:solidFill>
                  <a:schemeClr val="bg2">
                    <a:lumMod val="50000"/>
                  </a:schemeClr>
                </a:solidFill>
                <a:latin typeface="Times New Roman" pitchFamily="18" charset="0"/>
              </a:rPr>
              <a:t> </a:t>
            </a:r>
            <a:r>
              <a:rPr lang="en-US" altLang="zh-CN" sz="2000" b="1" dirty="0" err="1" smtClean="0">
                <a:solidFill>
                  <a:schemeClr val="bg2">
                    <a:lumMod val="50000"/>
                  </a:schemeClr>
                </a:solidFill>
                <a:latin typeface="Times New Roman" pitchFamily="18" charset="0"/>
              </a:rPr>
              <a:t>glEnable</a:t>
            </a:r>
            <a:r>
              <a:rPr lang="en-US" altLang="zh-CN" sz="2000" b="1" dirty="0" smtClean="0">
                <a:solidFill>
                  <a:schemeClr val="bg2">
                    <a:lumMod val="50000"/>
                  </a:schemeClr>
                </a:solidFill>
                <a:latin typeface="Times New Roman" pitchFamily="18" charset="0"/>
              </a:rPr>
              <a:t>(GL_TEXTURE_2D);</a:t>
            </a:r>
          </a:p>
          <a:p>
            <a:pPr eaLnBrk="1" hangingPunct="1">
              <a:lnSpc>
                <a:spcPct val="80000"/>
              </a:lnSpc>
              <a:buFont typeface="Wingdings" pitchFamily="2" charset="2"/>
              <a:buNone/>
            </a:pPr>
            <a:endParaRPr lang="en-US" altLang="zh-CN" sz="2000" b="1" dirty="0" smtClean="0">
              <a:solidFill>
                <a:schemeClr val="bg2">
                  <a:lumMod val="50000"/>
                </a:schemeClr>
              </a:solidFill>
              <a:latin typeface="Times New Roman" pitchFamily="18" charset="0"/>
            </a:endParaRPr>
          </a:p>
          <a:p>
            <a:pPr eaLnBrk="1" hangingPunct="1">
              <a:lnSpc>
                <a:spcPct val="80000"/>
              </a:lnSpc>
              <a:buFont typeface="Wingdings" pitchFamily="2" charset="2"/>
              <a:buNone/>
            </a:pPr>
            <a:r>
              <a:rPr lang="en-US" altLang="zh-CN" sz="2000" b="1" dirty="0" smtClean="0">
                <a:solidFill>
                  <a:schemeClr val="bg2">
                    <a:lumMod val="50000"/>
                  </a:schemeClr>
                </a:solidFill>
                <a:latin typeface="Times New Roman" pitchFamily="18" charset="0"/>
              </a:rPr>
              <a:t>        //</a:t>
            </a:r>
            <a:r>
              <a:rPr lang="zh-CN" altLang="en-US" sz="2000" b="1" dirty="0" smtClean="0">
                <a:solidFill>
                  <a:schemeClr val="bg2">
                    <a:lumMod val="50000"/>
                  </a:schemeClr>
                </a:solidFill>
                <a:latin typeface="Times New Roman" pitchFamily="18" charset="0"/>
              </a:rPr>
              <a:t>启动环境纹理贴图： </a:t>
            </a:r>
          </a:p>
          <a:p>
            <a:pPr eaLnBrk="1" hangingPunct="1">
              <a:lnSpc>
                <a:spcPct val="80000"/>
              </a:lnSpc>
              <a:buFont typeface="Wingdings" pitchFamily="2" charset="2"/>
              <a:buNone/>
            </a:pPr>
            <a:r>
              <a:rPr lang="zh-CN" altLang="en-US" sz="2000" b="1" dirty="0" smtClean="0">
                <a:solidFill>
                  <a:schemeClr val="bg2">
                    <a:lumMod val="50000"/>
                  </a:schemeClr>
                </a:solidFill>
                <a:latin typeface="Times New Roman" pitchFamily="18" charset="0"/>
              </a:rPr>
              <a:t>        </a:t>
            </a:r>
            <a:r>
              <a:rPr lang="en-US" altLang="zh-CN" sz="2000" b="1" dirty="0" err="1" smtClean="0">
                <a:solidFill>
                  <a:schemeClr val="bg2">
                    <a:lumMod val="50000"/>
                  </a:schemeClr>
                </a:solidFill>
                <a:latin typeface="Times New Roman" pitchFamily="18" charset="0"/>
              </a:rPr>
              <a:t>glEnable</a:t>
            </a:r>
            <a:r>
              <a:rPr lang="en-US" altLang="zh-CN" sz="2000" b="1" dirty="0" smtClean="0">
                <a:solidFill>
                  <a:schemeClr val="bg2">
                    <a:lumMod val="50000"/>
                  </a:schemeClr>
                </a:solidFill>
                <a:latin typeface="Times New Roman" pitchFamily="18" charset="0"/>
              </a:rPr>
              <a:t>(GL_TEXTURE_GEN_S); </a:t>
            </a:r>
          </a:p>
          <a:p>
            <a:pPr eaLnBrk="1" hangingPunct="1">
              <a:lnSpc>
                <a:spcPct val="80000"/>
              </a:lnSpc>
              <a:buFont typeface="Wingdings" pitchFamily="2" charset="2"/>
              <a:buNone/>
            </a:pPr>
            <a:r>
              <a:rPr lang="en-US" altLang="zh-CN" sz="2000" b="1" dirty="0" smtClean="0">
                <a:solidFill>
                  <a:schemeClr val="bg2">
                    <a:lumMod val="50000"/>
                  </a:schemeClr>
                </a:solidFill>
                <a:latin typeface="Times New Roman" pitchFamily="18" charset="0"/>
              </a:rPr>
              <a:t>        </a:t>
            </a:r>
            <a:r>
              <a:rPr lang="en-US" altLang="zh-CN" sz="2000" b="1" dirty="0" err="1" smtClean="0">
                <a:solidFill>
                  <a:schemeClr val="bg2">
                    <a:lumMod val="50000"/>
                  </a:schemeClr>
                </a:solidFill>
                <a:latin typeface="Times New Roman" pitchFamily="18" charset="0"/>
              </a:rPr>
              <a:t>glEnable</a:t>
            </a:r>
            <a:r>
              <a:rPr lang="en-US" altLang="zh-CN" sz="2000" b="1" dirty="0" smtClean="0">
                <a:solidFill>
                  <a:schemeClr val="bg2">
                    <a:lumMod val="50000"/>
                  </a:schemeClr>
                </a:solidFill>
                <a:latin typeface="Times New Roman" pitchFamily="18" charset="0"/>
              </a:rPr>
              <a:t>(GL_TEXTURE_GEN_T); </a:t>
            </a:r>
          </a:p>
          <a:p>
            <a:pPr eaLnBrk="1" hangingPunct="1">
              <a:lnSpc>
                <a:spcPct val="80000"/>
              </a:lnSpc>
              <a:buFont typeface="Wingdings" pitchFamily="2" charset="2"/>
              <a:buNone/>
            </a:pPr>
            <a:r>
              <a:rPr lang="en-US" altLang="zh-CN" sz="2000" b="1" dirty="0" smtClean="0">
                <a:solidFill>
                  <a:schemeClr val="bg2">
                    <a:lumMod val="50000"/>
                  </a:schemeClr>
                </a:solidFill>
                <a:latin typeface="Times New Roman" pitchFamily="18" charset="0"/>
              </a:rPr>
              <a:t>		</a:t>
            </a:r>
          </a:p>
          <a:p>
            <a:pPr eaLnBrk="1" hangingPunct="1">
              <a:lnSpc>
                <a:spcPct val="80000"/>
              </a:lnSpc>
              <a:buFont typeface="Wingdings" pitchFamily="2" charset="2"/>
              <a:buNone/>
            </a:pPr>
            <a:r>
              <a:rPr lang="en-US" altLang="zh-CN" sz="2000" b="1" dirty="0" smtClean="0">
                <a:solidFill>
                  <a:schemeClr val="bg2">
                    <a:lumMod val="50000"/>
                  </a:schemeClr>
                </a:solidFill>
                <a:latin typeface="Times New Roman" pitchFamily="18" charset="0"/>
              </a:rPr>
              <a:t>	 //</a:t>
            </a:r>
            <a:r>
              <a:rPr lang="zh-CN" altLang="en-US" sz="2000" b="1" dirty="0" smtClean="0">
                <a:solidFill>
                  <a:schemeClr val="bg2">
                    <a:lumMod val="50000"/>
                  </a:schemeClr>
                </a:solidFill>
                <a:latin typeface="Times New Roman" pitchFamily="18" charset="0"/>
              </a:rPr>
              <a:t>读取和定义球的纹理</a:t>
            </a:r>
          </a:p>
          <a:p>
            <a:pPr eaLnBrk="1" hangingPunct="1">
              <a:lnSpc>
                <a:spcPct val="80000"/>
              </a:lnSpc>
              <a:buFont typeface="Wingdings" pitchFamily="2" charset="2"/>
              <a:buNone/>
            </a:pPr>
            <a:r>
              <a:rPr lang="zh-CN" altLang="en-US" sz="2000" b="1" dirty="0" smtClean="0">
                <a:solidFill>
                  <a:schemeClr val="bg2">
                    <a:lumMod val="50000"/>
                  </a:schemeClr>
                </a:solidFill>
                <a:latin typeface="Times New Roman" pitchFamily="18" charset="0"/>
              </a:rPr>
              <a:t>    	 </a:t>
            </a:r>
            <a:r>
              <a:rPr lang="en-US" altLang="zh-CN" sz="2000" b="1" dirty="0" err="1" smtClean="0">
                <a:solidFill>
                  <a:schemeClr val="bg2">
                    <a:lumMod val="50000"/>
                  </a:schemeClr>
                </a:solidFill>
                <a:latin typeface="Times New Roman" pitchFamily="18" charset="0"/>
              </a:rPr>
              <a:t>SphereTexture</a:t>
            </a:r>
            <a:r>
              <a:rPr lang="en-US" altLang="zh-CN" sz="2000" b="1" dirty="0" smtClean="0">
                <a:solidFill>
                  <a:schemeClr val="bg2">
                    <a:lumMod val="50000"/>
                  </a:schemeClr>
                </a:solidFill>
                <a:latin typeface="Times New Roman" pitchFamily="18" charset="0"/>
              </a:rPr>
              <a:t>();</a:t>
            </a:r>
          </a:p>
          <a:p>
            <a:pPr eaLnBrk="1" hangingPunct="1">
              <a:lnSpc>
                <a:spcPct val="80000"/>
              </a:lnSpc>
              <a:buFont typeface="Wingdings" pitchFamily="2" charset="2"/>
              <a:buNone/>
            </a:pPr>
            <a:r>
              <a:rPr lang="en-US" altLang="zh-CN" sz="2000" b="1" dirty="0" smtClean="0">
                <a:solidFill>
                  <a:schemeClr val="bg2">
                    <a:lumMod val="50000"/>
                  </a:schemeClr>
                </a:solidFill>
                <a:latin typeface="Times New Roman" pitchFamily="18" charset="0"/>
              </a:rPr>
              <a:t>	  //</a:t>
            </a:r>
            <a:r>
              <a:rPr lang="zh-CN" altLang="en-US" sz="2000" b="1" dirty="0" smtClean="0">
                <a:solidFill>
                  <a:schemeClr val="bg2">
                    <a:lumMod val="50000"/>
                  </a:schemeClr>
                </a:solidFill>
                <a:latin typeface="Times New Roman" pitchFamily="18" charset="0"/>
              </a:rPr>
              <a:t>绘制球</a:t>
            </a:r>
          </a:p>
          <a:p>
            <a:pPr eaLnBrk="1" hangingPunct="1">
              <a:lnSpc>
                <a:spcPct val="80000"/>
              </a:lnSpc>
              <a:buFont typeface="Wingdings" pitchFamily="2" charset="2"/>
              <a:buNone/>
            </a:pPr>
            <a:r>
              <a:rPr lang="zh-CN" altLang="en-US" sz="2000" b="1" dirty="0" smtClean="0">
                <a:solidFill>
                  <a:schemeClr val="bg2">
                    <a:lumMod val="50000"/>
                  </a:schemeClr>
                </a:solidFill>
                <a:latin typeface="Times New Roman" pitchFamily="18" charset="0"/>
              </a:rPr>
              <a:t>	 </a:t>
            </a:r>
            <a:r>
              <a:rPr lang="en-US" altLang="zh-CN" sz="2000" b="1" dirty="0" err="1" smtClean="0">
                <a:solidFill>
                  <a:schemeClr val="bg2">
                    <a:lumMod val="50000"/>
                  </a:schemeClr>
                </a:solidFill>
                <a:latin typeface="Times New Roman" pitchFamily="18" charset="0"/>
              </a:rPr>
              <a:t>glutSolidSphere</a:t>
            </a:r>
            <a:r>
              <a:rPr lang="en-US" altLang="zh-CN" sz="2000" b="1" dirty="0" smtClean="0">
                <a:solidFill>
                  <a:schemeClr val="bg2">
                    <a:lumMod val="50000"/>
                  </a:schemeClr>
                </a:solidFill>
                <a:latin typeface="Times New Roman" pitchFamily="18" charset="0"/>
              </a:rPr>
              <a:t>(1.9,50.0,50.0);		</a:t>
            </a:r>
          </a:p>
          <a:p>
            <a:pPr eaLnBrk="1" hangingPunct="1">
              <a:lnSpc>
                <a:spcPct val="80000"/>
              </a:lnSpc>
              <a:buFont typeface="Wingdings" pitchFamily="2" charset="2"/>
              <a:buNone/>
            </a:pPr>
            <a:r>
              <a:rPr lang="en-US" altLang="zh-CN" sz="2000" b="1" dirty="0" err="1" smtClean="0">
                <a:solidFill>
                  <a:schemeClr val="bg2">
                    <a:lumMod val="50000"/>
                  </a:schemeClr>
                </a:solidFill>
                <a:latin typeface="Times New Roman" pitchFamily="18" charset="0"/>
              </a:rPr>
              <a:t>glPopMatrix</a:t>
            </a:r>
            <a:r>
              <a:rPr lang="en-US" altLang="zh-CN" sz="2000" b="1" dirty="0" smtClean="0">
                <a:solidFill>
                  <a:schemeClr val="bg2">
                    <a:lumMod val="50000"/>
                  </a:schemeClr>
                </a:solidFill>
                <a:latin typeface="Times New Roman" pitchFamily="18" charset="0"/>
              </a:rPr>
              <a:t>();</a:t>
            </a:r>
          </a:p>
        </p:txBody>
      </p:sp>
      <p:sp>
        <p:nvSpPr>
          <p:cNvPr id="133124" name="Text Box 4"/>
          <p:cNvSpPr txBox="1">
            <a:spLocks noChangeArrowheads="1"/>
          </p:cNvSpPr>
          <p:nvPr/>
        </p:nvSpPr>
        <p:spPr bwMode="auto">
          <a:xfrm>
            <a:off x="719667" y="1628775"/>
            <a:ext cx="4127500" cy="54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marL="717550" lvl="1" indent="-342900" defTabSz="914216" eaLnBrk="1">
              <a:lnSpc>
                <a:spcPct val="140000"/>
              </a:lnSpc>
              <a:spcBef>
                <a:spcPts val="1800"/>
              </a:spcBef>
              <a:buFont typeface="Wingdings" panose="05000000000000000000" pitchFamily="2" charset="2"/>
              <a:buChar char="Ø"/>
              <a:defRPr/>
            </a:pPr>
            <a:r>
              <a:rPr lang="zh-CN" altLang="en-US" sz="2400" b="1" dirty="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rPr>
              <a:t>球面的纹理映射</a:t>
            </a:r>
          </a:p>
        </p:txBody>
      </p:sp>
    </p:spTree>
    <p:extLst>
      <p:ext uri="{BB962C8B-B14F-4D97-AF65-F5344CB8AC3E}">
        <p14:creationId xmlns:p14="http://schemas.microsoft.com/office/powerpoint/2010/main" val="141639595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4867">
                                            <p:bg/>
                                          </p:spTgt>
                                        </p:tgtEl>
                                        <p:attrNameLst>
                                          <p:attrName>style.visibility</p:attrName>
                                        </p:attrNameLst>
                                      </p:cBhvr>
                                      <p:to>
                                        <p:strVal val="visible"/>
                                      </p:to>
                                    </p:set>
                                    <p:animEffect transition="in" filter="wipe(up)">
                                      <p:cBhvr>
                                        <p:cTn id="7" dur="500"/>
                                        <p:tgtEl>
                                          <p:spTgt spid="164867">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64867">
                                            <p:txEl>
                                              <p:pRg st="0" end="0"/>
                                            </p:txEl>
                                          </p:spTgt>
                                        </p:tgtEl>
                                        <p:attrNameLst>
                                          <p:attrName>style.visibility</p:attrName>
                                        </p:attrNameLst>
                                      </p:cBhvr>
                                      <p:to>
                                        <p:strVal val="visible"/>
                                      </p:to>
                                    </p:set>
                                    <p:animEffect transition="in" filter="wipe(up)">
                                      <p:cBhvr>
                                        <p:cTn id="12" dur="500"/>
                                        <p:tgtEl>
                                          <p:spTgt spid="164867">
                                            <p:txEl>
                                              <p:pRg st="0" end="0"/>
                                            </p:tx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164867">
                                            <p:txEl>
                                              <p:pRg st="1" end="1"/>
                                            </p:txEl>
                                          </p:spTgt>
                                        </p:tgtEl>
                                        <p:attrNameLst>
                                          <p:attrName>style.visibility</p:attrName>
                                        </p:attrNameLst>
                                      </p:cBhvr>
                                      <p:to>
                                        <p:strVal val="visible"/>
                                      </p:to>
                                    </p:set>
                                    <p:animEffect transition="in" filter="wipe(up)">
                                      <p:cBhvr>
                                        <p:cTn id="15" dur="500"/>
                                        <p:tgtEl>
                                          <p:spTgt spid="164867">
                                            <p:txEl>
                                              <p:pRg st="1" end="1"/>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64867">
                                            <p:txEl>
                                              <p:pRg st="2" end="2"/>
                                            </p:txEl>
                                          </p:spTgt>
                                        </p:tgtEl>
                                        <p:attrNameLst>
                                          <p:attrName>style.visibility</p:attrName>
                                        </p:attrNameLst>
                                      </p:cBhvr>
                                      <p:to>
                                        <p:strVal val="visible"/>
                                      </p:to>
                                    </p:set>
                                    <p:animEffect transition="in" filter="wipe(up)">
                                      <p:cBhvr>
                                        <p:cTn id="18" dur="500"/>
                                        <p:tgtEl>
                                          <p:spTgt spid="164867">
                                            <p:txEl>
                                              <p:pRg st="2" end="2"/>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164867">
                                            <p:txEl>
                                              <p:pRg st="4" end="4"/>
                                            </p:txEl>
                                          </p:spTgt>
                                        </p:tgtEl>
                                        <p:attrNameLst>
                                          <p:attrName>style.visibility</p:attrName>
                                        </p:attrNameLst>
                                      </p:cBhvr>
                                      <p:to>
                                        <p:strVal val="visible"/>
                                      </p:to>
                                    </p:set>
                                    <p:animEffect transition="in" filter="wipe(up)">
                                      <p:cBhvr>
                                        <p:cTn id="21" dur="500"/>
                                        <p:tgtEl>
                                          <p:spTgt spid="164867">
                                            <p:txEl>
                                              <p:pRg st="4" end="4"/>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64867">
                                            <p:txEl>
                                              <p:pRg st="5" end="5"/>
                                            </p:txEl>
                                          </p:spTgt>
                                        </p:tgtEl>
                                        <p:attrNameLst>
                                          <p:attrName>style.visibility</p:attrName>
                                        </p:attrNameLst>
                                      </p:cBhvr>
                                      <p:to>
                                        <p:strVal val="visible"/>
                                      </p:to>
                                    </p:set>
                                    <p:animEffect transition="in" filter="wipe(up)">
                                      <p:cBhvr>
                                        <p:cTn id="24" dur="500"/>
                                        <p:tgtEl>
                                          <p:spTgt spid="164867">
                                            <p:txEl>
                                              <p:pRg st="5" end="5"/>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164867">
                                            <p:txEl>
                                              <p:pRg st="6" end="6"/>
                                            </p:txEl>
                                          </p:spTgt>
                                        </p:tgtEl>
                                        <p:attrNameLst>
                                          <p:attrName>style.visibility</p:attrName>
                                        </p:attrNameLst>
                                      </p:cBhvr>
                                      <p:to>
                                        <p:strVal val="visible"/>
                                      </p:to>
                                    </p:set>
                                    <p:animEffect transition="in" filter="wipe(up)">
                                      <p:cBhvr>
                                        <p:cTn id="27" dur="500"/>
                                        <p:tgtEl>
                                          <p:spTgt spid="164867">
                                            <p:txEl>
                                              <p:pRg st="6" end="6"/>
                                            </p:tx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164867">
                                            <p:txEl>
                                              <p:pRg st="7" end="7"/>
                                            </p:txEl>
                                          </p:spTgt>
                                        </p:tgtEl>
                                        <p:attrNameLst>
                                          <p:attrName>style.visibility</p:attrName>
                                        </p:attrNameLst>
                                      </p:cBhvr>
                                      <p:to>
                                        <p:strVal val="visible"/>
                                      </p:to>
                                    </p:set>
                                    <p:animEffect transition="in" filter="wipe(up)">
                                      <p:cBhvr>
                                        <p:cTn id="30" dur="500"/>
                                        <p:tgtEl>
                                          <p:spTgt spid="164867">
                                            <p:txEl>
                                              <p:pRg st="7" end="7"/>
                                            </p:txEl>
                                          </p:spTgt>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164867">
                                            <p:txEl>
                                              <p:pRg st="8" end="8"/>
                                            </p:txEl>
                                          </p:spTgt>
                                        </p:tgtEl>
                                        <p:attrNameLst>
                                          <p:attrName>style.visibility</p:attrName>
                                        </p:attrNameLst>
                                      </p:cBhvr>
                                      <p:to>
                                        <p:strVal val="visible"/>
                                      </p:to>
                                    </p:set>
                                    <p:animEffect transition="in" filter="wipe(up)">
                                      <p:cBhvr>
                                        <p:cTn id="33" dur="500"/>
                                        <p:tgtEl>
                                          <p:spTgt spid="164867">
                                            <p:txEl>
                                              <p:pRg st="8" end="8"/>
                                            </p:txEl>
                                          </p:spTgt>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164867">
                                            <p:txEl>
                                              <p:pRg st="9" end="9"/>
                                            </p:txEl>
                                          </p:spTgt>
                                        </p:tgtEl>
                                        <p:attrNameLst>
                                          <p:attrName>style.visibility</p:attrName>
                                        </p:attrNameLst>
                                      </p:cBhvr>
                                      <p:to>
                                        <p:strVal val="visible"/>
                                      </p:to>
                                    </p:set>
                                    <p:animEffect transition="in" filter="wipe(up)">
                                      <p:cBhvr>
                                        <p:cTn id="36" dur="500"/>
                                        <p:tgtEl>
                                          <p:spTgt spid="164867">
                                            <p:txEl>
                                              <p:pRg st="9" end="9"/>
                                            </p:txEl>
                                          </p:spTgt>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164867">
                                            <p:txEl>
                                              <p:pRg st="10" end="10"/>
                                            </p:txEl>
                                          </p:spTgt>
                                        </p:tgtEl>
                                        <p:attrNameLst>
                                          <p:attrName>style.visibility</p:attrName>
                                        </p:attrNameLst>
                                      </p:cBhvr>
                                      <p:to>
                                        <p:strVal val="visible"/>
                                      </p:to>
                                    </p:set>
                                    <p:animEffect transition="in" filter="wipe(up)">
                                      <p:cBhvr>
                                        <p:cTn id="39" dur="500"/>
                                        <p:tgtEl>
                                          <p:spTgt spid="164867">
                                            <p:txEl>
                                              <p:pRg st="10" end="10"/>
                                            </p:txEl>
                                          </p:spTgt>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164867">
                                            <p:txEl>
                                              <p:pRg st="11" end="11"/>
                                            </p:txEl>
                                          </p:spTgt>
                                        </p:tgtEl>
                                        <p:attrNameLst>
                                          <p:attrName>style.visibility</p:attrName>
                                        </p:attrNameLst>
                                      </p:cBhvr>
                                      <p:to>
                                        <p:strVal val="visible"/>
                                      </p:to>
                                    </p:set>
                                    <p:animEffect transition="in" filter="wipe(up)">
                                      <p:cBhvr>
                                        <p:cTn id="42" dur="500"/>
                                        <p:tgtEl>
                                          <p:spTgt spid="164867">
                                            <p:txEl>
                                              <p:pRg st="11" end="11"/>
                                            </p:txEl>
                                          </p:spTgt>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164867">
                                            <p:txEl>
                                              <p:pRg st="12" end="12"/>
                                            </p:txEl>
                                          </p:spTgt>
                                        </p:tgtEl>
                                        <p:attrNameLst>
                                          <p:attrName>style.visibility</p:attrName>
                                        </p:attrNameLst>
                                      </p:cBhvr>
                                      <p:to>
                                        <p:strVal val="visible"/>
                                      </p:to>
                                    </p:set>
                                    <p:animEffect transition="in" filter="wipe(up)">
                                      <p:cBhvr>
                                        <p:cTn id="45" dur="500"/>
                                        <p:tgtEl>
                                          <p:spTgt spid="164867">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7" grpId="0" build="p"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body" idx="1"/>
          </p:nvPr>
        </p:nvSpPr>
        <p:spPr>
          <a:xfrm>
            <a:off x="609601" y="1600201"/>
            <a:ext cx="11343217" cy="5141913"/>
          </a:xfrm>
        </p:spPr>
        <p:txBody>
          <a:bodyPr/>
          <a:lstStyle/>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纹理对象</a:t>
            </a:r>
          </a:p>
          <a:p>
            <a:pPr marL="1260475" lvl="3" indent="-342900" eaLnBrk="1" hangingPunct="0">
              <a:lnSpc>
                <a:spcPct val="13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创建纹理对象存储纹理数据，对纹理资源进行管理</a:t>
            </a:r>
          </a:p>
          <a:p>
            <a:pPr marL="1260475" lvl="3" indent="-342900" eaLnBrk="1" hangingPunct="0">
              <a:lnSpc>
                <a:spcPct val="13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支持纹理的快速重用</a:t>
            </a:r>
          </a:p>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纹理对象的管理</a:t>
            </a:r>
          </a:p>
          <a:p>
            <a:pPr marL="1260475" lvl="3" indent="-342900" eaLnBrk="1" hangingPunct="0">
              <a:lnSpc>
                <a:spcPct val="13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生成纹理名称</a:t>
            </a:r>
          </a:p>
          <a:p>
            <a:pPr marL="1260475" lvl="3" indent="-342900" eaLnBrk="1" hangingPunct="0">
              <a:lnSpc>
                <a:spcPct val="13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将纹理对象绑定到纹理数据（包括图像数组和纹理属性）</a:t>
            </a:r>
          </a:p>
          <a:p>
            <a:pPr marL="1260475" lvl="3" indent="-342900" eaLnBrk="1" hangingPunct="0">
              <a:lnSpc>
                <a:spcPct val="13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在渲染纹理化模型时，重新绑定纹理对象</a:t>
            </a:r>
          </a:p>
          <a:p>
            <a:pPr marL="1260475" lvl="3" indent="-342900" eaLnBrk="1" hangingPunct="0">
              <a:lnSpc>
                <a:spcPct val="13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删除纹理对象</a:t>
            </a:r>
          </a:p>
          <a:p>
            <a:pPr lvl="1" eaLnBrk="1" hangingPunct="1"/>
            <a:endParaRPr lang="zh-CN" altLang="en-US" dirty="0" smtClean="0">
              <a:latin typeface="Times New Roman" pitchFamily="18" charset="0"/>
            </a:endParaRPr>
          </a:p>
          <a:p>
            <a:pPr lvl="1" eaLnBrk="1" hangingPunct="1"/>
            <a:endParaRPr lang="zh-CN" altLang="en-US" dirty="0" smtClean="0">
              <a:latin typeface="Times New Roman" pitchFamily="18" charset="0"/>
            </a:endParaRPr>
          </a:p>
          <a:p>
            <a:pPr eaLnBrk="1" hangingPunct="1"/>
            <a:endParaRPr lang="en-US" altLang="zh-CN" dirty="0" smtClean="0">
              <a:latin typeface="Times New Roman" pitchFamily="18" charset="0"/>
            </a:endParaRPr>
          </a:p>
        </p:txBody>
      </p:sp>
      <p:sp>
        <p:nvSpPr>
          <p:cNvPr id="134147" name="Rectangle 3"/>
          <p:cNvSpPr>
            <a:spLocks noGrp="1" noChangeArrowheads="1"/>
          </p:cNvSpPr>
          <p:nvPr>
            <p:ph type="title"/>
          </p:nvPr>
        </p:nvSpPr>
        <p:spPr>
          <a:xfrm>
            <a:off x="623392" y="365125"/>
            <a:ext cx="10515164" cy="1325563"/>
          </a:xfrm>
        </p:spPr>
        <p:txBody>
          <a:bodyPr>
            <a:normAutofit/>
          </a:bodyPr>
          <a:lstStyle/>
          <a:p>
            <a:pPr lvl="1" eaLnBrk="1" hangingPunct="0">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3.6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管理纹理</a:t>
            </a:r>
          </a:p>
        </p:txBody>
      </p:sp>
    </p:spTree>
    <p:extLst>
      <p:ext uri="{BB962C8B-B14F-4D97-AF65-F5344CB8AC3E}">
        <p14:creationId xmlns:p14="http://schemas.microsoft.com/office/powerpoint/2010/main" val="3582718305"/>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8786">
                                            <p:txEl>
                                              <p:pRg st="0" end="0"/>
                                            </p:txEl>
                                          </p:spTgt>
                                        </p:tgtEl>
                                        <p:attrNameLst>
                                          <p:attrName>style.visibility</p:attrName>
                                        </p:attrNameLst>
                                      </p:cBhvr>
                                      <p:to>
                                        <p:strVal val="visible"/>
                                      </p:to>
                                    </p:set>
                                    <p:animEffect transition="in" filter="wipe(up)">
                                      <p:cBhvr>
                                        <p:cTn id="7" dur="500"/>
                                        <p:tgtEl>
                                          <p:spTgt spid="118786">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18786">
                                            <p:txEl>
                                              <p:pRg st="1" end="1"/>
                                            </p:txEl>
                                          </p:spTgt>
                                        </p:tgtEl>
                                        <p:attrNameLst>
                                          <p:attrName>style.visibility</p:attrName>
                                        </p:attrNameLst>
                                      </p:cBhvr>
                                      <p:to>
                                        <p:strVal val="visible"/>
                                      </p:to>
                                    </p:set>
                                    <p:animEffect transition="in" filter="wipe(up)">
                                      <p:cBhvr>
                                        <p:cTn id="10" dur="500"/>
                                        <p:tgtEl>
                                          <p:spTgt spid="118786">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18786">
                                            <p:txEl>
                                              <p:pRg st="2" end="2"/>
                                            </p:txEl>
                                          </p:spTgt>
                                        </p:tgtEl>
                                        <p:attrNameLst>
                                          <p:attrName>style.visibility</p:attrName>
                                        </p:attrNameLst>
                                      </p:cBhvr>
                                      <p:to>
                                        <p:strVal val="visible"/>
                                      </p:to>
                                    </p:set>
                                    <p:animEffect transition="in" filter="wipe(up)">
                                      <p:cBhvr>
                                        <p:cTn id="13" dur="500"/>
                                        <p:tgtEl>
                                          <p:spTgt spid="118786">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18786">
                                            <p:txEl>
                                              <p:pRg st="3" end="3"/>
                                            </p:txEl>
                                          </p:spTgt>
                                        </p:tgtEl>
                                        <p:attrNameLst>
                                          <p:attrName>style.visibility</p:attrName>
                                        </p:attrNameLst>
                                      </p:cBhvr>
                                      <p:to>
                                        <p:strVal val="visible"/>
                                      </p:to>
                                    </p:set>
                                    <p:animEffect transition="in" filter="wipe(up)">
                                      <p:cBhvr>
                                        <p:cTn id="16" dur="500"/>
                                        <p:tgtEl>
                                          <p:spTgt spid="118786">
                                            <p:txEl>
                                              <p:pRg st="3" end="3"/>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18786">
                                            <p:txEl>
                                              <p:pRg st="4" end="4"/>
                                            </p:txEl>
                                          </p:spTgt>
                                        </p:tgtEl>
                                        <p:attrNameLst>
                                          <p:attrName>style.visibility</p:attrName>
                                        </p:attrNameLst>
                                      </p:cBhvr>
                                      <p:to>
                                        <p:strVal val="visible"/>
                                      </p:to>
                                    </p:set>
                                    <p:animEffect transition="in" filter="wipe(up)">
                                      <p:cBhvr>
                                        <p:cTn id="19" dur="500"/>
                                        <p:tgtEl>
                                          <p:spTgt spid="118786">
                                            <p:txEl>
                                              <p:pRg st="4" end="4"/>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18786">
                                            <p:txEl>
                                              <p:pRg st="5" end="5"/>
                                            </p:txEl>
                                          </p:spTgt>
                                        </p:tgtEl>
                                        <p:attrNameLst>
                                          <p:attrName>style.visibility</p:attrName>
                                        </p:attrNameLst>
                                      </p:cBhvr>
                                      <p:to>
                                        <p:strVal val="visible"/>
                                      </p:to>
                                    </p:set>
                                    <p:animEffect transition="in" filter="wipe(up)">
                                      <p:cBhvr>
                                        <p:cTn id="22" dur="500"/>
                                        <p:tgtEl>
                                          <p:spTgt spid="118786">
                                            <p:txEl>
                                              <p:pRg st="5" end="5"/>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18786">
                                            <p:txEl>
                                              <p:pRg st="6" end="6"/>
                                            </p:txEl>
                                          </p:spTgt>
                                        </p:tgtEl>
                                        <p:attrNameLst>
                                          <p:attrName>style.visibility</p:attrName>
                                        </p:attrNameLst>
                                      </p:cBhvr>
                                      <p:to>
                                        <p:strVal val="visible"/>
                                      </p:to>
                                    </p:set>
                                    <p:animEffect transition="in" filter="wipe(up)">
                                      <p:cBhvr>
                                        <p:cTn id="25" dur="500"/>
                                        <p:tgtEl>
                                          <p:spTgt spid="118786">
                                            <p:txEl>
                                              <p:pRg st="6" end="6"/>
                                            </p:txEl>
                                          </p:spTgt>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18786">
                                            <p:txEl>
                                              <p:pRg st="7" end="7"/>
                                            </p:txEl>
                                          </p:spTgt>
                                        </p:tgtEl>
                                        <p:attrNameLst>
                                          <p:attrName>style.visibility</p:attrName>
                                        </p:attrNameLst>
                                      </p:cBhvr>
                                      <p:to>
                                        <p:strVal val="visible"/>
                                      </p:to>
                                    </p:set>
                                    <p:animEffect transition="in" filter="wipe(up)">
                                      <p:cBhvr>
                                        <p:cTn id="28" dur="500"/>
                                        <p:tgtEl>
                                          <p:spTgt spid="11878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6" grpId="0" build="p"/>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body" idx="1"/>
          </p:nvPr>
        </p:nvSpPr>
        <p:spPr>
          <a:xfrm>
            <a:off x="609601" y="1600201"/>
            <a:ext cx="11343217" cy="5141913"/>
          </a:xfrm>
        </p:spPr>
        <p:txBody>
          <a:bodyPr>
            <a:normAutofit fontScale="77500" lnSpcReduction="20000"/>
          </a:bodyPr>
          <a:lstStyle/>
          <a:p>
            <a:pPr marL="717550" lvl="1" indent="-342900" hangingPunct="0">
              <a:lnSpc>
                <a:spcPct val="15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生成纹理名称</a:t>
            </a:r>
          </a:p>
          <a:p>
            <a:pPr lvl="1" eaLnBrk="1" hangingPunct="1">
              <a:lnSpc>
                <a:spcPct val="80000"/>
              </a:lnSpc>
            </a:pPr>
            <a:endParaRPr lang="zh-CN" altLang="en-US" sz="2300" b="1" dirty="0">
              <a:solidFill>
                <a:schemeClr val="bg2">
                  <a:lumMod val="50000"/>
                </a:schemeClr>
              </a:solidFill>
            </a:endParaRPr>
          </a:p>
          <a:p>
            <a:pPr marL="1273175" lvl="2" indent="-292100" defTabSz="525463" hangingPunct="0">
              <a:lnSpc>
                <a:spcPct val="120000"/>
              </a:lnSpc>
              <a:spcBef>
                <a:spcPts val="600"/>
              </a:spcBef>
              <a:buSzPct val="60000"/>
              <a:defRPr/>
            </a:pPr>
            <a:r>
              <a:rPr lang="en-US" altLang="zh-CN" sz="2600" b="1" dirty="0">
                <a:solidFill>
                  <a:schemeClr val="bg2">
                    <a:lumMod val="50000"/>
                  </a:schemeClr>
                </a:solidFill>
              </a:rPr>
              <a:t>void </a:t>
            </a:r>
            <a:r>
              <a:rPr lang="en-US" altLang="zh-CN" sz="2600" b="1" dirty="0" err="1">
                <a:solidFill>
                  <a:srgbClr val="24982A"/>
                </a:solidFill>
              </a:rPr>
              <a:t>glGenTextures</a:t>
            </a:r>
            <a:r>
              <a:rPr lang="en-US" altLang="zh-CN" sz="2600" b="1" dirty="0">
                <a:solidFill>
                  <a:schemeClr val="bg2">
                    <a:lumMod val="50000"/>
                  </a:schemeClr>
                </a:solidFill>
              </a:rPr>
              <a:t>(</a:t>
            </a:r>
            <a:r>
              <a:rPr lang="en-US" altLang="zh-CN" sz="2600" b="1" dirty="0" err="1">
                <a:solidFill>
                  <a:schemeClr val="bg2">
                    <a:lumMod val="50000"/>
                  </a:schemeClr>
                </a:solidFill>
              </a:rPr>
              <a:t>GLsizei</a:t>
            </a:r>
            <a:r>
              <a:rPr lang="en-US" altLang="zh-CN" sz="2600" b="1" dirty="0">
                <a:solidFill>
                  <a:schemeClr val="bg2">
                    <a:lumMod val="50000"/>
                  </a:schemeClr>
                </a:solidFill>
              </a:rPr>
              <a:t> n, </a:t>
            </a:r>
            <a:r>
              <a:rPr lang="en-US" altLang="zh-CN" sz="2600" b="1" dirty="0" err="1">
                <a:solidFill>
                  <a:schemeClr val="bg2">
                    <a:lumMod val="50000"/>
                  </a:schemeClr>
                </a:solidFill>
              </a:rPr>
              <a:t>Gluint</a:t>
            </a:r>
            <a:r>
              <a:rPr lang="en-US" altLang="zh-CN" sz="2600" b="1" dirty="0">
                <a:solidFill>
                  <a:schemeClr val="bg2">
                    <a:lumMod val="50000"/>
                  </a:schemeClr>
                </a:solidFill>
              </a:rPr>
              <a:t> *</a:t>
            </a:r>
            <a:r>
              <a:rPr lang="en-US" altLang="zh-CN" sz="2600" b="1" dirty="0" err="1">
                <a:solidFill>
                  <a:schemeClr val="bg2">
                    <a:lumMod val="50000"/>
                  </a:schemeClr>
                </a:solidFill>
              </a:rPr>
              <a:t>textureNames</a:t>
            </a:r>
            <a:r>
              <a:rPr lang="en-US" altLang="zh-CN" sz="2600" b="1" dirty="0">
                <a:solidFill>
                  <a:schemeClr val="bg2">
                    <a:lumMod val="50000"/>
                  </a:schemeClr>
                </a:solidFill>
              </a:rPr>
              <a:t>);</a:t>
            </a:r>
          </a:p>
          <a:p>
            <a:pPr marL="1349375" lvl="1" indent="0" eaLnBrk="1" hangingPunct="1">
              <a:lnSpc>
                <a:spcPct val="80000"/>
              </a:lnSpc>
            </a:pPr>
            <a:endParaRPr lang="en-US" altLang="zh-CN" sz="2000" b="1" dirty="0" smtClean="0">
              <a:solidFill>
                <a:schemeClr val="bg2">
                  <a:lumMod val="50000"/>
                </a:schemeClr>
              </a:solidFill>
              <a:latin typeface="Times New Roman" pitchFamily="18" charset="0"/>
            </a:endParaRPr>
          </a:p>
          <a:p>
            <a:pPr marL="1616075" lvl="2" indent="-342900" defTabSz="525463" hangingPunct="0">
              <a:lnSpc>
                <a:spcPct val="120000"/>
              </a:lnSpc>
              <a:spcBef>
                <a:spcPts val="600"/>
              </a:spcBef>
              <a:buSzPct val="60000"/>
              <a:buFont typeface="Wingdings" panose="05000000000000000000" pitchFamily="2" charset="2"/>
              <a:buChar char="n"/>
              <a:defRPr/>
            </a:pPr>
            <a:r>
              <a:rPr lang="zh-CN" altLang="en-US" sz="2600" b="1" dirty="0">
                <a:solidFill>
                  <a:schemeClr val="bg2">
                    <a:lumMod val="50000"/>
                  </a:schemeClr>
                </a:solidFill>
              </a:rPr>
              <a:t>提供</a:t>
            </a:r>
            <a:r>
              <a:rPr lang="en-US" altLang="zh-CN" sz="2600" b="1" dirty="0">
                <a:solidFill>
                  <a:schemeClr val="bg2">
                    <a:lumMod val="50000"/>
                  </a:schemeClr>
                </a:solidFill>
              </a:rPr>
              <a:t>n</a:t>
            </a:r>
            <a:r>
              <a:rPr lang="zh-CN" altLang="en-US" sz="2600" b="1" dirty="0">
                <a:solidFill>
                  <a:schemeClr val="bg2">
                    <a:lumMod val="50000"/>
                  </a:schemeClr>
                </a:solidFill>
              </a:rPr>
              <a:t>个当前未被使用的纹理名称</a:t>
            </a:r>
          </a:p>
          <a:p>
            <a:pPr marL="1616075" lvl="2" indent="-342900" defTabSz="525463" hangingPunct="0">
              <a:lnSpc>
                <a:spcPct val="120000"/>
              </a:lnSpc>
              <a:spcBef>
                <a:spcPts val="600"/>
              </a:spcBef>
              <a:buSzPct val="60000"/>
              <a:buFont typeface="Wingdings" panose="05000000000000000000" pitchFamily="2" charset="2"/>
              <a:buChar char="n"/>
              <a:defRPr/>
            </a:pPr>
            <a:r>
              <a:rPr lang="zh-CN" altLang="en-US" sz="2600" b="1" dirty="0">
                <a:solidFill>
                  <a:schemeClr val="bg2">
                    <a:lumMod val="50000"/>
                  </a:schemeClr>
                </a:solidFill>
              </a:rPr>
              <a:t>纹理名称可以是任何非</a:t>
            </a:r>
            <a:r>
              <a:rPr lang="en-US" altLang="zh-CN" sz="2600" b="1" dirty="0">
                <a:solidFill>
                  <a:schemeClr val="bg2">
                    <a:lumMod val="50000"/>
                  </a:schemeClr>
                </a:solidFill>
              </a:rPr>
              <a:t>0</a:t>
            </a:r>
            <a:r>
              <a:rPr lang="zh-CN" altLang="en-US" sz="2600" b="1" dirty="0">
                <a:solidFill>
                  <a:schemeClr val="bg2">
                    <a:lumMod val="50000"/>
                  </a:schemeClr>
                </a:solidFill>
              </a:rPr>
              <a:t>的无符号整数</a:t>
            </a:r>
          </a:p>
          <a:p>
            <a:pPr marL="1616075" lvl="2" indent="-342900" defTabSz="525463" hangingPunct="0">
              <a:lnSpc>
                <a:spcPct val="120000"/>
              </a:lnSpc>
              <a:spcBef>
                <a:spcPts val="600"/>
              </a:spcBef>
              <a:buSzPct val="60000"/>
              <a:buFont typeface="Wingdings" panose="05000000000000000000" pitchFamily="2" charset="2"/>
              <a:buChar char="n"/>
              <a:defRPr/>
            </a:pPr>
            <a:r>
              <a:rPr lang="zh-CN" altLang="en-US" sz="2600" b="1" dirty="0">
                <a:solidFill>
                  <a:schemeClr val="bg2">
                    <a:lumMod val="50000"/>
                  </a:schemeClr>
                </a:solidFill>
              </a:rPr>
              <a:t>返回在由</a:t>
            </a:r>
            <a:r>
              <a:rPr lang="en-US" altLang="zh-CN" sz="2600" b="1" dirty="0" err="1">
                <a:solidFill>
                  <a:schemeClr val="bg2">
                    <a:lumMod val="50000"/>
                  </a:schemeClr>
                </a:solidFill>
              </a:rPr>
              <a:t>textureNames</a:t>
            </a:r>
            <a:r>
              <a:rPr lang="zh-CN" altLang="en-US" sz="2600" b="1" dirty="0">
                <a:solidFill>
                  <a:schemeClr val="bg2">
                    <a:lumMod val="50000"/>
                  </a:schemeClr>
                </a:solidFill>
              </a:rPr>
              <a:t>所指定的数组中</a:t>
            </a:r>
          </a:p>
          <a:p>
            <a:pPr marL="1349375" lvl="2" indent="0" eaLnBrk="1" hangingPunct="1">
              <a:lnSpc>
                <a:spcPct val="80000"/>
              </a:lnSpc>
            </a:pPr>
            <a:endParaRPr lang="zh-CN" altLang="en-US" sz="2000" b="1" dirty="0" smtClean="0">
              <a:solidFill>
                <a:schemeClr val="bg2">
                  <a:lumMod val="50000"/>
                </a:schemeClr>
              </a:solidFill>
              <a:latin typeface="Times New Roman" pitchFamily="18" charset="0"/>
            </a:endParaRPr>
          </a:p>
          <a:p>
            <a:pPr marL="1273175" lvl="2" indent="-292100" defTabSz="525463" eaLnBrk="1" hangingPunct="0">
              <a:lnSpc>
                <a:spcPct val="120000"/>
              </a:lnSpc>
              <a:spcBef>
                <a:spcPts val="600"/>
              </a:spcBef>
              <a:buSzPct val="60000"/>
              <a:defRPr/>
            </a:pPr>
            <a:r>
              <a:rPr lang="en-US" altLang="zh-CN" sz="2600" b="1" dirty="0" err="1">
                <a:solidFill>
                  <a:schemeClr val="bg2">
                    <a:lumMod val="50000"/>
                  </a:schemeClr>
                </a:solidFill>
              </a:rPr>
              <a:t>GLboolean</a:t>
            </a:r>
            <a:r>
              <a:rPr lang="en-US" altLang="zh-CN" sz="2600" b="1" dirty="0">
                <a:solidFill>
                  <a:schemeClr val="bg2">
                    <a:lumMod val="50000"/>
                  </a:schemeClr>
                </a:solidFill>
              </a:rPr>
              <a:t> </a:t>
            </a:r>
            <a:r>
              <a:rPr lang="en-US" altLang="zh-CN" sz="2600" b="1" dirty="0" err="1">
                <a:solidFill>
                  <a:srgbClr val="24982A"/>
                </a:solidFill>
              </a:rPr>
              <a:t>glIsTexture</a:t>
            </a:r>
            <a:r>
              <a:rPr lang="en-US" altLang="zh-CN" sz="2600" b="1" dirty="0">
                <a:solidFill>
                  <a:schemeClr val="bg2">
                    <a:lumMod val="50000"/>
                  </a:schemeClr>
                </a:solidFill>
              </a:rPr>
              <a:t>(</a:t>
            </a:r>
            <a:r>
              <a:rPr lang="en-US" altLang="zh-CN" sz="2600" b="1" dirty="0" err="1">
                <a:solidFill>
                  <a:schemeClr val="bg2">
                    <a:lumMod val="50000"/>
                  </a:schemeClr>
                </a:solidFill>
              </a:rPr>
              <a:t>Gluint</a:t>
            </a:r>
            <a:r>
              <a:rPr lang="en-US" altLang="zh-CN" sz="2600" b="1" dirty="0">
                <a:solidFill>
                  <a:schemeClr val="bg2">
                    <a:lumMod val="50000"/>
                  </a:schemeClr>
                </a:solidFill>
              </a:rPr>
              <a:t> </a:t>
            </a:r>
            <a:r>
              <a:rPr lang="en-US" altLang="zh-CN" sz="2600" b="1" dirty="0" err="1">
                <a:solidFill>
                  <a:schemeClr val="bg2">
                    <a:lumMod val="50000"/>
                  </a:schemeClr>
                </a:solidFill>
              </a:rPr>
              <a:t>textureName</a:t>
            </a:r>
            <a:r>
              <a:rPr lang="en-US" altLang="zh-CN" sz="2600" b="1" dirty="0">
                <a:solidFill>
                  <a:schemeClr val="bg2">
                    <a:lumMod val="50000"/>
                  </a:schemeClr>
                </a:solidFill>
              </a:rPr>
              <a:t>);</a:t>
            </a:r>
          </a:p>
          <a:p>
            <a:pPr marL="1349375" lvl="2" indent="0" eaLnBrk="1" hangingPunct="1">
              <a:lnSpc>
                <a:spcPct val="80000"/>
              </a:lnSpc>
            </a:pPr>
            <a:endParaRPr lang="en-US" altLang="zh-CN" sz="2000" b="1" dirty="0" smtClean="0">
              <a:solidFill>
                <a:schemeClr val="bg2">
                  <a:lumMod val="50000"/>
                </a:schemeClr>
              </a:solidFill>
              <a:latin typeface="Times New Roman" pitchFamily="18" charset="0"/>
            </a:endParaRPr>
          </a:p>
          <a:p>
            <a:pPr marL="1616075" lvl="2" indent="-342900" defTabSz="525463" eaLnBrk="1" hangingPunct="0">
              <a:lnSpc>
                <a:spcPct val="120000"/>
              </a:lnSpc>
              <a:spcBef>
                <a:spcPts val="600"/>
              </a:spcBef>
              <a:buSzPct val="60000"/>
              <a:buFont typeface="Wingdings" panose="05000000000000000000" pitchFamily="2" charset="2"/>
              <a:buChar char="n"/>
              <a:defRPr/>
            </a:pPr>
            <a:r>
              <a:rPr lang="zh-CN" altLang="en-US" sz="2600" b="1" dirty="0">
                <a:solidFill>
                  <a:schemeClr val="bg2">
                    <a:lumMod val="50000"/>
                  </a:schemeClr>
                </a:solidFill>
              </a:rPr>
              <a:t>确定纹理名称</a:t>
            </a:r>
            <a:r>
              <a:rPr lang="en-US" altLang="zh-CN" sz="2600" b="1" dirty="0" err="1">
                <a:solidFill>
                  <a:schemeClr val="bg2">
                    <a:lumMod val="50000"/>
                  </a:schemeClr>
                </a:solidFill>
              </a:rPr>
              <a:t>textureName</a:t>
            </a:r>
            <a:r>
              <a:rPr lang="zh-CN" altLang="en-US" sz="2600" b="1" dirty="0">
                <a:solidFill>
                  <a:schemeClr val="bg2">
                    <a:lumMod val="50000"/>
                  </a:schemeClr>
                </a:solidFill>
              </a:rPr>
              <a:t>是否已被使用</a:t>
            </a:r>
          </a:p>
          <a:p>
            <a:pPr marL="1616075" lvl="2" indent="-342900" defTabSz="525463" eaLnBrk="1" hangingPunct="0">
              <a:lnSpc>
                <a:spcPct val="120000"/>
              </a:lnSpc>
              <a:spcBef>
                <a:spcPts val="600"/>
              </a:spcBef>
              <a:buSzPct val="60000"/>
              <a:buFont typeface="Wingdings" panose="05000000000000000000" pitchFamily="2" charset="2"/>
              <a:buChar char="n"/>
              <a:defRPr/>
            </a:pPr>
            <a:r>
              <a:rPr lang="zh-CN" altLang="en-US" sz="2600" b="1" dirty="0">
                <a:solidFill>
                  <a:schemeClr val="bg2">
                    <a:lumMod val="50000"/>
                  </a:schemeClr>
                </a:solidFill>
              </a:rPr>
              <a:t>若纹理名称</a:t>
            </a:r>
            <a:r>
              <a:rPr lang="en-US" altLang="zh-CN" sz="2600" b="1" dirty="0" err="1">
                <a:solidFill>
                  <a:schemeClr val="bg2">
                    <a:lumMod val="50000"/>
                  </a:schemeClr>
                </a:solidFill>
              </a:rPr>
              <a:t>textureName</a:t>
            </a:r>
            <a:r>
              <a:rPr lang="zh-CN" altLang="en-US" sz="2600" b="1" dirty="0">
                <a:solidFill>
                  <a:schemeClr val="bg2">
                    <a:lumMod val="50000"/>
                  </a:schemeClr>
                </a:solidFill>
              </a:rPr>
              <a:t>已经被</a:t>
            </a:r>
            <a:r>
              <a:rPr lang="en-US" altLang="zh-CN" sz="2600" b="1" dirty="0" err="1">
                <a:solidFill>
                  <a:schemeClr val="bg2">
                    <a:lumMod val="50000"/>
                  </a:schemeClr>
                </a:solidFill>
              </a:rPr>
              <a:t>glGenTextures</a:t>
            </a:r>
            <a:r>
              <a:rPr lang="en-US" altLang="zh-CN" sz="2600" b="1" dirty="0">
                <a:solidFill>
                  <a:schemeClr val="bg2">
                    <a:lumMod val="50000"/>
                  </a:schemeClr>
                </a:solidFill>
              </a:rPr>
              <a:t>()</a:t>
            </a:r>
            <a:r>
              <a:rPr lang="zh-CN" altLang="en-US" sz="2600" b="1" dirty="0">
                <a:solidFill>
                  <a:schemeClr val="bg2">
                    <a:lumMod val="50000"/>
                  </a:schemeClr>
                </a:solidFill>
              </a:rPr>
              <a:t>返回，但是还没有被绑定，会返回</a:t>
            </a:r>
            <a:r>
              <a:rPr lang="en-US" altLang="zh-CN" sz="2600" b="1" dirty="0">
                <a:solidFill>
                  <a:schemeClr val="bg2">
                    <a:lumMod val="50000"/>
                  </a:schemeClr>
                </a:solidFill>
              </a:rPr>
              <a:t>GL_FALSE</a:t>
            </a:r>
          </a:p>
          <a:p>
            <a:pPr marL="1616075" lvl="2" indent="-342900" defTabSz="525463" eaLnBrk="1" hangingPunct="0">
              <a:lnSpc>
                <a:spcPct val="120000"/>
              </a:lnSpc>
              <a:spcBef>
                <a:spcPts val="600"/>
              </a:spcBef>
              <a:buSzPct val="60000"/>
              <a:buFont typeface="Wingdings" panose="05000000000000000000" pitchFamily="2" charset="2"/>
              <a:buChar char="n"/>
              <a:defRPr/>
            </a:pPr>
            <a:r>
              <a:rPr lang="zh-CN" altLang="en-US" sz="2600" b="1" dirty="0">
                <a:solidFill>
                  <a:schemeClr val="bg2">
                    <a:lumMod val="50000"/>
                  </a:schemeClr>
                </a:solidFill>
              </a:rPr>
              <a:t>如果纹理名称</a:t>
            </a:r>
            <a:r>
              <a:rPr lang="en-US" altLang="zh-CN" sz="2600" b="1" dirty="0" err="1">
                <a:solidFill>
                  <a:schemeClr val="bg2">
                    <a:lumMod val="50000"/>
                  </a:schemeClr>
                </a:solidFill>
              </a:rPr>
              <a:t>textureName</a:t>
            </a:r>
            <a:r>
              <a:rPr lang="zh-CN" altLang="en-US" sz="2600" b="1" dirty="0">
                <a:solidFill>
                  <a:schemeClr val="bg2">
                    <a:lumMod val="50000"/>
                  </a:schemeClr>
                </a:solidFill>
              </a:rPr>
              <a:t>已经被绑定，还未被删除，则返回</a:t>
            </a:r>
            <a:r>
              <a:rPr lang="en-US" altLang="zh-CN" sz="2600" b="1" dirty="0">
                <a:solidFill>
                  <a:schemeClr val="bg2">
                    <a:lumMod val="50000"/>
                  </a:schemeClr>
                </a:solidFill>
              </a:rPr>
              <a:t>GL_TRUE </a:t>
            </a:r>
          </a:p>
        </p:txBody>
      </p:sp>
      <p:sp>
        <p:nvSpPr>
          <p:cNvPr id="135171" name="Rectangle 3"/>
          <p:cNvSpPr>
            <a:spLocks noGrp="1" noChangeArrowheads="1"/>
          </p:cNvSpPr>
          <p:nvPr>
            <p:ph type="title"/>
          </p:nvPr>
        </p:nvSpPr>
        <p:spPr>
          <a:xfrm>
            <a:off x="623392" y="365125"/>
            <a:ext cx="10515164" cy="1325563"/>
          </a:xfrm>
        </p:spPr>
        <p:txBody>
          <a:bodyPr>
            <a:normAutofit/>
          </a:bodyPr>
          <a:lstStyle/>
          <a:p>
            <a:pPr lvl="1" hangingPunct="0">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3.6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管理纹理</a:t>
            </a:r>
          </a:p>
        </p:txBody>
      </p:sp>
    </p:spTree>
    <p:extLst>
      <p:ext uri="{BB962C8B-B14F-4D97-AF65-F5344CB8AC3E}">
        <p14:creationId xmlns:p14="http://schemas.microsoft.com/office/powerpoint/2010/main" val="1463488693"/>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3362">
                                            <p:bg/>
                                          </p:spTgt>
                                        </p:tgtEl>
                                        <p:attrNameLst>
                                          <p:attrName>style.visibility</p:attrName>
                                        </p:attrNameLst>
                                      </p:cBhvr>
                                      <p:to>
                                        <p:strVal val="visible"/>
                                      </p:to>
                                    </p:set>
                                    <p:animEffect transition="in" filter="wipe(up)">
                                      <p:cBhvr>
                                        <p:cTn id="7" dur="500"/>
                                        <p:tgtEl>
                                          <p:spTgt spid="143362">
                                            <p:bg/>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43362">
                                            <p:txEl>
                                              <p:pRg st="0" end="0"/>
                                            </p:txEl>
                                          </p:spTgt>
                                        </p:tgtEl>
                                        <p:attrNameLst>
                                          <p:attrName>style.visibility</p:attrName>
                                        </p:attrNameLst>
                                      </p:cBhvr>
                                      <p:to>
                                        <p:strVal val="visible"/>
                                      </p:to>
                                    </p:set>
                                    <p:animEffect transition="in" filter="wipe(up)">
                                      <p:cBhvr>
                                        <p:cTn id="10" dur="500"/>
                                        <p:tgtEl>
                                          <p:spTgt spid="143362">
                                            <p:txEl>
                                              <p:pRg st="0" end="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43362">
                                            <p:txEl>
                                              <p:pRg st="2" end="2"/>
                                            </p:txEl>
                                          </p:spTgt>
                                        </p:tgtEl>
                                        <p:attrNameLst>
                                          <p:attrName>style.visibility</p:attrName>
                                        </p:attrNameLst>
                                      </p:cBhvr>
                                      <p:to>
                                        <p:strVal val="visible"/>
                                      </p:to>
                                    </p:set>
                                    <p:animEffect transition="in" filter="wipe(up)">
                                      <p:cBhvr>
                                        <p:cTn id="13" dur="500"/>
                                        <p:tgtEl>
                                          <p:spTgt spid="143362">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43362">
                                            <p:txEl>
                                              <p:pRg st="4" end="4"/>
                                            </p:txEl>
                                          </p:spTgt>
                                        </p:tgtEl>
                                        <p:attrNameLst>
                                          <p:attrName>style.visibility</p:attrName>
                                        </p:attrNameLst>
                                      </p:cBhvr>
                                      <p:to>
                                        <p:strVal val="visible"/>
                                      </p:to>
                                    </p:set>
                                    <p:animEffect transition="in" filter="wipe(up)">
                                      <p:cBhvr>
                                        <p:cTn id="16" dur="500"/>
                                        <p:tgtEl>
                                          <p:spTgt spid="143362">
                                            <p:txEl>
                                              <p:pRg st="4" end="4"/>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43362">
                                            <p:txEl>
                                              <p:pRg st="5" end="5"/>
                                            </p:txEl>
                                          </p:spTgt>
                                        </p:tgtEl>
                                        <p:attrNameLst>
                                          <p:attrName>style.visibility</p:attrName>
                                        </p:attrNameLst>
                                      </p:cBhvr>
                                      <p:to>
                                        <p:strVal val="visible"/>
                                      </p:to>
                                    </p:set>
                                    <p:animEffect transition="in" filter="wipe(up)">
                                      <p:cBhvr>
                                        <p:cTn id="19" dur="500"/>
                                        <p:tgtEl>
                                          <p:spTgt spid="143362">
                                            <p:txEl>
                                              <p:pRg st="5" end="5"/>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43362">
                                            <p:txEl>
                                              <p:pRg st="6" end="6"/>
                                            </p:txEl>
                                          </p:spTgt>
                                        </p:tgtEl>
                                        <p:attrNameLst>
                                          <p:attrName>style.visibility</p:attrName>
                                        </p:attrNameLst>
                                      </p:cBhvr>
                                      <p:to>
                                        <p:strVal val="visible"/>
                                      </p:to>
                                    </p:set>
                                    <p:animEffect transition="in" filter="wipe(up)">
                                      <p:cBhvr>
                                        <p:cTn id="22" dur="500"/>
                                        <p:tgtEl>
                                          <p:spTgt spid="143362">
                                            <p:txEl>
                                              <p:pRg st="6" end="6"/>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43362">
                                            <p:txEl>
                                              <p:pRg st="8" end="8"/>
                                            </p:txEl>
                                          </p:spTgt>
                                        </p:tgtEl>
                                        <p:attrNameLst>
                                          <p:attrName>style.visibility</p:attrName>
                                        </p:attrNameLst>
                                      </p:cBhvr>
                                      <p:to>
                                        <p:strVal val="visible"/>
                                      </p:to>
                                    </p:set>
                                    <p:animEffect transition="in" filter="wipe(up)">
                                      <p:cBhvr>
                                        <p:cTn id="25" dur="500"/>
                                        <p:tgtEl>
                                          <p:spTgt spid="143362">
                                            <p:txEl>
                                              <p:pRg st="8" end="8"/>
                                            </p:txEl>
                                          </p:spTgt>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43362">
                                            <p:txEl>
                                              <p:pRg st="10" end="10"/>
                                            </p:txEl>
                                          </p:spTgt>
                                        </p:tgtEl>
                                        <p:attrNameLst>
                                          <p:attrName>style.visibility</p:attrName>
                                        </p:attrNameLst>
                                      </p:cBhvr>
                                      <p:to>
                                        <p:strVal val="visible"/>
                                      </p:to>
                                    </p:set>
                                    <p:animEffect transition="in" filter="wipe(up)">
                                      <p:cBhvr>
                                        <p:cTn id="28" dur="500"/>
                                        <p:tgtEl>
                                          <p:spTgt spid="143362">
                                            <p:txEl>
                                              <p:pRg st="10" end="10"/>
                                            </p:txEl>
                                          </p:spTgt>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143362">
                                            <p:txEl>
                                              <p:pRg st="11" end="11"/>
                                            </p:txEl>
                                          </p:spTgt>
                                        </p:tgtEl>
                                        <p:attrNameLst>
                                          <p:attrName>style.visibility</p:attrName>
                                        </p:attrNameLst>
                                      </p:cBhvr>
                                      <p:to>
                                        <p:strVal val="visible"/>
                                      </p:to>
                                    </p:set>
                                    <p:animEffect transition="in" filter="wipe(up)">
                                      <p:cBhvr>
                                        <p:cTn id="31" dur="500"/>
                                        <p:tgtEl>
                                          <p:spTgt spid="143362">
                                            <p:txEl>
                                              <p:pRg st="11" end="11"/>
                                            </p:txEl>
                                          </p:spTgt>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143362">
                                            <p:txEl>
                                              <p:pRg st="12" end="12"/>
                                            </p:txEl>
                                          </p:spTgt>
                                        </p:tgtEl>
                                        <p:attrNameLst>
                                          <p:attrName>style.visibility</p:attrName>
                                        </p:attrNameLst>
                                      </p:cBhvr>
                                      <p:to>
                                        <p:strVal val="visible"/>
                                      </p:to>
                                    </p:set>
                                    <p:animEffect transition="in" filter="wipe(up)">
                                      <p:cBhvr>
                                        <p:cTn id="34" dur="500"/>
                                        <p:tgtEl>
                                          <p:spTgt spid="14336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2" grpId="0" build="p"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body" idx="1"/>
          </p:nvPr>
        </p:nvSpPr>
        <p:spPr>
          <a:xfrm>
            <a:off x="609601" y="1600201"/>
            <a:ext cx="11343217" cy="5141913"/>
          </a:xfrm>
        </p:spPr>
        <p:txBody>
          <a:bodyPr>
            <a:normAutofit/>
          </a:bodyPr>
          <a:lstStyle/>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绑定纹理</a:t>
            </a:r>
          </a:p>
          <a:p>
            <a:pPr lvl="1" eaLnBrk="1" hangingPunct="1">
              <a:lnSpc>
                <a:spcPct val="90000"/>
              </a:lnSpc>
            </a:pPr>
            <a:endParaRPr lang="zh-CN" altLang="en-US" dirty="0" smtClean="0">
              <a:latin typeface="Times New Roman" pitchFamily="18" charset="0"/>
            </a:endParaRPr>
          </a:p>
          <a:p>
            <a:pPr lvl="1" indent="714375" eaLnBrk="1" hangingPunct="1">
              <a:lnSpc>
                <a:spcPct val="90000"/>
              </a:lnSpc>
            </a:pPr>
            <a:r>
              <a:rPr lang="en-US" altLang="zh-CN" b="1" dirty="0" smtClean="0">
                <a:solidFill>
                  <a:schemeClr val="bg2">
                    <a:lumMod val="50000"/>
                  </a:schemeClr>
                </a:solidFill>
                <a:latin typeface="Times New Roman" pitchFamily="18" charset="0"/>
              </a:rPr>
              <a:t>void</a:t>
            </a:r>
            <a:r>
              <a:rPr lang="en-US" altLang="zh-CN" dirty="0" smtClean="0">
                <a:latin typeface="Times New Roman" pitchFamily="18" charset="0"/>
              </a:rPr>
              <a:t> </a:t>
            </a:r>
            <a:r>
              <a:rPr lang="en-US" altLang="zh-CN" dirty="0" err="1" smtClean="0">
                <a:solidFill>
                  <a:srgbClr val="008000"/>
                </a:solidFill>
                <a:latin typeface="Times New Roman" pitchFamily="18" charset="0"/>
              </a:rPr>
              <a:t>glBindTexture</a:t>
            </a:r>
            <a:r>
              <a:rPr lang="en-US" altLang="zh-CN" dirty="0" smtClean="0">
                <a:solidFill>
                  <a:schemeClr val="bg2">
                    <a:lumMod val="50000"/>
                  </a:schemeClr>
                </a:solidFill>
                <a:latin typeface="Times New Roman" pitchFamily="18" charset="0"/>
              </a:rPr>
              <a:t>(</a:t>
            </a:r>
            <a:r>
              <a:rPr lang="en-US" altLang="zh-CN" dirty="0" err="1" smtClean="0">
                <a:solidFill>
                  <a:schemeClr val="bg2">
                    <a:lumMod val="50000"/>
                  </a:schemeClr>
                </a:solidFill>
                <a:latin typeface="Times New Roman" pitchFamily="18" charset="0"/>
              </a:rPr>
              <a:t>GLenum</a:t>
            </a:r>
            <a:r>
              <a:rPr lang="en-US" altLang="zh-CN" dirty="0" smtClean="0">
                <a:solidFill>
                  <a:schemeClr val="bg2">
                    <a:lumMod val="50000"/>
                  </a:schemeClr>
                </a:solidFill>
                <a:latin typeface="Times New Roman" pitchFamily="18" charset="0"/>
              </a:rPr>
              <a:t> target, </a:t>
            </a:r>
            <a:r>
              <a:rPr lang="en-US" altLang="zh-CN" dirty="0" err="1" smtClean="0">
                <a:solidFill>
                  <a:schemeClr val="bg2">
                    <a:lumMod val="50000"/>
                  </a:schemeClr>
                </a:solidFill>
                <a:latin typeface="Times New Roman" pitchFamily="18" charset="0"/>
              </a:rPr>
              <a:t>Gluint</a:t>
            </a:r>
            <a:r>
              <a:rPr lang="en-US" altLang="zh-CN" dirty="0" smtClean="0">
                <a:solidFill>
                  <a:schemeClr val="bg2">
                    <a:lumMod val="50000"/>
                  </a:schemeClr>
                </a:solidFill>
                <a:latin typeface="Times New Roman" pitchFamily="18" charset="0"/>
              </a:rPr>
              <a:t> </a:t>
            </a:r>
            <a:r>
              <a:rPr lang="en-US" altLang="zh-CN" dirty="0" err="1" smtClean="0">
                <a:solidFill>
                  <a:schemeClr val="bg2">
                    <a:lumMod val="50000"/>
                  </a:schemeClr>
                </a:solidFill>
                <a:latin typeface="Times New Roman" pitchFamily="18" charset="0"/>
              </a:rPr>
              <a:t>textureName</a:t>
            </a:r>
            <a:r>
              <a:rPr lang="en-US" altLang="zh-CN" dirty="0" smtClean="0">
                <a:solidFill>
                  <a:schemeClr val="bg2">
                    <a:lumMod val="50000"/>
                  </a:schemeClr>
                </a:solidFill>
                <a:latin typeface="Times New Roman" pitchFamily="18" charset="0"/>
              </a:rPr>
              <a:t>);</a:t>
            </a:r>
          </a:p>
          <a:p>
            <a:pPr lvl="1" eaLnBrk="1" hangingPunct="1">
              <a:lnSpc>
                <a:spcPct val="90000"/>
              </a:lnSpc>
            </a:pPr>
            <a:endParaRPr lang="en-US" altLang="zh-CN" dirty="0" smtClean="0">
              <a:latin typeface="Times New Roman" pitchFamily="18" charset="0"/>
            </a:endParaRPr>
          </a:p>
          <a:p>
            <a:pPr marL="1616075" lvl="2" indent="-342900" defTabSz="525463" eaLnBrk="1" hangingPunct="0">
              <a:lnSpc>
                <a:spcPct val="110000"/>
              </a:lnSpc>
              <a:spcBef>
                <a:spcPts val="600"/>
              </a:spcBef>
              <a:buSzPct val="60000"/>
              <a:buFont typeface="Wingdings" panose="05000000000000000000" pitchFamily="2" charset="2"/>
              <a:buChar char="n"/>
              <a:defRPr/>
            </a:pPr>
            <a:r>
              <a:rPr lang="zh-CN" altLang="en-US" sz="2200" b="1" dirty="0">
                <a:solidFill>
                  <a:schemeClr val="bg2">
                    <a:lumMod val="50000"/>
                  </a:schemeClr>
                </a:solidFill>
              </a:rPr>
              <a:t>创建纹理对象，并使用纹理对象</a:t>
            </a:r>
          </a:p>
          <a:p>
            <a:pPr marL="1616075" lvl="2" indent="-342900" defTabSz="525463" eaLnBrk="1" hangingPunct="0">
              <a:lnSpc>
                <a:spcPct val="110000"/>
              </a:lnSpc>
              <a:spcBef>
                <a:spcPts val="600"/>
              </a:spcBef>
              <a:buSzPct val="60000"/>
              <a:buFont typeface="Wingdings" panose="05000000000000000000" pitchFamily="2" charset="2"/>
              <a:buChar char="n"/>
              <a:defRPr/>
            </a:pPr>
            <a:r>
              <a:rPr lang="zh-CN" altLang="en-US" sz="2200" b="1" dirty="0">
                <a:solidFill>
                  <a:schemeClr val="bg2">
                    <a:lumMod val="50000"/>
                  </a:schemeClr>
                </a:solidFill>
              </a:rPr>
              <a:t>当绑定了一个纹理对象</a:t>
            </a:r>
            <a:r>
              <a:rPr lang="en-US" altLang="zh-CN" sz="2200" b="1" dirty="0" err="1">
                <a:solidFill>
                  <a:schemeClr val="bg2">
                    <a:lumMod val="50000"/>
                  </a:schemeClr>
                </a:solidFill>
              </a:rPr>
              <a:t>textureName</a:t>
            </a:r>
            <a:r>
              <a:rPr lang="zh-CN" altLang="en-US" sz="2200" b="1" dirty="0">
                <a:solidFill>
                  <a:schemeClr val="bg2">
                    <a:lumMod val="50000"/>
                  </a:schemeClr>
                </a:solidFill>
              </a:rPr>
              <a:t>时，该纹理对象被创建，并且接下来的所有的纹理设置和操作函数调用都是针对该纹理对象的</a:t>
            </a:r>
          </a:p>
          <a:p>
            <a:pPr marL="1616075" lvl="2" indent="-342900" defTabSz="525463" eaLnBrk="1" hangingPunct="0">
              <a:lnSpc>
                <a:spcPct val="110000"/>
              </a:lnSpc>
              <a:spcBef>
                <a:spcPts val="600"/>
              </a:spcBef>
              <a:buSzPct val="60000"/>
              <a:buFont typeface="Wingdings" panose="05000000000000000000" pitchFamily="2" charset="2"/>
              <a:buChar char="n"/>
              <a:defRPr/>
            </a:pPr>
            <a:r>
              <a:rPr lang="zh-CN" altLang="en-US" sz="2200" b="1" dirty="0">
                <a:solidFill>
                  <a:schemeClr val="bg2">
                    <a:lumMod val="50000"/>
                  </a:schemeClr>
                </a:solidFill>
              </a:rPr>
              <a:t>当重新绑定纹理对象</a:t>
            </a:r>
            <a:r>
              <a:rPr lang="en-US" altLang="zh-CN" sz="2200" b="1" dirty="0" err="1">
                <a:solidFill>
                  <a:schemeClr val="bg2">
                    <a:lumMod val="50000"/>
                  </a:schemeClr>
                </a:solidFill>
              </a:rPr>
              <a:t>textureName</a:t>
            </a:r>
            <a:r>
              <a:rPr lang="zh-CN" altLang="en-US" sz="2200" b="1" dirty="0">
                <a:solidFill>
                  <a:schemeClr val="bg2">
                    <a:lumMod val="50000"/>
                  </a:schemeClr>
                </a:solidFill>
              </a:rPr>
              <a:t>时，其数据成为当前的纹理状态</a:t>
            </a:r>
          </a:p>
          <a:p>
            <a:pPr marL="1616075" lvl="2" indent="-342900" defTabSz="525463" eaLnBrk="1" hangingPunct="0">
              <a:lnSpc>
                <a:spcPct val="110000"/>
              </a:lnSpc>
              <a:spcBef>
                <a:spcPts val="600"/>
              </a:spcBef>
              <a:buSzPct val="60000"/>
              <a:buFont typeface="Wingdings" panose="05000000000000000000" pitchFamily="2" charset="2"/>
              <a:buChar char="n"/>
              <a:defRPr/>
            </a:pPr>
            <a:r>
              <a:rPr lang="zh-CN" altLang="en-US" sz="2200" b="1" dirty="0">
                <a:solidFill>
                  <a:schemeClr val="bg2">
                    <a:lumMod val="50000"/>
                  </a:schemeClr>
                </a:solidFill>
              </a:rPr>
              <a:t>多重纹理应该为每个</a:t>
            </a:r>
            <a:r>
              <a:rPr lang="en-US" altLang="zh-CN" sz="2200" b="1" dirty="0">
                <a:solidFill>
                  <a:schemeClr val="bg2">
                    <a:lumMod val="50000"/>
                  </a:schemeClr>
                </a:solidFill>
              </a:rPr>
              <a:t>level</a:t>
            </a:r>
            <a:r>
              <a:rPr lang="zh-CN" altLang="en-US" sz="2200" b="1" dirty="0">
                <a:solidFill>
                  <a:schemeClr val="bg2">
                    <a:lumMod val="50000"/>
                  </a:schemeClr>
                </a:solidFill>
              </a:rPr>
              <a:t>的纹理创建一个纹理对象</a:t>
            </a:r>
          </a:p>
          <a:p>
            <a:pPr lvl="2" eaLnBrk="1" hangingPunct="1">
              <a:lnSpc>
                <a:spcPct val="90000"/>
              </a:lnSpc>
            </a:pPr>
            <a:endParaRPr lang="zh-CN" altLang="en-US" dirty="0" smtClean="0">
              <a:latin typeface="Times New Roman" pitchFamily="18" charset="0"/>
            </a:endParaRPr>
          </a:p>
          <a:p>
            <a:pPr lvl="1" eaLnBrk="1" hangingPunct="1">
              <a:lnSpc>
                <a:spcPct val="90000"/>
              </a:lnSpc>
            </a:pPr>
            <a:r>
              <a:rPr lang="en-US" altLang="zh-CN" b="0" i="1" dirty="0" smtClean="0">
                <a:latin typeface="Times New Roman" pitchFamily="18" charset="0"/>
                <a:hlinkClick r:id="rId3" action="ppaction://hlinkfile"/>
              </a:rPr>
              <a:t>TextureMapping2D.exe</a:t>
            </a:r>
            <a:endParaRPr lang="en-US" altLang="zh-CN" b="0" i="1" dirty="0" smtClean="0">
              <a:latin typeface="Times New Roman" pitchFamily="18" charset="0"/>
            </a:endParaRPr>
          </a:p>
        </p:txBody>
      </p:sp>
      <p:sp>
        <p:nvSpPr>
          <p:cNvPr id="136195" name="Rectangle 3"/>
          <p:cNvSpPr>
            <a:spLocks noGrp="1" noChangeArrowheads="1"/>
          </p:cNvSpPr>
          <p:nvPr>
            <p:ph type="title"/>
          </p:nvPr>
        </p:nvSpPr>
        <p:spPr>
          <a:xfrm>
            <a:off x="623392" y="365125"/>
            <a:ext cx="10515164" cy="1325563"/>
          </a:xfrm>
        </p:spPr>
        <p:txBody>
          <a:bodyPr>
            <a:normAutofit/>
          </a:bodyPr>
          <a:lstStyle/>
          <a:p>
            <a:pPr lvl="1" eaLnBrk="1" hangingPunct="0">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3.6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管理纹理</a:t>
            </a:r>
          </a:p>
        </p:txBody>
      </p:sp>
    </p:spTree>
    <p:extLst>
      <p:ext uri="{BB962C8B-B14F-4D97-AF65-F5344CB8AC3E}">
        <p14:creationId xmlns:p14="http://schemas.microsoft.com/office/powerpoint/2010/main" val="3039176980"/>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5410">
                                            <p:bg/>
                                          </p:spTgt>
                                        </p:tgtEl>
                                        <p:attrNameLst>
                                          <p:attrName>style.visibility</p:attrName>
                                        </p:attrNameLst>
                                      </p:cBhvr>
                                      <p:to>
                                        <p:strVal val="visible"/>
                                      </p:to>
                                    </p:set>
                                    <p:animEffect transition="in" filter="wipe(up)">
                                      <p:cBhvr>
                                        <p:cTn id="7" dur="500"/>
                                        <p:tgtEl>
                                          <p:spTgt spid="145410">
                                            <p:bg/>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45410">
                                            <p:txEl>
                                              <p:pRg st="0" end="0"/>
                                            </p:txEl>
                                          </p:spTgt>
                                        </p:tgtEl>
                                        <p:attrNameLst>
                                          <p:attrName>style.visibility</p:attrName>
                                        </p:attrNameLst>
                                      </p:cBhvr>
                                      <p:to>
                                        <p:strVal val="visible"/>
                                      </p:to>
                                    </p:set>
                                    <p:animEffect transition="in" filter="wipe(up)">
                                      <p:cBhvr>
                                        <p:cTn id="10" dur="500"/>
                                        <p:tgtEl>
                                          <p:spTgt spid="145410">
                                            <p:txEl>
                                              <p:pRg st="0" end="0"/>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45410">
                                            <p:txEl>
                                              <p:pRg st="2" end="2"/>
                                            </p:txEl>
                                          </p:spTgt>
                                        </p:tgtEl>
                                        <p:attrNameLst>
                                          <p:attrName>style.visibility</p:attrName>
                                        </p:attrNameLst>
                                      </p:cBhvr>
                                      <p:to>
                                        <p:strVal val="visible"/>
                                      </p:to>
                                    </p:set>
                                    <p:animEffect transition="in" filter="wipe(up)">
                                      <p:cBhvr>
                                        <p:cTn id="15" dur="500"/>
                                        <p:tgtEl>
                                          <p:spTgt spid="145410">
                                            <p:txEl>
                                              <p:pRg st="2" end="2"/>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45410">
                                            <p:txEl>
                                              <p:pRg st="4" end="4"/>
                                            </p:txEl>
                                          </p:spTgt>
                                        </p:tgtEl>
                                        <p:attrNameLst>
                                          <p:attrName>style.visibility</p:attrName>
                                        </p:attrNameLst>
                                      </p:cBhvr>
                                      <p:to>
                                        <p:strVal val="visible"/>
                                      </p:to>
                                    </p:set>
                                    <p:animEffect transition="in" filter="wipe(up)">
                                      <p:cBhvr>
                                        <p:cTn id="18" dur="500"/>
                                        <p:tgtEl>
                                          <p:spTgt spid="145410">
                                            <p:txEl>
                                              <p:pRg st="4" end="4"/>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145410">
                                            <p:txEl>
                                              <p:pRg st="5" end="5"/>
                                            </p:txEl>
                                          </p:spTgt>
                                        </p:tgtEl>
                                        <p:attrNameLst>
                                          <p:attrName>style.visibility</p:attrName>
                                        </p:attrNameLst>
                                      </p:cBhvr>
                                      <p:to>
                                        <p:strVal val="visible"/>
                                      </p:to>
                                    </p:set>
                                    <p:animEffect transition="in" filter="wipe(up)">
                                      <p:cBhvr>
                                        <p:cTn id="21" dur="500"/>
                                        <p:tgtEl>
                                          <p:spTgt spid="145410">
                                            <p:txEl>
                                              <p:pRg st="5" end="5"/>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45410">
                                            <p:txEl>
                                              <p:pRg st="6" end="6"/>
                                            </p:txEl>
                                          </p:spTgt>
                                        </p:tgtEl>
                                        <p:attrNameLst>
                                          <p:attrName>style.visibility</p:attrName>
                                        </p:attrNameLst>
                                      </p:cBhvr>
                                      <p:to>
                                        <p:strVal val="visible"/>
                                      </p:to>
                                    </p:set>
                                    <p:animEffect transition="in" filter="wipe(up)">
                                      <p:cBhvr>
                                        <p:cTn id="24" dur="500"/>
                                        <p:tgtEl>
                                          <p:spTgt spid="145410">
                                            <p:txEl>
                                              <p:pRg st="6" end="6"/>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145410">
                                            <p:txEl>
                                              <p:pRg st="7" end="7"/>
                                            </p:txEl>
                                          </p:spTgt>
                                        </p:tgtEl>
                                        <p:attrNameLst>
                                          <p:attrName>style.visibility</p:attrName>
                                        </p:attrNameLst>
                                      </p:cBhvr>
                                      <p:to>
                                        <p:strVal val="visible"/>
                                      </p:to>
                                    </p:set>
                                    <p:animEffect transition="in" filter="wipe(up)">
                                      <p:cBhvr>
                                        <p:cTn id="27" dur="500"/>
                                        <p:tgtEl>
                                          <p:spTgt spid="145410">
                                            <p:txEl>
                                              <p:pRg st="7" end="7"/>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45410">
                                            <p:txEl>
                                              <p:pRg st="9" end="9"/>
                                            </p:txEl>
                                          </p:spTgt>
                                        </p:tgtEl>
                                        <p:attrNameLst>
                                          <p:attrName>style.visibility</p:attrName>
                                        </p:attrNameLst>
                                      </p:cBhvr>
                                      <p:to>
                                        <p:strVal val="visible"/>
                                      </p:to>
                                    </p:set>
                                    <p:animEffect transition="in" filter="wipe(up)">
                                      <p:cBhvr>
                                        <p:cTn id="32" dur="500"/>
                                        <p:tgtEl>
                                          <p:spTgt spid="14541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0" grpId="0" build="p"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body" idx="1"/>
          </p:nvPr>
        </p:nvSpPr>
        <p:spPr>
          <a:xfrm>
            <a:off x="609600" y="1600201"/>
            <a:ext cx="11582400" cy="5141913"/>
          </a:xfrm>
        </p:spPr>
        <p:txBody>
          <a:bodyPr/>
          <a:lstStyle/>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删除纹理对象</a:t>
            </a:r>
          </a:p>
          <a:p>
            <a:pPr lvl="1" eaLnBrk="1" hangingPunct="1"/>
            <a:endParaRPr lang="zh-CN" altLang="en-US" dirty="0" smtClean="0">
              <a:latin typeface="Times New Roman" pitchFamily="18" charset="0"/>
            </a:endParaRPr>
          </a:p>
          <a:p>
            <a:pPr lvl="1" indent="714375" eaLnBrk="1" hangingPunct="1"/>
            <a:r>
              <a:rPr lang="en-US" altLang="zh-CN" dirty="0" smtClean="0">
                <a:solidFill>
                  <a:schemeClr val="bg2">
                    <a:lumMod val="50000"/>
                  </a:schemeClr>
                </a:solidFill>
                <a:latin typeface="Times New Roman" pitchFamily="18" charset="0"/>
              </a:rPr>
              <a:t>void </a:t>
            </a:r>
            <a:r>
              <a:rPr lang="en-US" altLang="zh-CN" dirty="0" err="1" smtClean="0">
                <a:solidFill>
                  <a:srgbClr val="008000"/>
                </a:solidFill>
                <a:latin typeface="Times New Roman" pitchFamily="18" charset="0"/>
              </a:rPr>
              <a:t>glDeleteTextures</a:t>
            </a:r>
            <a:r>
              <a:rPr lang="en-US" altLang="zh-CN" dirty="0" smtClean="0">
                <a:solidFill>
                  <a:srgbClr val="008000"/>
                </a:solidFill>
                <a:latin typeface="Times New Roman" pitchFamily="18" charset="0"/>
              </a:rPr>
              <a:t> </a:t>
            </a:r>
            <a:r>
              <a:rPr lang="en-US" altLang="zh-CN" dirty="0" smtClean="0">
                <a:solidFill>
                  <a:schemeClr val="bg2">
                    <a:lumMod val="50000"/>
                  </a:schemeClr>
                </a:solidFill>
                <a:latin typeface="Times New Roman" pitchFamily="18" charset="0"/>
              </a:rPr>
              <a:t>(</a:t>
            </a:r>
            <a:r>
              <a:rPr lang="en-US" altLang="zh-CN" dirty="0" err="1" smtClean="0">
                <a:solidFill>
                  <a:schemeClr val="bg2">
                    <a:lumMod val="50000"/>
                  </a:schemeClr>
                </a:solidFill>
                <a:latin typeface="Times New Roman" pitchFamily="18" charset="0"/>
              </a:rPr>
              <a:t>GLsizei</a:t>
            </a:r>
            <a:r>
              <a:rPr lang="en-US" altLang="zh-CN" dirty="0" smtClean="0">
                <a:solidFill>
                  <a:schemeClr val="bg2">
                    <a:lumMod val="50000"/>
                  </a:schemeClr>
                </a:solidFill>
                <a:latin typeface="Times New Roman" pitchFamily="18" charset="0"/>
              </a:rPr>
              <a:t> n, </a:t>
            </a:r>
            <a:r>
              <a:rPr lang="en-US" altLang="zh-CN" dirty="0" err="1" smtClean="0">
                <a:solidFill>
                  <a:schemeClr val="bg2">
                    <a:lumMod val="50000"/>
                  </a:schemeClr>
                </a:solidFill>
                <a:latin typeface="Times New Roman" pitchFamily="18" charset="0"/>
              </a:rPr>
              <a:t>const</a:t>
            </a:r>
            <a:r>
              <a:rPr lang="en-US" altLang="zh-CN" dirty="0" smtClean="0">
                <a:solidFill>
                  <a:schemeClr val="bg2">
                    <a:lumMod val="50000"/>
                  </a:schemeClr>
                </a:solidFill>
                <a:latin typeface="Times New Roman" pitchFamily="18" charset="0"/>
              </a:rPr>
              <a:t> </a:t>
            </a:r>
            <a:r>
              <a:rPr lang="en-US" altLang="zh-CN" dirty="0" err="1" smtClean="0">
                <a:solidFill>
                  <a:schemeClr val="bg2">
                    <a:lumMod val="50000"/>
                  </a:schemeClr>
                </a:solidFill>
                <a:latin typeface="Times New Roman" pitchFamily="18" charset="0"/>
              </a:rPr>
              <a:t>Gluint</a:t>
            </a:r>
            <a:r>
              <a:rPr lang="en-US" altLang="zh-CN" dirty="0" smtClean="0">
                <a:solidFill>
                  <a:schemeClr val="bg2">
                    <a:lumMod val="50000"/>
                  </a:schemeClr>
                </a:solidFill>
                <a:latin typeface="Times New Roman" pitchFamily="18" charset="0"/>
              </a:rPr>
              <a:t> *</a:t>
            </a:r>
            <a:r>
              <a:rPr lang="en-US" altLang="zh-CN" dirty="0" err="1" smtClean="0">
                <a:solidFill>
                  <a:schemeClr val="bg2">
                    <a:lumMod val="50000"/>
                  </a:schemeClr>
                </a:solidFill>
                <a:latin typeface="Times New Roman" pitchFamily="18" charset="0"/>
              </a:rPr>
              <a:t>textureNames</a:t>
            </a:r>
            <a:r>
              <a:rPr lang="en-US" altLang="zh-CN" dirty="0" smtClean="0">
                <a:solidFill>
                  <a:schemeClr val="bg2">
                    <a:lumMod val="50000"/>
                  </a:schemeClr>
                </a:solidFill>
                <a:latin typeface="Times New Roman" pitchFamily="18" charset="0"/>
              </a:rPr>
              <a:t>);</a:t>
            </a:r>
          </a:p>
          <a:p>
            <a:pPr lvl="1" eaLnBrk="1" hangingPunct="1"/>
            <a:endParaRPr lang="en-US" altLang="zh-CN" dirty="0" smtClean="0">
              <a:latin typeface="Times New Roman" pitchFamily="18" charset="0"/>
            </a:endParaRPr>
          </a:p>
          <a:p>
            <a:pPr marL="1616075" lvl="2" indent="-342900" defTabSz="525463" hangingPunct="0">
              <a:lnSpc>
                <a:spcPct val="110000"/>
              </a:lnSpc>
              <a:spcBef>
                <a:spcPts val="600"/>
              </a:spcBef>
              <a:buSzPct val="60000"/>
              <a:buFont typeface="Wingdings" panose="05000000000000000000" pitchFamily="2" charset="2"/>
              <a:buChar char="n"/>
              <a:defRPr/>
            </a:pPr>
            <a:r>
              <a:rPr lang="zh-CN" altLang="en-US" sz="2200" b="1" dirty="0">
                <a:solidFill>
                  <a:schemeClr val="bg2">
                    <a:lumMod val="50000"/>
                  </a:schemeClr>
                </a:solidFill>
              </a:rPr>
              <a:t>删除</a:t>
            </a:r>
            <a:r>
              <a:rPr lang="en-US" altLang="zh-CN" sz="2200" b="1" dirty="0" err="1">
                <a:solidFill>
                  <a:schemeClr val="bg2">
                    <a:lumMod val="50000"/>
                  </a:schemeClr>
                </a:solidFill>
              </a:rPr>
              <a:t>textureNames</a:t>
            </a:r>
            <a:r>
              <a:rPr lang="zh-CN" altLang="en-US" sz="2200" b="1" dirty="0">
                <a:solidFill>
                  <a:schemeClr val="bg2">
                    <a:lumMod val="50000"/>
                  </a:schemeClr>
                </a:solidFill>
              </a:rPr>
              <a:t>数组所指定的所有纹理对象</a:t>
            </a:r>
          </a:p>
        </p:txBody>
      </p:sp>
      <p:sp>
        <p:nvSpPr>
          <p:cNvPr id="137219" name="Rectangle 3"/>
          <p:cNvSpPr>
            <a:spLocks noGrp="1" noChangeArrowheads="1"/>
          </p:cNvSpPr>
          <p:nvPr>
            <p:ph type="title"/>
          </p:nvPr>
        </p:nvSpPr>
        <p:spPr>
          <a:xfrm>
            <a:off x="623392" y="365125"/>
            <a:ext cx="10515164" cy="1325563"/>
          </a:xfrm>
        </p:spPr>
        <p:txBody>
          <a:bodyPr>
            <a:normAutofit/>
          </a:bodyPr>
          <a:lstStyle/>
          <a:p>
            <a:pPr lvl="1" eaLnBrk="1" hangingPunct="0">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3.6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管理纹理</a:t>
            </a:r>
          </a:p>
        </p:txBody>
      </p:sp>
    </p:spTree>
    <p:extLst>
      <p:ext uri="{BB962C8B-B14F-4D97-AF65-F5344CB8AC3E}">
        <p14:creationId xmlns:p14="http://schemas.microsoft.com/office/powerpoint/2010/main" val="1089244485"/>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7458">
                                            <p:bg/>
                                          </p:spTgt>
                                        </p:tgtEl>
                                        <p:attrNameLst>
                                          <p:attrName>style.visibility</p:attrName>
                                        </p:attrNameLst>
                                      </p:cBhvr>
                                      <p:to>
                                        <p:strVal val="visible"/>
                                      </p:to>
                                    </p:set>
                                    <p:animEffect transition="in" filter="wipe(up)">
                                      <p:cBhvr>
                                        <p:cTn id="7" dur="500"/>
                                        <p:tgtEl>
                                          <p:spTgt spid="147458">
                                            <p:bg/>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47458">
                                            <p:txEl>
                                              <p:pRg st="0" end="0"/>
                                            </p:txEl>
                                          </p:spTgt>
                                        </p:tgtEl>
                                        <p:attrNameLst>
                                          <p:attrName>style.visibility</p:attrName>
                                        </p:attrNameLst>
                                      </p:cBhvr>
                                      <p:to>
                                        <p:strVal val="visible"/>
                                      </p:to>
                                    </p:set>
                                    <p:animEffect transition="in" filter="wipe(up)">
                                      <p:cBhvr>
                                        <p:cTn id="10" dur="500"/>
                                        <p:tgtEl>
                                          <p:spTgt spid="147458">
                                            <p:txEl>
                                              <p:pRg st="0" end="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47458">
                                            <p:txEl>
                                              <p:pRg st="2" end="2"/>
                                            </p:txEl>
                                          </p:spTgt>
                                        </p:tgtEl>
                                        <p:attrNameLst>
                                          <p:attrName>style.visibility</p:attrName>
                                        </p:attrNameLst>
                                      </p:cBhvr>
                                      <p:to>
                                        <p:strVal val="visible"/>
                                      </p:to>
                                    </p:set>
                                    <p:animEffect transition="in" filter="wipe(up)">
                                      <p:cBhvr>
                                        <p:cTn id="13" dur="500"/>
                                        <p:tgtEl>
                                          <p:spTgt spid="147458">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47458">
                                            <p:txEl>
                                              <p:pRg st="4" end="4"/>
                                            </p:txEl>
                                          </p:spTgt>
                                        </p:tgtEl>
                                        <p:attrNameLst>
                                          <p:attrName>style.visibility</p:attrName>
                                        </p:attrNameLst>
                                      </p:cBhvr>
                                      <p:to>
                                        <p:strVal val="visible"/>
                                      </p:to>
                                    </p:set>
                                    <p:animEffect transition="in" filter="wipe(up)">
                                      <p:cBhvr>
                                        <p:cTn id="16" dur="500"/>
                                        <p:tgtEl>
                                          <p:spTgt spid="14745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58" grpId="0" build="p"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body" idx="1"/>
          </p:nvPr>
        </p:nvSpPr>
        <p:spPr>
          <a:xfrm>
            <a:off x="609601" y="1600201"/>
            <a:ext cx="11343217" cy="5141913"/>
          </a:xfrm>
        </p:spPr>
        <p:txBody>
          <a:bodyPr/>
          <a:lstStyle/>
          <a:p>
            <a:pPr marL="717550" lvl="1" indent="-342900" hangingPunct="0">
              <a:lnSpc>
                <a:spcPct val="140000"/>
              </a:lnSpc>
              <a:spcBef>
                <a:spcPts val="1800"/>
              </a:spcBef>
              <a:buFont typeface="Wingdings" panose="05000000000000000000" pitchFamily="2" charset="2"/>
              <a:buChar char="Ø"/>
              <a:defRPr/>
            </a:pPr>
            <a:r>
              <a:rPr lang="en-US" altLang="zh-CN" b="1" dirty="0">
                <a:solidFill>
                  <a:schemeClr val="bg2">
                    <a:lumMod val="50000"/>
                  </a:schemeClr>
                </a:solidFill>
                <a:latin typeface="微软雅黑" panose="020B0503020204020204" pitchFamily="34" charset="-122"/>
                <a:ea typeface="微软雅黑" panose="020B0503020204020204" pitchFamily="34" charset="-122"/>
              </a:rPr>
              <a:t>OpenGL</a:t>
            </a:r>
            <a:r>
              <a:rPr lang="zh-CN" altLang="en-US" b="1" dirty="0">
                <a:solidFill>
                  <a:schemeClr val="bg2">
                    <a:lumMod val="50000"/>
                  </a:schemeClr>
                </a:solidFill>
                <a:latin typeface="微软雅黑" panose="020B0503020204020204" pitchFamily="34" charset="-122"/>
                <a:ea typeface="微软雅黑" panose="020B0503020204020204" pitchFamily="34" charset="-122"/>
              </a:rPr>
              <a:t>对场景中的纹理提供了控制函数</a:t>
            </a:r>
          </a:p>
          <a:p>
            <a:pPr marL="1260475" lvl="3" indent="-342900" eaLnBrk="1" hangingPunct="0">
              <a:lnSpc>
                <a:spcPct val="13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对纹理进行缩放</a:t>
            </a:r>
          </a:p>
          <a:p>
            <a:pPr marL="1260475" lvl="3" indent="-342900" eaLnBrk="1" hangingPunct="0">
              <a:lnSpc>
                <a:spcPct val="13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在某一坐标方向上重复或箝位纹理</a:t>
            </a:r>
          </a:p>
          <a:p>
            <a:pPr marL="1260475" lvl="3" indent="-342900" eaLnBrk="1" hangingPunct="0">
              <a:lnSpc>
                <a:spcPct val="13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纹理控制函数</a:t>
            </a:r>
            <a:r>
              <a:rPr lang="en-US" altLang="zh-CN" sz="2000" b="1" dirty="0" err="1">
                <a:solidFill>
                  <a:schemeClr val="accent6">
                    <a:lumMod val="50000"/>
                  </a:schemeClr>
                </a:solidFill>
                <a:latin typeface="微软雅黑" panose="020B0503020204020204" pitchFamily="34" charset="-122"/>
                <a:ea typeface="微软雅黑" panose="020B0503020204020204" pitchFamily="34" charset="-122"/>
              </a:rPr>
              <a:t>glTexParameter</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a:t>
            </a:r>
          </a:p>
          <a:p>
            <a:pPr marL="892175" eaLnBrk="1" hangingPunct="1">
              <a:spcBef>
                <a:spcPct val="60000"/>
              </a:spcBef>
              <a:buFont typeface="Wingdings" pitchFamily="2" charset="2"/>
              <a:buNone/>
            </a:pPr>
            <a:r>
              <a:rPr lang="zh-CN" altLang="en-US" sz="2400" dirty="0" smtClean="0">
                <a:solidFill>
                  <a:schemeClr val="folHlink"/>
                </a:solidFill>
                <a:latin typeface="Times New Roman" pitchFamily="18" charset="0"/>
              </a:rPr>
              <a:t>函数原型</a:t>
            </a:r>
          </a:p>
          <a:p>
            <a:pPr marL="892175" eaLnBrk="1" hangingPunct="1">
              <a:spcBef>
                <a:spcPct val="45000"/>
              </a:spcBef>
              <a:buFont typeface="Wingdings" pitchFamily="2" charset="2"/>
              <a:buNone/>
            </a:pPr>
            <a:r>
              <a:rPr lang="en-US" altLang="zh-CN" sz="2000" dirty="0" smtClean="0">
                <a:solidFill>
                  <a:schemeClr val="bg2">
                    <a:lumMod val="50000"/>
                  </a:schemeClr>
                </a:solidFill>
                <a:latin typeface="Times New Roman" pitchFamily="18" charset="0"/>
              </a:rPr>
              <a:t>void</a:t>
            </a:r>
            <a:r>
              <a:rPr lang="en-US" altLang="zh-CN" sz="2000" dirty="0" smtClean="0">
                <a:latin typeface="Times New Roman" pitchFamily="18" charset="0"/>
              </a:rPr>
              <a:t> </a:t>
            </a:r>
            <a:r>
              <a:rPr lang="en-US" altLang="zh-CN" sz="2000" b="1" dirty="0" err="1" smtClean="0">
                <a:solidFill>
                  <a:srgbClr val="008000"/>
                </a:solidFill>
                <a:latin typeface="Times New Roman" pitchFamily="18" charset="0"/>
              </a:rPr>
              <a:t>glTexParameter</a:t>
            </a:r>
            <a:r>
              <a:rPr lang="en-US" altLang="zh-CN" sz="2000" b="1" dirty="0" smtClean="0">
                <a:solidFill>
                  <a:schemeClr val="bg2">
                    <a:lumMod val="50000"/>
                  </a:schemeClr>
                </a:solidFill>
                <a:latin typeface="Times New Roman" pitchFamily="18" charset="0"/>
              </a:rPr>
              <a:t>{if}{v}(</a:t>
            </a:r>
            <a:r>
              <a:rPr lang="en-US" altLang="zh-CN" sz="2000" b="1" dirty="0" err="1" smtClean="0">
                <a:solidFill>
                  <a:schemeClr val="bg2">
                    <a:lumMod val="50000"/>
                  </a:schemeClr>
                </a:solidFill>
                <a:latin typeface="Times New Roman" pitchFamily="18" charset="0"/>
              </a:rPr>
              <a:t>GLenum</a:t>
            </a:r>
            <a:r>
              <a:rPr lang="en-US" altLang="zh-CN" sz="2000" b="1" dirty="0" smtClean="0">
                <a:solidFill>
                  <a:schemeClr val="bg2">
                    <a:lumMod val="50000"/>
                  </a:schemeClr>
                </a:solidFill>
                <a:latin typeface="Times New Roman" pitchFamily="18" charset="0"/>
              </a:rPr>
              <a:t> </a:t>
            </a:r>
            <a:r>
              <a:rPr lang="en-US" altLang="zh-CN" sz="2000" b="1" i="1" dirty="0" smtClean="0">
                <a:solidFill>
                  <a:schemeClr val="bg2">
                    <a:lumMod val="50000"/>
                  </a:schemeClr>
                </a:solidFill>
                <a:latin typeface="Times New Roman" pitchFamily="18" charset="0"/>
              </a:rPr>
              <a:t>target</a:t>
            </a:r>
            <a:r>
              <a:rPr lang="en-US" altLang="zh-CN" sz="2000" b="1" dirty="0" smtClean="0">
                <a:solidFill>
                  <a:schemeClr val="bg2">
                    <a:lumMod val="50000"/>
                  </a:schemeClr>
                </a:solidFill>
                <a:latin typeface="Times New Roman" pitchFamily="18" charset="0"/>
              </a:rPr>
              <a:t>, </a:t>
            </a:r>
            <a:r>
              <a:rPr lang="en-US" altLang="zh-CN" sz="2000" b="1" dirty="0" err="1" smtClean="0">
                <a:solidFill>
                  <a:schemeClr val="bg2">
                    <a:lumMod val="50000"/>
                  </a:schemeClr>
                </a:solidFill>
                <a:latin typeface="Times New Roman" pitchFamily="18" charset="0"/>
              </a:rPr>
              <a:t>GLenum</a:t>
            </a:r>
            <a:r>
              <a:rPr lang="en-US" altLang="zh-CN" sz="2000" b="1" dirty="0" smtClean="0">
                <a:solidFill>
                  <a:schemeClr val="bg2">
                    <a:lumMod val="50000"/>
                  </a:schemeClr>
                </a:solidFill>
                <a:latin typeface="Times New Roman" pitchFamily="18" charset="0"/>
              </a:rPr>
              <a:t> </a:t>
            </a:r>
            <a:r>
              <a:rPr lang="en-US" altLang="zh-CN" sz="2000" b="1" i="1" dirty="0" err="1" smtClean="0">
                <a:solidFill>
                  <a:schemeClr val="bg2">
                    <a:lumMod val="50000"/>
                  </a:schemeClr>
                </a:solidFill>
                <a:latin typeface="Times New Roman" pitchFamily="18" charset="0"/>
              </a:rPr>
              <a:t>pname</a:t>
            </a:r>
            <a:r>
              <a:rPr lang="en-US" altLang="zh-CN" sz="2000" b="1" dirty="0" smtClean="0">
                <a:solidFill>
                  <a:schemeClr val="bg2">
                    <a:lumMod val="50000"/>
                  </a:schemeClr>
                </a:solidFill>
                <a:latin typeface="Times New Roman" pitchFamily="18" charset="0"/>
              </a:rPr>
              <a:t>, </a:t>
            </a:r>
            <a:r>
              <a:rPr lang="en-US" altLang="zh-CN" sz="2000" b="1" i="1" dirty="0" smtClean="0">
                <a:solidFill>
                  <a:schemeClr val="bg2">
                    <a:lumMod val="50000"/>
                  </a:schemeClr>
                </a:solidFill>
                <a:latin typeface="Times New Roman" pitchFamily="18" charset="0"/>
              </a:rPr>
              <a:t>TYPE</a:t>
            </a:r>
            <a:r>
              <a:rPr lang="en-US" altLang="zh-CN" sz="2000" b="1" dirty="0" smtClean="0">
                <a:solidFill>
                  <a:schemeClr val="bg2">
                    <a:lumMod val="50000"/>
                  </a:schemeClr>
                </a:solidFill>
                <a:latin typeface="Times New Roman" pitchFamily="18" charset="0"/>
              </a:rPr>
              <a:t> </a:t>
            </a:r>
            <a:r>
              <a:rPr lang="en-US" altLang="zh-CN" sz="2000" b="1" i="1" dirty="0" err="1" smtClean="0">
                <a:solidFill>
                  <a:schemeClr val="bg2">
                    <a:lumMod val="50000"/>
                  </a:schemeClr>
                </a:solidFill>
                <a:latin typeface="Times New Roman" pitchFamily="18" charset="0"/>
              </a:rPr>
              <a:t>param</a:t>
            </a:r>
            <a:r>
              <a:rPr lang="en-US" altLang="zh-CN" sz="2000" b="1" dirty="0" smtClean="0">
                <a:solidFill>
                  <a:schemeClr val="bg2">
                    <a:lumMod val="50000"/>
                  </a:schemeClr>
                </a:solidFill>
                <a:latin typeface="Times New Roman" pitchFamily="18" charset="0"/>
              </a:rPr>
              <a:t>);</a:t>
            </a:r>
          </a:p>
          <a:p>
            <a:pPr marL="892175" eaLnBrk="1" hangingPunct="1">
              <a:spcBef>
                <a:spcPct val="60000"/>
              </a:spcBef>
              <a:buFont typeface="Wingdings" pitchFamily="2" charset="2"/>
              <a:buNone/>
            </a:pPr>
            <a:r>
              <a:rPr lang="zh-CN" altLang="en-US" sz="2400" dirty="0" smtClean="0">
                <a:solidFill>
                  <a:schemeClr val="folHlink"/>
                </a:solidFill>
                <a:latin typeface="Times New Roman" pitchFamily="18" charset="0"/>
              </a:rPr>
              <a:t>参数说明</a:t>
            </a:r>
          </a:p>
          <a:p>
            <a:pPr marL="892175" eaLnBrk="1" hangingPunct="1">
              <a:spcBef>
                <a:spcPct val="45000"/>
              </a:spcBef>
              <a:buFont typeface="Wingdings" pitchFamily="2" charset="2"/>
              <a:buNone/>
            </a:pPr>
            <a:r>
              <a:rPr lang="en-US" altLang="zh-CN" sz="2000" i="1" dirty="0" smtClean="0">
                <a:solidFill>
                  <a:srgbClr val="0000FF"/>
                </a:solidFill>
                <a:latin typeface="Times New Roman" pitchFamily="18" charset="0"/>
              </a:rPr>
              <a:t>target</a:t>
            </a:r>
            <a:r>
              <a:rPr lang="en-US" altLang="zh-CN" sz="2000" dirty="0" smtClean="0">
                <a:latin typeface="Times New Roman" pitchFamily="18" charset="0"/>
              </a:rPr>
              <a:t> </a:t>
            </a:r>
            <a:r>
              <a:rPr lang="zh-CN" altLang="en-US" sz="2000" dirty="0" smtClean="0">
                <a:solidFill>
                  <a:schemeClr val="bg2">
                    <a:lumMod val="50000"/>
                  </a:schemeClr>
                </a:solidFill>
                <a:latin typeface="Times New Roman" pitchFamily="18" charset="0"/>
              </a:rPr>
              <a:t>为</a:t>
            </a:r>
            <a:r>
              <a:rPr lang="en-US" altLang="zh-CN" sz="2000" dirty="0" smtClean="0">
                <a:solidFill>
                  <a:schemeClr val="bg2">
                    <a:lumMod val="50000"/>
                  </a:schemeClr>
                </a:solidFill>
                <a:latin typeface="Times New Roman" pitchFamily="18" charset="0"/>
              </a:rPr>
              <a:t>GL_TEXTURE_1D</a:t>
            </a:r>
            <a:r>
              <a:rPr lang="zh-CN" altLang="en-US" sz="2000" dirty="0" smtClean="0">
                <a:solidFill>
                  <a:schemeClr val="bg2">
                    <a:lumMod val="50000"/>
                  </a:schemeClr>
                </a:solidFill>
                <a:latin typeface="Times New Roman" pitchFamily="18" charset="0"/>
              </a:rPr>
              <a:t>、 </a:t>
            </a:r>
            <a:r>
              <a:rPr lang="en-US" altLang="zh-CN" sz="2000" dirty="0" smtClean="0">
                <a:solidFill>
                  <a:schemeClr val="bg2">
                    <a:lumMod val="50000"/>
                  </a:schemeClr>
                </a:solidFill>
                <a:latin typeface="Times New Roman" pitchFamily="18" charset="0"/>
              </a:rPr>
              <a:t>GL_TEXTURE_2D</a:t>
            </a:r>
            <a:r>
              <a:rPr lang="zh-CN" altLang="en-US" sz="2000" dirty="0" smtClean="0">
                <a:solidFill>
                  <a:schemeClr val="bg2">
                    <a:lumMod val="50000"/>
                  </a:schemeClr>
                </a:solidFill>
                <a:latin typeface="Times New Roman" pitchFamily="18" charset="0"/>
              </a:rPr>
              <a:t>或</a:t>
            </a:r>
            <a:r>
              <a:rPr lang="en-US" altLang="zh-CN" sz="2000" dirty="0" smtClean="0">
                <a:solidFill>
                  <a:schemeClr val="bg2">
                    <a:lumMod val="50000"/>
                  </a:schemeClr>
                </a:solidFill>
                <a:latin typeface="Times New Roman" pitchFamily="18" charset="0"/>
              </a:rPr>
              <a:t>GL_TEXTURE_3D</a:t>
            </a:r>
          </a:p>
          <a:p>
            <a:pPr marL="892175" eaLnBrk="1" hangingPunct="1">
              <a:spcBef>
                <a:spcPct val="45000"/>
              </a:spcBef>
              <a:buFont typeface="Wingdings" pitchFamily="2" charset="2"/>
              <a:buNone/>
            </a:pPr>
            <a:r>
              <a:rPr lang="zh-CN" altLang="en-US" sz="2000" dirty="0" smtClean="0">
                <a:solidFill>
                  <a:schemeClr val="bg2">
                    <a:lumMod val="50000"/>
                  </a:schemeClr>
                </a:solidFill>
                <a:latin typeface="Times New Roman" pitchFamily="18" charset="0"/>
              </a:rPr>
              <a:t>参数</a:t>
            </a:r>
            <a:r>
              <a:rPr lang="en-US" altLang="zh-CN" sz="2000" i="1" dirty="0" err="1" smtClean="0">
                <a:solidFill>
                  <a:srgbClr val="0000FF"/>
                </a:solidFill>
                <a:latin typeface="Times New Roman" pitchFamily="18" charset="0"/>
              </a:rPr>
              <a:t>pname</a:t>
            </a:r>
            <a:r>
              <a:rPr lang="zh-CN" altLang="en-US" sz="2000" dirty="0" smtClean="0">
                <a:solidFill>
                  <a:schemeClr val="bg2">
                    <a:lumMod val="50000"/>
                  </a:schemeClr>
                </a:solidFill>
                <a:latin typeface="Times New Roman" pitchFamily="18" charset="0"/>
              </a:rPr>
              <a:t>和</a:t>
            </a:r>
            <a:r>
              <a:rPr lang="en-US" altLang="zh-CN" sz="2000" i="1" dirty="0" err="1" smtClean="0">
                <a:solidFill>
                  <a:srgbClr val="0000FF"/>
                </a:solidFill>
                <a:latin typeface="Times New Roman" pitchFamily="18" charset="0"/>
              </a:rPr>
              <a:t>param</a:t>
            </a:r>
            <a:r>
              <a:rPr lang="zh-CN" altLang="en-US" sz="2000" dirty="0" smtClean="0">
                <a:solidFill>
                  <a:schemeClr val="bg2">
                    <a:lumMod val="50000"/>
                  </a:schemeClr>
                </a:solidFill>
                <a:latin typeface="Times New Roman" pitchFamily="18" charset="0"/>
              </a:rPr>
              <a:t>的对应关系如下页表中所示</a:t>
            </a:r>
          </a:p>
          <a:p>
            <a:pPr eaLnBrk="1" hangingPunct="1"/>
            <a:endParaRPr lang="en-US" altLang="zh-CN" sz="2000" dirty="0" smtClean="0">
              <a:latin typeface="Times New Roman" pitchFamily="18" charset="0"/>
            </a:endParaRPr>
          </a:p>
        </p:txBody>
      </p:sp>
      <p:sp>
        <p:nvSpPr>
          <p:cNvPr id="138243" name="Rectangle 3"/>
          <p:cNvSpPr>
            <a:spLocks noGrp="1" noChangeArrowheads="1"/>
          </p:cNvSpPr>
          <p:nvPr>
            <p:ph type="title"/>
          </p:nvPr>
        </p:nvSpPr>
        <p:spPr>
          <a:xfrm>
            <a:off x="623392" y="365125"/>
            <a:ext cx="10515164" cy="1325563"/>
          </a:xfrm>
        </p:spPr>
        <p:txBody>
          <a:bodyPr>
            <a:normAutofit/>
          </a:bodyPr>
          <a:lstStyle/>
          <a:p>
            <a:pPr lvl="1" eaLnBrk="1" hangingPunct="0">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3.7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控制纹理</a:t>
            </a:r>
          </a:p>
        </p:txBody>
      </p:sp>
    </p:spTree>
    <p:extLst>
      <p:ext uri="{BB962C8B-B14F-4D97-AF65-F5344CB8AC3E}">
        <p14:creationId xmlns:p14="http://schemas.microsoft.com/office/powerpoint/2010/main" val="1999290811"/>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9506">
                                            <p:bg/>
                                          </p:spTgt>
                                        </p:tgtEl>
                                        <p:attrNameLst>
                                          <p:attrName>style.visibility</p:attrName>
                                        </p:attrNameLst>
                                      </p:cBhvr>
                                      <p:to>
                                        <p:strVal val="visible"/>
                                      </p:to>
                                    </p:set>
                                    <p:animEffect transition="in" filter="wipe(up)">
                                      <p:cBhvr>
                                        <p:cTn id="7" dur="500"/>
                                        <p:tgtEl>
                                          <p:spTgt spid="149506">
                                            <p:bg/>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49506">
                                            <p:txEl>
                                              <p:pRg st="0" end="0"/>
                                            </p:txEl>
                                          </p:spTgt>
                                        </p:tgtEl>
                                        <p:attrNameLst>
                                          <p:attrName>style.visibility</p:attrName>
                                        </p:attrNameLst>
                                      </p:cBhvr>
                                      <p:to>
                                        <p:strVal val="visible"/>
                                      </p:to>
                                    </p:set>
                                    <p:animEffect transition="in" filter="wipe(up)">
                                      <p:cBhvr>
                                        <p:cTn id="10" dur="500"/>
                                        <p:tgtEl>
                                          <p:spTgt spid="149506">
                                            <p:txEl>
                                              <p:pRg st="0" end="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49506">
                                            <p:txEl>
                                              <p:pRg st="1" end="1"/>
                                            </p:txEl>
                                          </p:spTgt>
                                        </p:tgtEl>
                                        <p:attrNameLst>
                                          <p:attrName>style.visibility</p:attrName>
                                        </p:attrNameLst>
                                      </p:cBhvr>
                                      <p:to>
                                        <p:strVal val="visible"/>
                                      </p:to>
                                    </p:set>
                                    <p:animEffect transition="in" filter="wipe(up)">
                                      <p:cBhvr>
                                        <p:cTn id="13" dur="500"/>
                                        <p:tgtEl>
                                          <p:spTgt spid="149506">
                                            <p:txEl>
                                              <p:pRg st="1" end="1"/>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49506">
                                            <p:txEl>
                                              <p:pRg st="2" end="2"/>
                                            </p:txEl>
                                          </p:spTgt>
                                        </p:tgtEl>
                                        <p:attrNameLst>
                                          <p:attrName>style.visibility</p:attrName>
                                        </p:attrNameLst>
                                      </p:cBhvr>
                                      <p:to>
                                        <p:strVal val="visible"/>
                                      </p:to>
                                    </p:set>
                                    <p:animEffect transition="in" filter="wipe(up)">
                                      <p:cBhvr>
                                        <p:cTn id="16" dur="500"/>
                                        <p:tgtEl>
                                          <p:spTgt spid="149506">
                                            <p:txEl>
                                              <p:pRg st="2" end="2"/>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49506">
                                            <p:txEl>
                                              <p:pRg st="3" end="3"/>
                                            </p:txEl>
                                          </p:spTgt>
                                        </p:tgtEl>
                                        <p:attrNameLst>
                                          <p:attrName>style.visibility</p:attrName>
                                        </p:attrNameLst>
                                      </p:cBhvr>
                                      <p:to>
                                        <p:strVal val="visible"/>
                                      </p:to>
                                    </p:set>
                                    <p:animEffect transition="in" filter="wipe(up)">
                                      <p:cBhvr>
                                        <p:cTn id="19" dur="500"/>
                                        <p:tgtEl>
                                          <p:spTgt spid="149506">
                                            <p:txEl>
                                              <p:pRg st="3" end="3"/>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149506">
                                            <p:txEl>
                                              <p:pRg st="4" end="4"/>
                                            </p:txEl>
                                          </p:spTgt>
                                        </p:tgtEl>
                                        <p:attrNameLst>
                                          <p:attrName>style.visibility</p:attrName>
                                        </p:attrNameLst>
                                      </p:cBhvr>
                                      <p:to>
                                        <p:strVal val="visible"/>
                                      </p:to>
                                    </p:set>
                                    <p:animEffect transition="in" filter="wipe(up)">
                                      <p:cBhvr>
                                        <p:cTn id="24" dur="500"/>
                                        <p:tgtEl>
                                          <p:spTgt spid="149506">
                                            <p:txEl>
                                              <p:pRg st="4" end="4"/>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149506">
                                            <p:txEl>
                                              <p:pRg st="5" end="5"/>
                                            </p:txEl>
                                          </p:spTgt>
                                        </p:tgtEl>
                                        <p:attrNameLst>
                                          <p:attrName>style.visibility</p:attrName>
                                        </p:attrNameLst>
                                      </p:cBhvr>
                                      <p:to>
                                        <p:strVal val="visible"/>
                                      </p:to>
                                    </p:set>
                                    <p:animEffect transition="in" filter="wipe(up)">
                                      <p:cBhvr>
                                        <p:cTn id="29" dur="500"/>
                                        <p:tgtEl>
                                          <p:spTgt spid="149506">
                                            <p:txEl>
                                              <p:pRg st="5" end="5"/>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149506">
                                            <p:txEl>
                                              <p:pRg st="6" end="6"/>
                                            </p:txEl>
                                          </p:spTgt>
                                        </p:tgtEl>
                                        <p:attrNameLst>
                                          <p:attrName>style.visibility</p:attrName>
                                        </p:attrNameLst>
                                      </p:cBhvr>
                                      <p:to>
                                        <p:strVal val="visible"/>
                                      </p:to>
                                    </p:set>
                                    <p:animEffect transition="in" filter="wipe(up)">
                                      <p:cBhvr>
                                        <p:cTn id="34" dur="500"/>
                                        <p:tgtEl>
                                          <p:spTgt spid="149506">
                                            <p:txEl>
                                              <p:pRg st="6" end="6"/>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149506">
                                            <p:txEl>
                                              <p:pRg st="7" end="7"/>
                                            </p:txEl>
                                          </p:spTgt>
                                        </p:tgtEl>
                                        <p:attrNameLst>
                                          <p:attrName>style.visibility</p:attrName>
                                        </p:attrNameLst>
                                      </p:cBhvr>
                                      <p:to>
                                        <p:strVal val="visible"/>
                                      </p:to>
                                    </p:set>
                                    <p:animEffect transition="in" filter="wipe(up)">
                                      <p:cBhvr>
                                        <p:cTn id="39" dur="500"/>
                                        <p:tgtEl>
                                          <p:spTgt spid="149506">
                                            <p:txEl>
                                              <p:pRg st="7" end="7"/>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149506">
                                            <p:txEl>
                                              <p:pRg st="8" end="8"/>
                                            </p:txEl>
                                          </p:spTgt>
                                        </p:tgtEl>
                                        <p:attrNameLst>
                                          <p:attrName>style.visibility</p:attrName>
                                        </p:attrNameLst>
                                      </p:cBhvr>
                                      <p:to>
                                        <p:strVal val="visible"/>
                                      </p:to>
                                    </p:set>
                                    <p:animEffect transition="in" filter="wipe(up)">
                                      <p:cBhvr>
                                        <p:cTn id="44" dur="500"/>
                                        <p:tgtEl>
                                          <p:spTgt spid="14950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6" grpId="0"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a:bodyPr>
          <a:lstStyle/>
          <a:p>
            <a:pPr lvl="1" eaLnBrk="1" hangingPunct="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1.3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阴 影</a:t>
            </a:r>
          </a:p>
        </p:txBody>
      </p:sp>
      <p:sp>
        <p:nvSpPr>
          <p:cNvPr id="19459" name="Rectangle 3"/>
          <p:cNvSpPr>
            <a:spLocks noGrp="1" noChangeArrowheads="1"/>
          </p:cNvSpPr>
          <p:nvPr>
            <p:ph type="body" idx="1"/>
          </p:nvPr>
        </p:nvSpPr>
        <p:spPr/>
        <p:txBody>
          <a:bodyPr/>
          <a:lstStyle/>
          <a:p>
            <a:pPr marL="717550" lvl="1" indent="-342900" hangingPunct="0">
              <a:lnSpc>
                <a:spcPct val="100000"/>
              </a:lnSpc>
              <a:spcBef>
                <a:spcPts val="24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阴影处理的基本概念</a:t>
            </a:r>
          </a:p>
          <a:p>
            <a:pPr marL="1260475" lvl="3" indent="-342900" eaLnBrk="1" hangingPunct="0">
              <a:lnSpc>
                <a:spcPct val="12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遮挡物</a:t>
            </a:r>
            <a:r>
              <a:rPr lang="en-US" altLang="zh-CN" sz="2200" b="1" dirty="0" err="1">
                <a:solidFill>
                  <a:schemeClr val="accent6">
                    <a:lumMod val="50000"/>
                  </a:schemeClr>
                </a:solidFill>
                <a:latin typeface="微软雅黑" panose="020B0503020204020204" pitchFamily="34" charset="-122"/>
                <a:ea typeface="微软雅黑" panose="020B0503020204020204" pitchFamily="34" charset="-122"/>
              </a:rPr>
              <a:t>Occluder</a:t>
            </a:r>
            <a:endParaRPr lang="en-US" altLang="zh-CN" sz="2200" b="1" dirty="0">
              <a:solidFill>
                <a:schemeClr val="accent6">
                  <a:lumMod val="50000"/>
                </a:schemeClr>
              </a:solidFill>
              <a:latin typeface="微软雅黑" panose="020B0503020204020204" pitchFamily="34" charset="-122"/>
              <a:ea typeface="微软雅黑" panose="020B0503020204020204" pitchFamily="34" charset="-122"/>
            </a:endParaRPr>
          </a:p>
          <a:p>
            <a:pPr marL="1260475" lvl="3" indent="-342900" eaLnBrk="1" hangingPunct="0">
              <a:lnSpc>
                <a:spcPct val="12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接收物</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Receiver</a:t>
            </a:r>
          </a:p>
          <a:p>
            <a:pPr marL="1260475" lvl="3" indent="-342900" eaLnBrk="1" hangingPunct="0">
              <a:lnSpc>
                <a:spcPct val="12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硬阴影</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Hard Shadow</a:t>
            </a:r>
          </a:p>
          <a:p>
            <a:pPr marL="1260475" lvl="3" indent="-342900" eaLnBrk="1" hangingPunct="0">
              <a:lnSpc>
                <a:spcPct val="12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软阴影</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Soft Shadow</a:t>
            </a:r>
          </a:p>
          <a:p>
            <a:pPr marL="1260475" lvl="3" indent="-342900" eaLnBrk="1" hangingPunct="0">
              <a:lnSpc>
                <a:spcPct val="12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本影</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Umbra</a:t>
            </a:r>
          </a:p>
          <a:p>
            <a:pPr marL="1260475" lvl="3" indent="-342900" eaLnBrk="1" hangingPunct="0">
              <a:lnSpc>
                <a:spcPct val="12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半影</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Penumbra</a:t>
            </a:r>
          </a:p>
        </p:txBody>
      </p:sp>
      <p:sp>
        <p:nvSpPr>
          <p:cNvPr id="180230" name="Freeform 6"/>
          <p:cNvSpPr>
            <a:spLocks/>
          </p:cNvSpPr>
          <p:nvPr/>
        </p:nvSpPr>
        <p:spPr bwMode="auto">
          <a:xfrm>
            <a:off x="7359651" y="3076576"/>
            <a:ext cx="2288116" cy="2212975"/>
          </a:xfrm>
          <a:custGeom>
            <a:avLst/>
            <a:gdLst>
              <a:gd name="T0" fmla="*/ 2147483647 w 1081"/>
              <a:gd name="T1" fmla="*/ 2147483647 h 1394"/>
              <a:gd name="T2" fmla="*/ 2147483647 w 1081"/>
              <a:gd name="T3" fmla="*/ 2147483647 h 1394"/>
              <a:gd name="T4" fmla="*/ 2147483647 w 1081"/>
              <a:gd name="T5" fmla="*/ 2147483647 h 1394"/>
              <a:gd name="T6" fmla="*/ 2147483647 w 1081"/>
              <a:gd name="T7" fmla="*/ 2147483647 h 1394"/>
              <a:gd name="T8" fmla="*/ 2147483647 w 1081"/>
              <a:gd name="T9" fmla="*/ 2147483647 h 1394"/>
              <a:gd name="T10" fmla="*/ 2147483647 w 1081"/>
              <a:gd name="T11" fmla="*/ 2147483647 h 1394"/>
              <a:gd name="T12" fmla="*/ 2147483647 w 1081"/>
              <a:gd name="T13" fmla="*/ 2147483647 h 1394"/>
              <a:gd name="T14" fmla="*/ 2147483647 w 1081"/>
              <a:gd name="T15" fmla="*/ 2147483647 h 1394"/>
              <a:gd name="T16" fmla="*/ 0 60000 65536"/>
              <a:gd name="T17" fmla="*/ 0 60000 65536"/>
              <a:gd name="T18" fmla="*/ 0 60000 65536"/>
              <a:gd name="T19" fmla="*/ 0 60000 65536"/>
              <a:gd name="T20" fmla="*/ 0 60000 65536"/>
              <a:gd name="T21" fmla="*/ 0 60000 65536"/>
              <a:gd name="T22" fmla="*/ 0 60000 65536"/>
              <a:gd name="T23" fmla="*/ 0 60000 65536"/>
              <a:gd name="T24" fmla="*/ 0 w 1081"/>
              <a:gd name="T25" fmla="*/ 0 h 1394"/>
              <a:gd name="T26" fmla="*/ 1081 w 1081"/>
              <a:gd name="T27" fmla="*/ 1394 h 139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81" h="1394">
                <a:moveTo>
                  <a:pt x="60" y="313"/>
                </a:moveTo>
                <a:cubicBezTo>
                  <a:pt x="86" y="226"/>
                  <a:pt x="166" y="116"/>
                  <a:pt x="242" y="86"/>
                </a:cubicBezTo>
                <a:cubicBezTo>
                  <a:pt x="318" y="56"/>
                  <a:pt x="378" y="0"/>
                  <a:pt x="514" y="132"/>
                </a:cubicBezTo>
                <a:cubicBezTo>
                  <a:pt x="650" y="264"/>
                  <a:pt x="1035" y="672"/>
                  <a:pt x="1058" y="880"/>
                </a:cubicBezTo>
                <a:cubicBezTo>
                  <a:pt x="1081" y="1088"/>
                  <a:pt x="733" y="1394"/>
                  <a:pt x="650" y="1379"/>
                </a:cubicBezTo>
                <a:cubicBezTo>
                  <a:pt x="567" y="1364"/>
                  <a:pt x="654" y="918"/>
                  <a:pt x="559" y="790"/>
                </a:cubicBezTo>
                <a:cubicBezTo>
                  <a:pt x="464" y="662"/>
                  <a:pt x="166" y="684"/>
                  <a:pt x="83" y="608"/>
                </a:cubicBezTo>
                <a:cubicBezTo>
                  <a:pt x="0" y="532"/>
                  <a:pt x="34" y="400"/>
                  <a:pt x="60" y="313"/>
                </a:cubicBezTo>
                <a:close/>
              </a:path>
            </a:pathLst>
          </a:custGeom>
          <a:solidFill>
            <a:schemeClr val="accent1"/>
          </a:solidFill>
          <a:ln w="9525">
            <a:solidFill>
              <a:schemeClr val="tx1"/>
            </a:solidFill>
            <a:round/>
            <a:headEnd/>
            <a:tailEnd/>
          </a:ln>
        </p:spPr>
        <p:txBody>
          <a:bodyPr/>
          <a:lstStyle/>
          <a:p>
            <a:endParaRPr lang="zh-CN" altLang="en-US"/>
          </a:p>
        </p:txBody>
      </p:sp>
      <p:sp>
        <p:nvSpPr>
          <p:cNvPr id="180232" name="Line 8"/>
          <p:cNvSpPr>
            <a:spLocks noChangeShapeType="1"/>
          </p:cNvSpPr>
          <p:nvPr/>
        </p:nvSpPr>
        <p:spPr bwMode="auto">
          <a:xfrm flipH="1">
            <a:off x="6047318" y="2241550"/>
            <a:ext cx="2495549" cy="3024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0233" name="Line 9"/>
          <p:cNvSpPr>
            <a:spLocks noChangeShapeType="1"/>
          </p:cNvSpPr>
          <p:nvPr/>
        </p:nvSpPr>
        <p:spPr bwMode="auto">
          <a:xfrm>
            <a:off x="9311217" y="2219326"/>
            <a:ext cx="480483" cy="37814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0234" name="Line 10"/>
          <p:cNvSpPr>
            <a:spLocks noChangeShapeType="1"/>
          </p:cNvSpPr>
          <p:nvPr/>
        </p:nvSpPr>
        <p:spPr bwMode="auto">
          <a:xfrm flipH="1">
            <a:off x="4895851" y="2241551"/>
            <a:ext cx="4415367" cy="288131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0235" name="Line 11"/>
          <p:cNvSpPr>
            <a:spLocks noChangeShapeType="1"/>
          </p:cNvSpPr>
          <p:nvPr/>
        </p:nvSpPr>
        <p:spPr bwMode="auto">
          <a:xfrm>
            <a:off x="8542867" y="2241550"/>
            <a:ext cx="1921933" cy="39243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0236" name="Text Box 12"/>
          <p:cNvSpPr txBox="1">
            <a:spLocks noChangeArrowheads="1"/>
          </p:cNvSpPr>
          <p:nvPr/>
        </p:nvSpPr>
        <p:spPr bwMode="auto">
          <a:xfrm>
            <a:off x="7247468" y="3622676"/>
            <a:ext cx="191981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spcBef>
                <a:spcPct val="50000"/>
              </a:spcBef>
            </a:pPr>
            <a:r>
              <a:rPr lang="zh-CN" altLang="en-US" sz="2000"/>
              <a:t>遮挡物</a:t>
            </a:r>
          </a:p>
        </p:txBody>
      </p:sp>
      <p:grpSp>
        <p:nvGrpSpPr>
          <p:cNvPr id="2" name="Group 16"/>
          <p:cNvGrpSpPr>
            <a:grpSpLocks/>
          </p:cNvGrpSpPr>
          <p:nvPr/>
        </p:nvGrpSpPr>
        <p:grpSpPr bwMode="auto">
          <a:xfrm>
            <a:off x="4510618" y="5013325"/>
            <a:ext cx="7681383" cy="1296988"/>
            <a:chOff x="1338" y="3149"/>
            <a:chExt cx="3629" cy="817"/>
          </a:xfrm>
        </p:grpSpPr>
        <p:sp>
          <p:nvSpPr>
            <p:cNvPr id="19483" name="Line 4"/>
            <p:cNvSpPr>
              <a:spLocks noChangeShapeType="1"/>
            </p:cNvSpPr>
            <p:nvPr/>
          </p:nvSpPr>
          <p:spPr bwMode="auto">
            <a:xfrm>
              <a:off x="1338" y="3149"/>
              <a:ext cx="3198" cy="817"/>
            </a:xfrm>
            <a:prstGeom prst="line">
              <a:avLst/>
            </a:prstGeom>
            <a:noFill/>
            <a:ln w="7620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84" name="Text Box 13"/>
            <p:cNvSpPr txBox="1">
              <a:spLocks noChangeArrowheads="1"/>
            </p:cNvSpPr>
            <p:nvPr/>
          </p:nvSpPr>
          <p:spPr bwMode="auto">
            <a:xfrm>
              <a:off x="4309" y="3657"/>
              <a:ext cx="65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a:t>接收物</a:t>
              </a:r>
            </a:p>
          </p:txBody>
        </p:sp>
      </p:grpSp>
      <p:grpSp>
        <p:nvGrpSpPr>
          <p:cNvPr id="3" name="Group 15"/>
          <p:cNvGrpSpPr>
            <a:grpSpLocks/>
          </p:cNvGrpSpPr>
          <p:nvPr/>
        </p:nvGrpSpPr>
        <p:grpSpPr bwMode="auto">
          <a:xfrm>
            <a:off x="8494184" y="1838326"/>
            <a:ext cx="1488016" cy="403225"/>
            <a:chOff x="3220" y="1149"/>
            <a:chExt cx="703" cy="254"/>
          </a:xfrm>
        </p:grpSpPr>
        <p:sp>
          <p:nvSpPr>
            <p:cNvPr id="19481" name="Line 7"/>
            <p:cNvSpPr>
              <a:spLocks noChangeShapeType="1"/>
            </p:cNvSpPr>
            <p:nvPr/>
          </p:nvSpPr>
          <p:spPr bwMode="auto">
            <a:xfrm>
              <a:off x="3243" y="1403"/>
              <a:ext cx="363" cy="0"/>
            </a:xfrm>
            <a:prstGeom prst="line">
              <a:avLst/>
            </a:prstGeom>
            <a:noFill/>
            <a:ln w="5715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82" name="Text Box 14"/>
            <p:cNvSpPr txBox="1">
              <a:spLocks noChangeArrowheads="1"/>
            </p:cNvSpPr>
            <p:nvPr/>
          </p:nvSpPr>
          <p:spPr bwMode="auto">
            <a:xfrm>
              <a:off x="3220" y="1149"/>
              <a:ext cx="7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a:t>光源</a:t>
              </a:r>
            </a:p>
          </p:txBody>
        </p:sp>
      </p:grpSp>
      <p:sp>
        <p:nvSpPr>
          <p:cNvPr id="180241" name="Line 17"/>
          <p:cNvSpPr>
            <a:spLocks noChangeShapeType="1"/>
          </p:cNvSpPr>
          <p:nvPr/>
        </p:nvSpPr>
        <p:spPr bwMode="auto">
          <a:xfrm>
            <a:off x="5018618" y="5064126"/>
            <a:ext cx="5376333" cy="1008063"/>
          </a:xfrm>
          <a:prstGeom prst="line">
            <a:avLst/>
          </a:prstGeom>
          <a:noFill/>
          <a:ln w="76200">
            <a:solidFill>
              <a:srgbClr val="5F5F5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 name="Group 22"/>
          <p:cNvGrpSpPr>
            <a:grpSpLocks/>
          </p:cNvGrpSpPr>
          <p:nvPr/>
        </p:nvGrpSpPr>
        <p:grpSpPr bwMode="auto">
          <a:xfrm>
            <a:off x="4773085" y="5899150"/>
            <a:ext cx="5615516" cy="647700"/>
            <a:chOff x="1462" y="3707"/>
            <a:chExt cx="2653" cy="408"/>
          </a:xfrm>
        </p:grpSpPr>
        <p:sp>
          <p:nvSpPr>
            <p:cNvPr id="19479" name="AutoShape 20"/>
            <p:cNvSpPr>
              <a:spLocks/>
            </p:cNvSpPr>
            <p:nvPr/>
          </p:nvSpPr>
          <p:spPr bwMode="auto">
            <a:xfrm rot="-4584257">
              <a:off x="2686" y="2483"/>
              <a:ext cx="205" cy="2653"/>
            </a:xfrm>
            <a:prstGeom prst="leftBrace">
              <a:avLst>
                <a:gd name="adj1" fmla="val 107846"/>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9480" name="Text Box 21"/>
            <p:cNvSpPr txBox="1">
              <a:spLocks noChangeArrowheads="1"/>
            </p:cNvSpPr>
            <p:nvPr/>
          </p:nvSpPr>
          <p:spPr bwMode="auto">
            <a:xfrm rot="771779">
              <a:off x="2540" y="3884"/>
              <a:ext cx="45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a:t>阴影</a:t>
              </a:r>
            </a:p>
          </p:txBody>
        </p:sp>
      </p:grpSp>
      <p:grpSp>
        <p:nvGrpSpPr>
          <p:cNvPr id="5" name="Group 25"/>
          <p:cNvGrpSpPr>
            <a:grpSpLocks/>
          </p:cNvGrpSpPr>
          <p:nvPr/>
        </p:nvGrpSpPr>
        <p:grpSpPr bwMode="auto">
          <a:xfrm>
            <a:off x="5901267" y="5748339"/>
            <a:ext cx="3888317" cy="617537"/>
            <a:chOff x="1995" y="3612"/>
            <a:chExt cx="1837" cy="389"/>
          </a:xfrm>
        </p:grpSpPr>
        <p:sp>
          <p:nvSpPr>
            <p:cNvPr id="19477" name="AutoShape 19"/>
            <p:cNvSpPr>
              <a:spLocks/>
            </p:cNvSpPr>
            <p:nvPr/>
          </p:nvSpPr>
          <p:spPr bwMode="auto">
            <a:xfrm rot="-4584257">
              <a:off x="2811" y="2796"/>
              <a:ext cx="205" cy="1837"/>
            </a:xfrm>
            <a:prstGeom prst="leftBrace">
              <a:avLst>
                <a:gd name="adj1" fmla="val 74675"/>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9478" name="Text Box 23"/>
            <p:cNvSpPr txBox="1">
              <a:spLocks noChangeArrowheads="1"/>
            </p:cNvSpPr>
            <p:nvPr/>
          </p:nvSpPr>
          <p:spPr bwMode="auto">
            <a:xfrm rot="761095">
              <a:off x="2245" y="3770"/>
              <a:ext cx="127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spcBef>
                  <a:spcPct val="50000"/>
                </a:spcBef>
              </a:pPr>
              <a:r>
                <a:rPr lang="zh-CN" altLang="en-US"/>
                <a:t>本影</a:t>
              </a:r>
            </a:p>
          </p:txBody>
        </p:sp>
      </p:grpSp>
      <p:grpSp>
        <p:nvGrpSpPr>
          <p:cNvPr id="6" name="Group 29"/>
          <p:cNvGrpSpPr>
            <a:grpSpLocks/>
          </p:cNvGrpSpPr>
          <p:nvPr/>
        </p:nvGrpSpPr>
        <p:grpSpPr bwMode="auto">
          <a:xfrm>
            <a:off x="4847167" y="5314950"/>
            <a:ext cx="1151467" cy="533400"/>
            <a:chOff x="1497" y="3339"/>
            <a:chExt cx="544" cy="336"/>
          </a:xfrm>
        </p:grpSpPr>
        <p:sp>
          <p:nvSpPr>
            <p:cNvPr id="19475" name="AutoShape 24"/>
            <p:cNvSpPr>
              <a:spLocks/>
            </p:cNvSpPr>
            <p:nvPr/>
          </p:nvSpPr>
          <p:spPr bwMode="auto">
            <a:xfrm rot="-4584257">
              <a:off x="1717" y="3119"/>
              <a:ext cx="104" cy="544"/>
            </a:xfrm>
            <a:prstGeom prst="leftBrace">
              <a:avLst>
                <a:gd name="adj1" fmla="val 4359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9476" name="Text Box 27"/>
            <p:cNvSpPr txBox="1">
              <a:spLocks noChangeArrowheads="1"/>
            </p:cNvSpPr>
            <p:nvPr/>
          </p:nvSpPr>
          <p:spPr bwMode="auto">
            <a:xfrm rot="780689">
              <a:off x="1519" y="3444"/>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a:t>半影</a:t>
              </a:r>
            </a:p>
          </p:txBody>
        </p:sp>
      </p:grpSp>
      <p:grpSp>
        <p:nvGrpSpPr>
          <p:cNvPr id="7" name="Group 30"/>
          <p:cNvGrpSpPr>
            <a:grpSpLocks/>
          </p:cNvGrpSpPr>
          <p:nvPr/>
        </p:nvGrpSpPr>
        <p:grpSpPr bwMode="auto">
          <a:xfrm>
            <a:off x="9599085" y="6207125"/>
            <a:ext cx="958849" cy="482600"/>
            <a:chOff x="3742" y="3901"/>
            <a:chExt cx="453" cy="304"/>
          </a:xfrm>
        </p:grpSpPr>
        <p:sp>
          <p:nvSpPr>
            <p:cNvPr id="19473" name="AutoShape 26"/>
            <p:cNvSpPr>
              <a:spLocks/>
            </p:cNvSpPr>
            <p:nvPr/>
          </p:nvSpPr>
          <p:spPr bwMode="auto">
            <a:xfrm rot="-4584257">
              <a:off x="3939" y="3776"/>
              <a:ext cx="68" cy="317"/>
            </a:xfrm>
            <a:prstGeom prst="leftBrace">
              <a:avLst>
                <a:gd name="adj1" fmla="val 3884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9474" name="Text Box 28"/>
            <p:cNvSpPr txBox="1">
              <a:spLocks noChangeArrowheads="1"/>
            </p:cNvSpPr>
            <p:nvPr/>
          </p:nvSpPr>
          <p:spPr bwMode="auto">
            <a:xfrm rot="780689">
              <a:off x="3742" y="3974"/>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a:t>半影</a:t>
              </a:r>
            </a:p>
          </p:txBody>
        </p:sp>
      </p:grpSp>
    </p:spTree>
    <p:extLst>
      <p:ext uri="{BB962C8B-B14F-4D97-AF65-F5344CB8AC3E}">
        <p14:creationId xmlns:p14="http://schemas.microsoft.com/office/powerpoint/2010/main" val="170150531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023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023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80232"/>
                                        </p:tgtEl>
                                        <p:attrNameLst>
                                          <p:attrName>style.visibility</p:attrName>
                                        </p:attrNameLst>
                                      </p:cBhvr>
                                      <p:to>
                                        <p:strVal val="visible"/>
                                      </p:to>
                                    </p:set>
                                    <p:animEffect transition="in" filter="wipe(up)">
                                      <p:cBhvr>
                                        <p:cTn id="23" dur="500"/>
                                        <p:tgtEl>
                                          <p:spTgt spid="180232"/>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180233"/>
                                        </p:tgtEl>
                                        <p:attrNameLst>
                                          <p:attrName>style.visibility</p:attrName>
                                        </p:attrNameLst>
                                      </p:cBhvr>
                                      <p:to>
                                        <p:strVal val="visible"/>
                                      </p:to>
                                    </p:set>
                                    <p:animEffect transition="in" filter="wipe(up)">
                                      <p:cBhvr>
                                        <p:cTn id="26" dur="500"/>
                                        <p:tgtEl>
                                          <p:spTgt spid="18023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180234"/>
                                        </p:tgtEl>
                                        <p:attrNameLst>
                                          <p:attrName>style.visibility</p:attrName>
                                        </p:attrNameLst>
                                      </p:cBhvr>
                                      <p:to>
                                        <p:strVal val="visible"/>
                                      </p:to>
                                    </p:set>
                                    <p:animEffect transition="in" filter="wipe(up)">
                                      <p:cBhvr>
                                        <p:cTn id="31" dur="500"/>
                                        <p:tgtEl>
                                          <p:spTgt spid="180234"/>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180235"/>
                                        </p:tgtEl>
                                        <p:attrNameLst>
                                          <p:attrName>style.visibility</p:attrName>
                                        </p:attrNameLst>
                                      </p:cBhvr>
                                      <p:to>
                                        <p:strVal val="visible"/>
                                      </p:to>
                                    </p:set>
                                    <p:animEffect transition="in" filter="wipe(up)">
                                      <p:cBhvr>
                                        <p:cTn id="34" dur="500"/>
                                        <p:tgtEl>
                                          <p:spTgt spid="180235"/>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0241"/>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xit" presetSubtype="0" fill="hold" nodeType="clickEffect">
                                  <p:stCondLst>
                                    <p:cond delay="0"/>
                                  </p:stCondLst>
                                  <p:childTnLst>
                                    <p:set>
                                      <p:cBhvr>
                                        <p:cTn id="46" dur="1" fill="hold">
                                          <p:stCondLst>
                                            <p:cond delay="0"/>
                                          </p:stCondLst>
                                        </p:cTn>
                                        <p:tgtEl>
                                          <p:spTgt spid="4"/>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30" grpId="0" animBg="1"/>
      <p:bldP spid="180232" grpId="0" animBg="1"/>
      <p:bldP spid="180233" grpId="0" animBg="1"/>
      <p:bldP spid="180234" grpId="0" animBg="1"/>
      <p:bldP spid="180235" grpId="0" animBg="1"/>
      <p:bldP spid="180236" grpId="0"/>
      <p:bldP spid="180241"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695400" y="214314"/>
            <a:ext cx="10390716" cy="1462087"/>
          </a:xfrm>
        </p:spPr>
        <p:txBody>
          <a:bodyPr>
            <a:normAutofit/>
          </a:bodyPr>
          <a:lstStyle/>
          <a:p>
            <a:pPr lvl="1" eaLnBrk="1" hangingPunct="0">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3.7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控制纹理</a:t>
            </a:r>
          </a:p>
        </p:txBody>
      </p:sp>
      <p:sp>
        <p:nvSpPr>
          <p:cNvPr id="150531" name="Rectangle 3"/>
          <p:cNvSpPr>
            <a:spLocks noGrp="1" noChangeArrowheads="1"/>
          </p:cNvSpPr>
          <p:nvPr>
            <p:ph type="body" sz="half" idx="1"/>
          </p:nvPr>
        </p:nvSpPr>
        <p:spPr>
          <a:xfrm>
            <a:off x="623392" y="1700808"/>
            <a:ext cx="10862733" cy="4530725"/>
          </a:xfrm>
        </p:spPr>
        <p:txBody>
          <a:bodyPr/>
          <a:lstStyle/>
          <a:p>
            <a:pPr marL="1260475" lvl="3" indent="-342900" eaLnBrk="1" hangingPunct="0">
              <a:lnSpc>
                <a:spcPct val="13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控制函数</a:t>
            </a:r>
            <a:r>
              <a:rPr lang="en-US" altLang="zh-CN" sz="2000" b="1" dirty="0" err="1">
                <a:solidFill>
                  <a:schemeClr val="accent6">
                    <a:lumMod val="50000"/>
                  </a:schemeClr>
                </a:solidFill>
                <a:latin typeface="微软雅黑" panose="020B0503020204020204" pitchFamily="34" charset="-122"/>
                <a:ea typeface="微软雅黑" panose="020B0503020204020204" pitchFamily="34" charset="-122"/>
              </a:rPr>
              <a:t>glTexParameter</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中参数</a:t>
            </a:r>
            <a:r>
              <a:rPr lang="en-US" altLang="zh-CN" sz="2000" b="1" dirty="0" err="1">
                <a:solidFill>
                  <a:schemeClr val="accent6">
                    <a:lumMod val="50000"/>
                  </a:schemeClr>
                </a:solidFill>
                <a:latin typeface="微软雅黑" panose="020B0503020204020204" pitchFamily="34" charset="-122"/>
                <a:ea typeface="微软雅黑" panose="020B0503020204020204" pitchFamily="34" charset="-122"/>
              </a:rPr>
              <a:t>pname</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和</a:t>
            </a:r>
            <a:r>
              <a:rPr lang="en-US" altLang="zh-CN" sz="2000" b="1" dirty="0" err="1">
                <a:solidFill>
                  <a:schemeClr val="accent6">
                    <a:lumMod val="50000"/>
                  </a:schemeClr>
                </a:solidFill>
                <a:latin typeface="微软雅黑" panose="020B0503020204020204" pitchFamily="34" charset="-122"/>
                <a:ea typeface="微软雅黑" panose="020B0503020204020204" pitchFamily="34" charset="-122"/>
              </a:rPr>
              <a:t>param</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的对应关系</a:t>
            </a:r>
          </a:p>
          <a:p>
            <a:pPr algn="ctr" eaLnBrk="1" hangingPunct="1"/>
            <a:endParaRPr lang="en-US" altLang="zh-CN" sz="2000" dirty="0" smtClean="0">
              <a:latin typeface="Times New Roman" pitchFamily="18" charset="0"/>
            </a:endParaRPr>
          </a:p>
        </p:txBody>
      </p:sp>
      <p:graphicFrame>
        <p:nvGraphicFramePr>
          <p:cNvPr id="150532" name="Group 4"/>
          <p:cNvGraphicFramePr>
            <a:graphicFrameLocks noGrp="1"/>
          </p:cNvGraphicFramePr>
          <p:nvPr>
            <p:ph sz="half" idx="2"/>
            <p:extLst>
              <p:ext uri="{D42A27DB-BD31-4B8C-83A1-F6EECF244321}">
                <p14:modId xmlns:p14="http://schemas.microsoft.com/office/powerpoint/2010/main" val="2108684158"/>
              </p:ext>
            </p:extLst>
          </p:nvPr>
        </p:nvGraphicFramePr>
        <p:xfrm>
          <a:off x="719667" y="2492897"/>
          <a:ext cx="11137900" cy="3672954"/>
        </p:xfrm>
        <a:graphic>
          <a:graphicData uri="http://schemas.openxmlformats.org/drawingml/2006/table">
            <a:tbl>
              <a:tblPr/>
              <a:tblGrid>
                <a:gridCol w="5008033"/>
                <a:gridCol w="6129867"/>
              </a:tblGrid>
              <a:tr h="60122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1" u="none" strike="noStrike" cap="none" normalizeH="0" baseline="0" dirty="0" err="1" smtClean="0">
                          <a:ln>
                            <a:noFill/>
                          </a:ln>
                          <a:solidFill>
                            <a:schemeClr val="bg2">
                              <a:lumMod val="50000"/>
                            </a:schemeClr>
                          </a:solidFill>
                          <a:effectLst/>
                          <a:latin typeface="Times New Roman" pitchFamily="18" charset="0"/>
                          <a:ea typeface="宋体" pitchFamily="2" charset="-122"/>
                        </a:rPr>
                        <a:t>pname</a:t>
                      </a:r>
                      <a:r>
                        <a:rPr kumimoji="0" lang="zh-CN" altLang="en-US" sz="2000" b="1" i="0" u="none" strike="noStrike" cap="none" normalizeH="0" baseline="0" dirty="0" smtClean="0">
                          <a:ln>
                            <a:noFill/>
                          </a:ln>
                          <a:solidFill>
                            <a:schemeClr val="bg2">
                              <a:lumMod val="50000"/>
                            </a:schemeClr>
                          </a:solidFill>
                          <a:effectLst/>
                          <a:latin typeface="Times New Roman" pitchFamily="18" charset="0"/>
                          <a:ea typeface="宋体" pitchFamily="2" charset="-122"/>
                        </a:rPr>
                        <a:t>参数</a:t>
                      </a:r>
                    </a:p>
                  </a:txBody>
                  <a:tcPr marL="121920" marR="121920"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1" u="none" strike="noStrike" cap="none" normalizeH="0" baseline="0" smtClean="0">
                          <a:ln>
                            <a:noFill/>
                          </a:ln>
                          <a:solidFill>
                            <a:schemeClr val="bg2">
                              <a:lumMod val="50000"/>
                            </a:schemeClr>
                          </a:solidFill>
                          <a:effectLst/>
                          <a:latin typeface="Times New Roman" pitchFamily="18" charset="0"/>
                          <a:ea typeface="宋体" pitchFamily="2" charset="-122"/>
                        </a:rPr>
                        <a:t>param</a:t>
                      </a:r>
                      <a:r>
                        <a:rPr kumimoji="0" lang="zh-CN" altLang="en-US" sz="2000" b="1" i="0" u="none" strike="noStrike" cap="none" normalizeH="0" baseline="0" smtClean="0">
                          <a:ln>
                            <a:noFill/>
                          </a:ln>
                          <a:solidFill>
                            <a:schemeClr val="bg2">
                              <a:lumMod val="50000"/>
                            </a:schemeClr>
                          </a:solidFill>
                          <a:effectLst/>
                          <a:latin typeface="Times New Roman" pitchFamily="18" charset="0"/>
                          <a:ea typeface="宋体" pitchFamily="2" charset="-122"/>
                        </a:rPr>
                        <a:t>取值</a:t>
                      </a:r>
                    </a:p>
                  </a:txBody>
                  <a:tcPr marL="121920" marR="121920"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91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bg2">
                              <a:lumMod val="50000"/>
                            </a:schemeClr>
                          </a:solidFill>
                          <a:effectLst/>
                          <a:latin typeface="Times New Roman" pitchFamily="18" charset="0"/>
                          <a:ea typeface="宋体" pitchFamily="2" charset="-122"/>
                        </a:rPr>
                        <a:t>GL_TEXTURE_MAG_FILTER</a:t>
                      </a:r>
                    </a:p>
                  </a:txBody>
                  <a:tcPr marL="121920" marR="121920"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bg2">
                              <a:lumMod val="50000"/>
                            </a:schemeClr>
                          </a:solidFill>
                          <a:effectLst/>
                          <a:latin typeface="Times New Roman" pitchFamily="18" charset="0"/>
                          <a:ea typeface="宋体" pitchFamily="2" charset="-122"/>
                        </a:rPr>
                        <a:t>GL_NEAREST,    GL_LINEAR</a:t>
                      </a:r>
                    </a:p>
                  </a:txBody>
                  <a:tcPr marL="121920" marR="121920"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1573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000" b="1" i="0" u="none" strike="noStrike" cap="none" normalizeH="0" baseline="0" dirty="0" smtClean="0">
                        <a:ln>
                          <a:noFill/>
                        </a:ln>
                        <a:solidFill>
                          <a:schemeClr val="bg2">
                            <a:lumMod val="50000"/>
                          </a:schemeClr>
                        </a:solidFill>
                        <a:effectLst/>
                        <a:latin typeface="Times New Roman" pitchFamily="18" charset="0"/>
                        <a:ea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000" b="1" i="0" u="none" strike="noStrike" cap="none" normalizeH="0" baseline="0" dirty="0" smtClean="0">
                        <a:ln>
                          <a:noFill/>
                        </a:ln>
                        <a:solidFill>
                          <a:schemeClr val="bg2">
                            <a:lumMod val="50000"/>
                          </a:schemeClr>
                        </a:solidFill>
                        <a:effectLst/>
                        <a:latin typeface="Times New Roman" pitchFamily="18" charset="0"/>
                        <a:ea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bg2">
                              <a:lumMod val="50000"/>
                            </a:schemeClr>
                          </a:solidFill>
                          <a:effectLst/>
                          <a:latin typeface="Times New Roman" pitchFamily="18" charset="0"/>
                          <a:ea typeface="宋体" pitchFamily="2" charset="-122"/>
                        </a:rPr>
                        <a:t>GL_TEXTURE_MIN_FILTER</a:t>
                      </a:r>
                    </a:p>
                  </a:txBody>
                  <a:tcPr marL="121920" marR="121920"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bg2">
                              <a:lumMod val="50000"/>
                            </a:schemeClr>
                          </a:solidFill>
                          <a:effectLst/>
                          <a:latin typeface="Times New Roman" pitchFamily="18" charset="0"/>
                          <a:ea typeface="宋体" pitchFamily="2" charset="-122"/>
                        </a:rPr>
                        <a:t>GL_NEAREST,    GL_LINEAR</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bg2">
                              <a:lumMod val="50000"/>
                            </a:schemeClr>
                          </a:solidFill>
                          <a:effectLst/>
                          <a:latin typeface="Times New Roman" pitchFamily="18" charset="0"/>
                          <a:ea typeface="宋体" pitchFamily="2" charset="-122"/>
                        </a:rPr>
                        <a:t>GL_NEAREST_MIPMAP_NEAREST,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bg2">
                              <a:lumMod val="50000"/>
                            </a:schemeClr>
                          </a:solidFill>
                          <a:effectLst/>
                          <a:latin typeface="Times New Roman" pitchFamily="18" charset="0"/>
                          <a:ea typeface="宋体" pitchFamily="2" charset="-122"/>
                        </a:rPr>
                        <a:t>GL_NEAREST_MIPMAP_LINEAR,</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bg2">
                              <a:lumMod val="50000"/>
                            </a:schemeClr>
                          </a:solidFill>
                          <a:effectLst/>
                          <a:latin typeface="Times New Roman" pitchFamily="18" charset="0"/>
                          <a:ea typeface="宋体" pitchFamily="2" charset="-122"/>
                        </a:rPr>
                        <a:t>GL_LINEAR_MIPMAP_NEAREST,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bg2">
                              <a:lumMod val="50000"/>
                            </a:schemeClr>
                          </a:solidFill>
                          <a:effectLst/>
                          <a:latin typeface="Times New Roman" pitchFamily="18" charset="0"/>
                          <a:ea typeface="宋体" pitchFamily="2" charset="-122"/>
                        </a:rPr>
                        <a:t>GL_LINEAR_MIPMAP_LINEAR</a:t>
                      </a:r>
                    </a:p>
                  </a:txBody>
                  <a:tcPr marL="121920" marR="121920"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363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bg2">
                              <a:lumMod val="50000"/>
                            </a:schemeClr>
                          </a:solidFill>
                          <a:effectLst/>
                          <a:latin typeface="Times New Roman" pitchFamily="18" charset="0"/>
                          <a:ea typeface="宋体" pitchFamily="2" charset="-122"/>
                        </a:rPr>
                        <a:t>GL_TEXTURE_WRAP_S</a:t>
                      </a:r>
                    </a:p>
                  </a:txBody>
                  <a:tcPr marL="121920" marR="121920"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bg2">
                              <a:lumMod val="50000"/>
                            </a:schemeClr>
                          </a:solidFill>
                          <a:effectLst/>
                          <a:latin typeface="Times New Roman" pitchFamily="18" charset="0"/>
                          <a:ea typeface="宋体" pitchFamily="2" charset="-122"/>
                        </a:rPr>
                        <a:t>GL_CLAMP,     GL_REPEAT</a:t>
                      </a:r>
                    </a:p>
                  </a:txBody>
                  <a:tcPr marL="121920" marR="121920"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745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bg2">
                              <a:lumMod val="50000"/>
                            </a:schemeClr>
                          </a:solidFill>
                          <a:effectLst/>
                          <a:latin typeface="Times New Roman" pitchFamily="18" charset="0"/>
                          <a:ea typeface="宋体" pitchFamily="2" charset="-122"/>
                        </a:rPr>
                        <a:t>GL_TEXTURE_WRAP_T</a:t>
                      </a:r>
                    </a:p>
                  </a:txBody>
                  <a:tcPr marL="121920" marR="121920"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bg2">
                              <a:lumMod val="50000"/>
                            </a:schemeClr>
                          </a:solidFill>
                          <a:effectLst/>
                          <a:latin typeface="Times New Roman" pitchFamily="18" charset="0"/>
                          <a:ea typeface="宋体" pitchFamily="2" charset="-122"/>
                        </a:rPr>
                        <a:t>GL_CLAMP,     GL_REPEAT</a:t>
                      </a:r>
                    </a:p>
                  </a:txBody>
                  <a:tcPr marL="121920" marR="121920"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4449050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0531">
                                            <p:txEl>
                                              <p:pRg st="0" end="0"/>
                                            </p:txEl>
                                          </p:spTgt>
                                        </p:tgtEl>
                                        <p:attrNameLst>
                                          <p:attrName>style.visibility</p:attrName>
                                        </p:attrNameLst>
                                      </p:cBhvr>
                                      <p:to>
                                        <p:strVal val="visible"/>
                                      </p:to>
                                    </p:set>
                                    <p:animEffect transition="in" filter="wipe(up)">
                                      <p:cBhvr>
                                        <p:cTn id="7" dur="500"/>
                                        <p:tgtEl>
                                          <p:spTgt spid="15053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50532"/>
                                        </p:tgtEl>
                                        <p:attrNameLst>
                                          <p:attrName>style.visibility</p:attrName>
                                        </p:attrNameLst>
                                      </p:cBhvr>
                                      <p:to>
                                        <p:strVal val="visible"/>
                                      </p:to>
                                    </p:set>
                                    <p:animEffect transition="in" filter="fade">
                                      <p:cBhvr>
                                        <p:cTn id="12" dur="500"/>
                                        <p:tgtEl>
                                          <p:spTgt spid="150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1" grpId="0" build="p"/>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695400" y="214314"/>
            <a:ext cx="10390716" cy="1462087"/>
          </a:xfrm>
        </p:spPr>
        <p:txBody>
          <a:bodyPr>
            <a:normAutofit/>
          </a:bodyPr>
          <a:lstStyle/>
          <a:p>
            <a:pPr lvl="1" eaLnBrk="1" hangingPunct="0">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3.7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控制纹理</a:t>
            </a:r>
          </a:p>
        </p:txBody>
      </p:sp>
      <p:sp>
        <p:nvSpPr>
          <p:cNvPr id="152579" name="Rectangle 3"/>
          <p:cNvSpPr>
            <a:spLocks noGrp="1" noChangeArrowheads="1"/>
          </p:cNvSpPr>
          <p:nvPr>
            <p:ph type="body" sz="half" idx="1"/>
          </p:nvPr>
        </p:nvSpPr>
        <p:spPr>
          <a:xfrm>
            <a:off x="609600" y="1600201"/>
            <a:ext cx="11582400" cy="4530725"/>
          </a:xfrm>
        </p:spPr>
        <p:txBody>
          <a:bodyPr/>
          <a:lstStyle/>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放大和缩小纹理</a:t>
            </a:r>
          </a:p>
          <a:p>
            <a:pPr marL="1260475" lvl="3" indent="-342900" eaLnBrk="1" hangingPunct="0">
              <a:lnSpc>
                <a:spcPct val="130000"/>
              </a:lnSpc>
              <a:spcBef>
                <a:spcPts val="1200"/>
              </a:spcBef>
              <a:buFont typeface="Arial" panose="020B0604020202020204" pitchFamily="34" charset="0"/>
              <a:buChar char="•"/>
              <a:defRPr/>
            </a:pP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OpenGL</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采用滤波方法对纹理进行缩放</a:t>
            </a:r>
          </a:p>
          <a:p>
            <a:pPr marL="355600" indent="903288" eaLnBrk="1" hangingPunct="1">
              <a:buFont typeface="Wingdings" pitchFamily="2" charset="2"/>
              <a:buNone/>
            </a:pPr>
            <a:r>
              <a:rPr lang="en-US" altLang="zh-CN" sz="2000" dirty="0" err="1" smtClean="0">
                <a:solidFill>
                  <a:schemeClr val="bg2">
                    <a:lumMod val="50000"/>
                  </a:schemeClr>
                </a:solidFill>
                <a:latin typeface="Times New Roman" pitchFamily="18" charset="0"/>
              </a:rPr>
              <a:t>glTexParameteri</a:t>
            </a:r>
            <a:r>
              <a:rPr lang="en-US" altLang="zh-CN" sz="2000" dirty="0" smtClean="0">
                <a:solidFill>
                  <a:schemeClr val="bg2">
                    <a:lumMod val="50000"/>
                  </a:schemeClr>
                </a:solidFill>
                <a:latin typeface="Times New Roman" pitchFamily="18" charset="0"/>
              </a:rPr>
              <a:t>( GL_TEXTURE_2D, GL_TEXTURE_MAG_FILTER, </a:t>
            </a:r>
            <a:r>
              <a:rPr lang="en-US" altLang="zh-CN" sz="2000" dirty="0">
                <a:solidFill>
                  <a:srgbClr val="0000FF"/>
                </a:solidFill>
                <a:latin typeface="Times New Roman" pitchFamily="18" charset="0"/>
              </a:rPr>
              <a:t>GL_NEAREST</a:t>
            </a:r>
            <a:r>
              <a:rPr lang="en-US" altLang="zh-CN" sz="2000" dirty="0" smtClean="0">
                <a:solidFill>
                  <a:schemeClr val="bg2">
                    <a:lumMod val="50000"/>
                  </a:schemeClr>
                </a:solidFill>
                <a:latin typeface="Times New Roman" pitchFamily="18" charset="0"/>
              </a:rPr>
              <a:t>);</a:t>
            </a:r>
          </a:p>
          <a:p>
            <a:pPr marL="355600" indent="903288" eaLnBrk="1" hangingPunct="1">
              <a:buFont typeface="Wingdings" pitchFamily="2" charset="2"/>
              <a:buNone/>
            </a:pPr>
            <a:r>
              <a:rPr lang="en-US" altLang="zh-CN" sz="2000" dirty="0" err="1" smtClean="0">
                <a:solidFill>
                  <a:schemeClr val="bg2">
                    <a:lumMod val="50000"/>
                  </a:schemeClr>
                </a:solidFill>
                <a:latin typeface="Times New Roman" pitchFamily="18" charset="0"/>
              </a:rPr>
              <a:t>glTexParameteri</a:t>
            </a:r>
            <a:r>
              <a:rPr lang="en-US" altLang="zh-CN" sz="2000" dirty="0" smtClean="0">
                <a:solidFill>
                  <a:schemeClr val="bg2">
                    <a:lumMod val="50000"/>
                  </a:schemeClr>
                </a:solidFill>
                <a:latin typeface="Times New Roman" pitchFamily="18" charset="0"/>
              </a:rPr>
              <a:t>( GL_TEXTURE_2D, GL_TEXTURE_MIN_FILTER, </a:t>
            </a:r>
            <a:r>
              <a:rPr lang="en-US" altLang="zh-CN" sz="2000" dirty="0">
                <a:solidFill>
                  <a:srgbClr val="0000FF"/>
                </a:solidFill>
                <a:latin typeface="Times New Roman" pitchFamily="18" charset="0"/>
              </a:rPr>
              <a:t>GL_LINEAR</a:t>
            </a:r>
            <a:r>
              <a:rPr lang="en-US" altLang="zh-CN" sz="2000" dirty="0" smtClean="0">
                <a:solidFill>
                  <a:schemeClr val="bg2">
                    <a:lumMod val="50000"/>
                  </a:schemeClr>
                </a:solidFill>
                <a:latin typeface="Times New Roman" pitchFamily="18" charset="0"/>
              </a:rPr>
              <a:t>);</a:t>
            </a:r>
          </a:p>
          <a:p>
            <a:pPr marL="355600" indent="903288" eaLnBrk="1" hangingPunct="1">
              <a:buFont typeface="Wingdings" pitchFamily="2" charset="2"/>
              <a:buNone/>
            </a:pPr>
            <a:endParaRPr lang="en-US" altLang="zh-CN" sz="1800" dirty="0" smtClean="0">
              <a:latin typeface="Times New Roman" pitchFamily="18" charset="0"/>
            </a:endParaRPr>
          </a:p>
          <a:p>
            <a:pPr marL="355600" indent="903288" eaLnBrk="1" hangingPunct="1">
              <a:buFont typeface="Wingdings" pitchFamily="2" charset="2"/>
              <a:buNone/>
            </a:pPr>
            <a:r>
              <a:rPr lang="en-US" altLang="zh-CN" sz="2000" dirty="0" smtClean="0">
                <a:solidFill>
                  <a:srgbClr val="008000"/>
                </a:solidFill>
                <a:latin typeface="Times New Roman" pitchFamily="18" charset="0"/>
              </a:rPr>
              <a:t>GL_TEXTURE_MAG_FILTER   </a:t>
            </a:r>
            <a:r>
              <a:rPr lang="zh-CN" altLang="en-US" sz="2000" b="1" dirty="0" smtClean="0">
                <a:solidFill>
                  <a:schemeClr val="bg2">
                    <a:lumMod val="50000"/>
                  </a:schemeClr>
                </a:solidFill>
                <a:latin typeface="Times New Roman" pitchFamily="18" charset="0"/>
              </a:rPr>
              <a:t>放大纹理滤波</a:t>
            </a:r>
          </a:p>
          <a:p>
            <a:pPr marL="355600" indent="903288" eaLnBrk="1" hangingPunct="1">
              <a:buFont typeface="Wingdings" pitchFamily="2" charset="2"/>
              <a:buNone/>
            </a:pPr>
            <a:r>
              <a:rPr lang="en-US" altLang="zh-CN" sz="2000" dirty="0" smtClean="0">
                <a:solidFill>
                  <a:srgbClr val="008000"/>
                </a:solidFill>
                <a:latin typeface="Times New Roman" pitchFamily="18" charset="0"/>
              </a:rPr>
              <a:t>GL_TEXTURE_MIN_FILTER    </a:t>
            </a:r>
            <a:r>
              <a:rPr lang="zh-CN" altLang="en-US" sz="2000" b="1" dirty="0" smtClean="0">
                <a:solidFill>
                  <a:schemeClr val="bg2">
                    <a:lumMod val="50000"/>
                  </a:schemeClr>
                </a:solidFill>
                <a:latin typeface="Times New Roman" pitchFamily="18" charset="0"/>
              </a:rPr>
              <a:t>缩小纹理滤波</a:t>
            </a:r>
          </a:p>
          <a:p>
            <a:pPr marL="355600" indent="903288"/>
            <a:r>
              <a:rPr lang="en-US" altLang="zh-CN" sz="2000" dirty="0" smtClean="0">
                <a:solidFill>
                  <a:srgbClr val="0000FF"/>
                </a:solidFill>
                <a:latin typeface="Times New Roman" pitchFamily="18" charset="0"/>
              </a:rPr>
              <a:t>GL_NEAREST </a:t>
            </a:r>
            <a:r>
              <a:rPr lang="zh-CN" altLang="en-US" sz="2000" b="1" dirty="0">
                <a:solidFill>
                  <a:schemeClr val="bg2">
                    <a:lumMod val="50000"/>
                  </a:schemeClr>
                </a:solidFill>
                <a:latin typeface="Times New Roman" pitchFamily="18" charset="0"/>
              </a:rPr>
              <a:t>表示选择最接近像素中心的纹素进行放大或缩小；</a:t>
            </a:r>
          </a:p>
          <a:p>
            <a:pPr marL="355600" indent="903288"/>
            <a:r>
              <a:rPr lang="en-US" altLang="zh-CN" sz="2000" dirty="0" smtClean="0">
                <a:solidFill>
                  <a:srgbClr val="0000FF"/>
                </a:solidFill>
                <a:latin typeface="Times New Roman" pitchFamily="18" charset="0"/>
              </a:rPr>
              <a:t>GL_LINEAR  </a:t>
            </a:r>
            <a:r>
              <a:rPr lang="zh-CN" altLang="en-US" sz="2000" b="1" dirty="0">
                <a:solidFill>
                  <a:schemeClr val="bg2">
                    <a:lumMod val="50000"/>
                  </a:schemeClr>
                </a:solidFill>
                <a:latin typeface="Times New Roman" pitchFamily="18" charset="0"/>
              </a:rPr>
              <a:t>表示选择距离像素中心最近的</a:t>
            </a:r>
            <a:r>
              <a:rPr lang="en-US" altLang="zh-CN" sz="2000" b="1" dirty="0">
                <a:solidFill>
                  <a:schemeClr val="bg2">
                    <a:lumMod val="50000"/>
                  </a:schemeClr>
                </a:solidFill>
                <a:latin typeface="Times New Roman" pitchFamily="18" charset="0"/>
              </a:rPr>
              <a:t>2</a:t>
            </a:r>
            <a:r>
              <a:rPr lang="en-US" altLang="zh-CN" sz="2000" b="1" dirty="0">
                <a:solidFill>
                  <a:schemeClr val="bg2">
                    <a:lumMod val="50000"/>
                  </a:schemeClr>
                </a:solidFill>
                <a:latin typeface="Times New Roman" pitchFamily="18" charset="0"/>
                <a:sym typeface="Symbol" pitchFamily="18" charset="2"/>
              </a:rPr>
              <a:t>2</a:t>
            </a:r>
            <a:r>
              <a:rPr lang="zh-CN" altLang="en-US" sz="2000" b="1" dirty="0">
                <a:solidFill>
                  <a:schemeClr val="bg2">
                    <a:lumMod val="50000"/>
                  </a:schemeClr>
                </a:solidFill>
                <a:latin typeface="Times New Roman" pitchFamily="18" charset="0"/>
              </a:rPr>
              <a:t>维纹素数组加权平均后进行放大或缩小；</a:t>
            </a:r>
          </a:p>
          <a:p>
            <a:pPr eaLnBrk="1" hangingPunct="1">
              <a:buFont typeface="Wingdings" pitchFamily="2" charset="2"/>
              <a:buNone/>
            </a:pPr>
            <a:endParaRPr lang="zh-CN" altLang="en-US" sz="2400" dirty="0" smtClean="0">
              <a:latin typeface="Times New Roman" pitchFamily="18" charset="0"/>
            </a:endParaRPr>
          </a:p>
          <a:p>
            <a:pPr eaLnBrk="1" hangingPunct="1">
              <a:buFont typeface="Wingdings" pitchFamily="2" charset="2"/>
              <a:buNone/>
            </a:pPr>
            <a:endParaRPr lang="en-US" altLang="zh-CN" sz="2400" dirty="0" smtClean="0">
              <a:latin typeface="Times New Roman" pitchFamily="18" charset="0"/>
            </a:endParaRPr>
          </a:p>
        </p:txBody>
      </p:sp>
    </p:spTree>
    <p:extLst>
      <p:ext uri="{BB962C8B-B14F-4D97-AF65-F5344CB8AC3E}">
        <p14:creationId xmlns:p14="http://schemas.microsoft.com/office/powerpoint/2010/main" val="26456993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2579">
                                            <p:bg/>
                                          </p:spTgt>
                                        </p:tgtEl>
                                        <p:attrNameLst>
                                          <p:attrName>style.visibility</p:attrName>
                                        </p:attrNameLst>
                                      </p:cBhvr>
                                      <p:to>
                                        <p:strVal val="visible"/>
                                      </p:to>
                                    </p:set>
                                    <p:animEffect transition="in" filter="wipe(up)">
                                      <p:cBhvr>
                                        <p:cTn id="7" dur="500"/>
                                        <p:tgtEl>
                                          <p:spTgt spid="152579">
                                            <p:bg/>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52579">
                                            <p:txEl>
                                              <p:pRg st="0" end="0"/>
                                            </p:txEl>
                                          </p:spTgt>
                                        </p:tgtEl>
                                        <p:attrNameLst>
                                          <p:attrName>style.visibility</p:attrName>
                                        </p:attrNameLst>
                                      </p:cBhvr>
                                      <p:to>
                                        <p:strVal val="visible"/>
                                      </p:to>
                                    </p:set>
                                    <p:animEffect transition="in" filter="wipe(up)">
                                      <p:cBhvr>
                                        <p:cTn id="10" dur="500"/>
                                        <p:tgtEl>
                                          <p:spTgt spid="152579">
                                            <p:txEl>
                                              <p:pRg st="0" end="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52579">
                                            <p:txEl>
                                              <p:pRg st="1" end="1"/>
                                            </p:txEl>
                                          </p:spTgt>
                                        </p:tgtEl>
                                        <p:attrNameLst>
                                          <p:attrName>style.visibility</p:attrName>
                                        </p:attrNameLst>
                                      </p:cBhvr>
                                      <p:to>
                                        <p:strVal val="visible"/>
                                      </p:to>
                                    </p:set>
                                    <p:animEffect transition="in" filter="wipe(up)">
                                      <p:cBhvr>
                                        <p:cTn id="13" dur="500"/>
                                        <p:tgtEl>
                                          <p:spTgt spid="152579">
                                            <p:txEl>
                                              <p:pRg st="1" end="1"/>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52579">
                                            <p:txEl>
                                              <p:pRg st="2" end="2"/>
                                            </p:txEl>
                                          </p:spTgt>
                                        </p:tgtEl>
                                        <p:attrNameLst>
                                          <p:attrName>style.visibility</p:attrName>
                                        </p:attrNameLst>
                                      </p:cBhvr>
                                      <p:to>
                                        <p:strVal val="visible"/>
                                      </p:to>
                                    </p:set>
                                    <p:animEffect transition="in" filter="wipe(up)">
                                      <p:cBhvr>
                                        <p:cTn id="18" dur="500"/>
                                        <p:tgtEl>
                                          <p:spTgt spid="152579">
                                            <p:txEl>
                                              <p:pRg st="2" end="2"/>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52579">
                                            <p:txEl>
                                              <p:pRg st="3" end="3"/>
                                            </p:txEl>
                                          </p:spTgt>
                                        </p:tgtEl>
                                        <p:attrNameLst>
                                          <p:attrName>style.visibility</p:attrName>
                                        </p:attrNameLst>
                                      </p:cBhvr>
                                      <p:to>
                                        <p:strVal val="visible"/>
                                      </p:to>
                                    </p:set>
                                    <p:animEffect transition="in" filter="wipe(up)">
                                      <p:cBhvr>
                                        <p:cTn id="23" dur="500"/>
                                        <p:tgtEl>
                                          <p:spTgt spid="152579">
                                            <p:txEl>
                                              <p:pRg st="3" end="3"/>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152579">
                                            <p:txEl>
                                              <p:pRg st="5" end="5"/>
                                            </p:txEl>
                                          </p:spTgt>
                                        </p:tgtEl>
                                        <p:attrNameLst>
                                          <p:attrName>style.visibility</p:attrName>
                                        </p:attrNameLst>
                                      </p:cBhvr>
                                      <p:to>
                                        <p:strVal val="visible"/>
                                      </p:to>
                                    </p:set>
                                    <p:animEffect transition="in" filter="wipe(up)">
                                      <p:cBhvr>
                                        <p:cTn id="28" dur="500"/>
                                        <p:tgtEl>
                                          <p:spTgt spid="152579">
                                            <p:txEl>
                                              <p:pRg st="5" end="5"/>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52579">
                                            <p:txEl>
                                              <p:pRg st="6" end="6"/>
                                            </p:txEl>
                                          </p:spTgt>
                                        </p:tgtEl>
                                        <p:attrNameLst>
                                          <p:attrName>style.visibility</p:attrName>
                                        </p:attrNameLst>
                                      </p:cBhvr>
                                      <p:to>
                                        <p:strVal val="visible"/>
                                      </p:to>
                                    </p:set>
                                    <p:animEffect transition="in" filter="wipe(up)">
                                      <p:cBhvr>
                                        <p:cTn id="33" dur="500"/>
                                        <p:tgtEl>
                                          <p:spTgt spid="152579">
                                            <p:txEl>
                                              <p:pRg st="6" end="6"/>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152579">
                                            <p:txEl>
                                              <p:pRg st="7" end="7"/>
                                            </p:txEl>
                                          </p:spTgt>
                                        </p:tgtEl>
                                        <p:attrNameLst>
                                          <p:attrName>style.visibility</p:attrName>
                                        </p:attrNameLst>
                                      </p:cBhvr>
                                      <p:to>
                                        <p:strVal val="visible"/>
                                      </p:to>
                                    </p:set>
                                    <p:animEffect transition="in" filter="wipe(up)">
                                      <p:cBhvr>
                                        <p:cTn id="38" dur="500"/>
                                        <p:tgtEl>
                                          <p:spTgt spid="152579">
                                            <p:txEl>
                                              <p:pRg st="7" end="7"/>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152579">
                                            <p:txEl>
                                              <p:pRg st="8" end="8"/>
                                            </p:txEl>
                                          </p:spTgt>
                                        </p:tgtEl>
                                        <p:attrNameLst>
                                          <p:attrName>style.visibility</p:attrName>
                                        </p:attrNameLst>
                                      </p:cBhvr>
                                      <p:to>
                                        <p:strVal val="visible"/>
                                      </p:to>
                                    </p:set>
                                    <p:animEffect transition="in" filter="wipe(up)">
                                      <p:cBhvr>
                                        <p:cTn id="43" dur="500"/>
                                        <p:tgtEl>
                                          <p:spTgt spid="15257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9" grpId="0" build="p"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normAutofit/>
          </a:bodyPr>
          <a:lstStyle/>
          <a:p>
            <a:pPr lvl="1" eaLnBrk="1" hangingPunct="0">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3.7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控制纹理</a:t>
            </a:r>
          </a:p>
        </p:txBody>
      </p:sp>
      <p:graphicFrame>
        <p:nvGraphicFramePr>
          <p:cNvPr id="154627" name="Group 3"/>
          <p:cNvGraphicFramePr>
            <a:graphicFrameLocks noGrp="1"/>
          </p:cNvGraphicFramePr>
          <p:nvPr>
            <p:ph idx="1"/>
            <p:extLst>
              <p:ext uri="{D42A27DB-BD31-4B8C-83A1-F6EECF244321}">
                <p14:modId xmlns:p14="http://schemas.microsoft.com/office/powerpoint/2010/main" val="824312784"/>
              </p:ext>
            </p:extLst>
          </p:nvPr>
        </p:nvGraphicFramePr>
        <p:xfrm>
          <a:off x="695400" y="2204864"/>
          <a:ext cx="10972800" cy="4333875"/>
        </p:xfrm>
        <a:graphic>
          <a:graphicData uri="http://schemas.openxmlformats.org/drawingml/2006/table">
            <a:tbl>
              <a:tblPr/>
              <a:tblGrid>
                <a:gridCol w="5329767"/>
                <a:gridCol w="5643033"/>
              </a:tblGrid>
              <a:tr h="57630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bg2">
                              <a:lumMod val="50000"/>
                            </a:schemeClr>
                          </a:solidFill>
                          <a:effectLst/>
                          <a:latin typeface="Times New Roman" pitchFamily="18" charset="0"/>
                          <a:ea typeface="宋体" pitchFamily="2" charset="-122"/>
                        </a:rPr>
                        <a:t>参数值</a:t>
                      </a:r>
                    </a:p>
                  </a:txBody>
                  <a:tcPr marL="121920" marR="121920"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bg2">
                              <a:lumMod val="50000"/>
                            </a:schemeClr>
                          </a:solidFill>
                          <a:effectLst/>
                          <a:latin typeface="Times New Roman" pitchFamily="18" charset="0"/>
                          <a:ea typeface="宋体" pitchFamily="2" charset="-122"/>
                        </a:rPr>
                        <a:t>含   义</a:t>
                      </a:r>
                    </a:p>
                  </a:txBody>
                  <a:tcPr marL="121920" marR="121920"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109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bg2">
                              <a:lumMod val="50000"/>
                            </a:schemeClr>
                          </a:solidFill>
                          <a:effectLst/>
                          <a:latin typeface="Times New Roman" pitchFamily="18" charset="0"/>
                          <a:ea typeface="宋体" pitchFamily="2" charset="-122"/>
                        </a:rPr>
                        <a:t>GL_NEAREST_MIPMAP_NEAREST</a:t>
                      </a:r>
                    </a:p>
                  </a:txBody>
                  <a:tcPr marL="121920" marR="121920"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bg2">
                              <a:lumMod val="50000"/>
                            </a:schemeClr>
                          </a:solidFill>
                          <a:effectLst/>
                          <a:latin typeface="Times New Roman" pitchFamily="18" charset="0"/>
                          <a:ea typeface="宋体" pitchFamily="2" charset="-122"/>
                        </a:rPr>
                        <a:t>（使用一个</a:t>
                      </a:r>
                      <a:r>
                        <a:rPr kumimoji="0" lang="en-US" altLang="zh-CN" sz="2000" b="1" i="0" u="none" strike="noStrike" cap="none" normalizeH="0" baseline="0" smtClean="0">
                          <a:ln>
                            <a:noFill/>
                          </a:ln>
                          <a:solidFill>
                            <a:schemeClr val="bg2">
                              <a:lumMod val="50000"/>
                            </a:schemeClr>
                          </a:solidFill>
                          <a:effectLst/>
                          <a:latin typeface="Times New Roman" pitchFamily="18" charset="0"/>
                          <a:ea typeface="宋体" pitchFamily="2" charset="-122"/>
                        </a:rPr>
                        <a:t>MIPMAP</a:t>
                      </a:r>
                      <a:r>
                        <a:rPr kumimoji="0" lang="zh-CN" altLang="en-US" sz="2000" b="1" i="0" u="none" strike="noStrike" cap="none" normalizeH="0" baseline="0" smtClean="0">
                          <a:ln>
                            <a:noFill/>
                          </a:ln>
                          <a:solidFill>
                            <a:schemeClr val="bg2">
                              <a:lumMod val="50000"/>
                            </a:schemeClr>
                          </a:solidFill>
                          <a:effectLst/>
                          <a:latin typeface="Times New Roman" pitchFamily="18" charset="0"/>
                          <a:ea typeface="宋体" pitchFamily="2" charset="-122"/>
                        </a:rPr>
                        <a:t>进行缩小）选择最近的纹素进行缩小</a:t>
                      </a:r>
                    </a:p>
                  </a:txBody>
                  <a:tcPr marL="121920" marR="121920"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3982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bg2">
                              <a:lumMod val="50000"/>
                            </a:schemeClr>
                          </a:solidFill>
                          <a:effectLst/>
                          <a:latin typeface="Times New Roman" pitchFamily="18" charset="0"/>
                          <a:ea typeface="宋体" pitchFamily="2" charset="-122"/>
                        </a:rPr>
                        <a:t>GL_LINEAR_MIPMAP_NEAREST</a:t>
                      </a:r>
                    </a:p>
                  </a:txBody>
                  <a:tcPr marL="121920" marR="121920"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bg2">
                              <a:lumMod val="50000"/>
                            </a:schemeClr>
                          </a:solidFill>
                          <a:effectLst/>
                          <a:latin typeface="Times New Roman" pitchFamily="18" charset="0"/>
                          <a:ea typeface="宋体" pitchFamily="2" charset="-122"/>
                        </a:rPr>
                        <a:t>（使用一个</a:t>
                      </a:r>
                      <a:r>
                        <a:rPr kumimoji="0" lang="en-US" altLang="zh-CN" sz="2000" b="1" i="0" u="none" strike="noStrike" cap="none" normalizeH="0" baseline="0" smtClean="0">
                          <a:ln>
                            <a:noFill/>
                          </a:ln>
                          <a:solidFill>
                            <a:schemeClr val="bg2">
                              <a:lumMod val="50000"/>
                            </a:schemeClr>
                          </a:solidFill>
                          <a:effectLst/>
                          <a:latin typeface="Times New Roman" pitchFamily="18" charset="0"/>
                          <a:ea typeface="宋体" pitchFamily="2" charset="-122"/>
                        </a:rPr>
                        <a:t>MIPMAP</a:t>
                      </a:r>
                      <a:r>
                        <a:rPr kumimoji="0" lang="zh-CN" altLang="en-US" sz="2000" b="1" i="0" u="none" strike="noStrike" cap="none" normalizeH="0" baseline="0" smtClean="0">
                          <a:ln>
                            <a:noFill/>
                          </a:ln>
                          <a:solidFill>
                            <a:schemeClr val="bg2">
                              <a:lumMod val="50000"/>
                            </a:schemeClr>
                          </a:solidFill>
                          <a:effectLst/>
                          <a:latin typeface="Times New Roman" pitchFamily="18" charset="0"/>
                          <a:ea typeface="宋体" pitchFamily="2" charset="-122"/>
                        </a:rPr>
                        <a:t>）对纹素进行线性插值</a:t>
                      </a:r>
                    </a:p>
                  </a:txBody>
                  <a:tcPr marL="121920" marR="121920"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0591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bg2">
                              <a:lumMod val="50000"/>
                            </a:schemeClr>
                          </a:solidFill>
                          <a:effectLst/>
                          <a:latin typeface="Times New Roman" pitchFamily="18" charset="0"/>
                          <a:ea typeface="宋体" pitchFamily="2" charset="-122"/>
                        </a:rPr>
                        <a:t>GL_NEAREST_MIPMAP_LINEAR</a:t>
                      </a:r>
                    </a:p>
                  </a:txBody>
                  <a:tcPr marL="121920" marR="121920"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bg2">
                              <a:lumMod val="50000"/>
                            </a:schemeClr>
                          </a:solidFill>
                          <a:effectLst/>
                          <a:latin typeface="Times New Roman" pitchFamily="18" charset="0"/>
                          <a:ea typeface="宋体" pitchFamily="2" charset="-122"/>
                        </a:rPr>
                        <a:t>（使用两个</a:t>
                      </a:r>
                      <a:r>
                        <a:rPr kumimoji="0" lang="en-US" altLang="zh-CN" sz="2000" b="1" i="0" u="none" strike="noStrike" cap="none" normalizeH="0" baseline="0" smtClean="0">
                          <a:ln>
                            <a:noFill/>
                          </a:ln>
                          <a:solidFill>
                            <a:schemeClr val="bg2">
                              <a:lumMod val="50000"/>
                            </a:schemeClr>
                          </a:solidFill>
                          <a:effectLst/>
                          <a:latin typeface="Times New Roman" pitchFamily="18" charset="0"/>
                          <a:ea typeface="宋体" pitchFamily="2" charset="-122"/>
                        </a:rPr>
                        <a:t>MIPMAP</a:t>
                      </a:r>
                      <a:r>
                        <a:rPr kumimoji="0" lang="zh-CN" altLang="en-US" sz="2000" b="1" i="0" u="none" strike="noStrike" cap="none" normalizeH="0" baseline="0" smtClean="0">
                          <a:ln>
                            <a:noFill/>
                          </a:ln>
                          <a:solidFill>
                            <a:schemeClr val="bg2">
                              <a:lumMod val="50000"/>
                            </a:schemeClr>
                          </a:solidFill>
                          <a:effectLst/>
                          <a:latin typeface="Times New Roman" pitchFamily="18" charset="0"/>
                          <a:ea typeface="宋体" pitchFamily="2" charset="-122"/>
                        </a:rPr>
                        <a:t>图像）选择两个切换图像中最近的纹素值，然后对这两个值进行插值</a:t>
                      </a:r>
                    </a:p>
                  </a:txBody>
                  <a:tcPr marL="121920" marR="121920"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0736">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000" b="1" i="0" u="none" strike="noStrike" cap="none" normalizeH="0" baseline="0" smtClean="0">
                        <a:ln>
                          <a:noFill/>
                        </a:ln>
                        <a:solidFill>
                          <a:schemeClr val="bg2">
                            <a:lumMod val="50000"/>
                          </a:schemeClr>
                        </a:solidFill>
                        <a:effectLst/>
                        <a:latin typeface="Times New Roman" pitchFamily="18" charset="0"/>
                        <a:ea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bg2">
                              <a:lumMod val="50000"/>
                            </a:schemeClr>
                          </a:solidFill>
                          <a:effectLst/>
                          <a:latin typeface="Times New Roman" pitchFamily="18" charset="0"/>
                          <a:ea typeface="宋体" pitchFamily="2" charset="-122"/>
                        </a:rPr>
                        <a:t>GL_LINEAR_MIPMAP_LINEAR</a:t>
                      </a:r>
                    </a:p>
                  </a:txBody>
                  <a:tcPr marL="121920" marR="121920"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bg2">
                              <a:lumMod val="50000"/>
                            </a:schemeClr>
                          </a:solidFill>
                          <a:effectLst/>
                          <a:latin typeface="Times New Roman" pitchFamily="18" charset="0"/>
                          <a:ea typeface="宋体" pitchFamily="2" charset="-122"/>
                        </a:rPr>
                        <a:t>（使用两个</a:t>
                      </a:r>
                      <a:r>
                        <a:rPr kumimoji="0" lang="en-US" altLang="zh-CN" sz="2000" b="1" i="0" u="none" strike="noStrike" cap="none" normalizeH="0" baseline="0" dirty="0" smtClean="0">
                          <a:ln>
                            <a:noFill/>
                          </a:ln>
                          <a:solidFill>
                            <a:schemeClr val="bg2">
                              <a:lumMod val="50000"/>
                            </a:schemeClr>
                          </a:solidFill>
                          <a:effectLst/>
                          <a:latin typeface="Times New Roman" pitchFamily="18" charset="0"/>
                          <a:ea typeface="宋体" pitchFamily="2" charset="-122"/>
                        </a:rPr>
                        <a:t>MIPMAP</a:t>
                      </a:r>
                      <a:r>
                        <a:rPr kumimoji="0" lang="zh-CN" altLang="en-US" sz="2000" b="1" i="0" u="none" strike="noStrike" cap="none" normalizeH="0" baseline="0" dirty="0" smtClean="0">
                          <a:ln>
                            <a:noFill/>
                          </a:ln>
                          <a:solidFill>
                            <a:schemeClr val="bg2">
                              <a:lumMod val="50000"/>
                            </a:schemeClr>
                          </a:solidFill>
                          <a:effectLst/>
                          <a:latin typeface="Times New Roman" pitchFamily="18" charset="0"/>
                          <a:ea typeface="宋体" pitchFamily="2" charset="-122"/>
                        </a:rPr>
                        <a:t>图像）使用线性插值计算两个图像中每个图像的纹素值，然后在这个数值之间进行线性插值</a:t>
                      </a:r>
                    </a:p>
                  </a:txBody>
                  <a:tcPr marL="121920" marR="121920"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41335" name="Text Box 23"/>
          <p:cNvSpPr txBox="1">
            <a:spLocks noChangeArrowheads="1"/>
          </p:cNvSpPr>
          <p:nvPr/>
        </p:nvSpPr>
        <p:spPr bwMode="auto">
          <a:xfrm>
            <a:off x="839416" y="1550485"/>
            <a:ext cx="10128251"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spcBef>
                <a:spcPct val="50000"/>
              </a:spcBef>
            </a:pPr>
            <a:r>
              <a:rPr lang="en-US" altLang="zh-CN" sz="2000" b="1" dirty="0">
                <a:solidFill>
                  <a:schemeClr val="bg2">
                    <a:lumMod val="50000"/>
                  </a:schemeClr>
                </a:solidFill>
                <a:latin typeface="Times New Roman" pitchFamily="18" charset="0"/>
                <a:ea typeface="Montserrat Hairline"/>
                <a:cs typeface="Montserrat Hairline"/>
                <a:sym typeface="Montserrat Hairline"/>
              </a:rPr>
              <a:t>GL_TEXTURE_MIN_FILTER</a:t>
            </a:r>
            <a:r>
              <a:rPr lang="en-US" altLang="zh-CN" sz="2000" b="1" dirty="0">
                <a:solidFill>
                  <a:schemeClr val="bg2">
                    <a:lumMod val="50000"/>
                  </a:schemeClr>
                </a:solidFill>
                <a:latin typeface="Times New Roman" pitchFamily="18" charset="0"/>
              </a:rPr>
              <a:t>    </a:t>
            </a:r>
            <a:r>
              <a:rPr lang="zh-CN" altLang="en-US" sz="2000" b="1" dirty="0">
                <a:solidFill>
                  <a:schemeClr val="bg2">
                    <a:lumMod val="50000"/>
                  </a:schemeClr>
                </a:solidFill>
                <a:latin typeface="Times New Roman" pitchFamily="18" charset="0"/>
              </a:rPr>
              <a:t>缩小纹理滤波的其他参数</a:t>
            </a:r>
          </a:p>
        </p:txBody>
      </p:sp>
    </p:spTree>
    <p:extLst>
      <p:ext uri="{BB962C8B-B14F-4D97-AF65-F5344CB8AC3E}">
        <p14:creationId xmlns:p14="http://schemas.microsoft.com/office/powerpoint/2010/main" val="229912124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4" name="Picture 2" descr="布纹-qq72173"/>
          <p:cNvPicPr>
            <a:picLocks noGrp="1" noChangeAspect="1" noChangeArrowheads="1"/>
          </p:cNvPicPr>
          <p:nvPr>
            <p:ph sz="quarter" idx="2"/>
          </p:nvPr>
        </p:nvPicPr>
        <p:blipFill>
          <a:blip r:embed="rId3" cstate="print">
            <a:extLst>
              <a:ext uri="{28A0092B-C50C-407E-A947-70E740481C1C}">
                <a14:useLocalDpi xmlns:a14="http://schemas.microsoft.com/office/drawing/2010/main" val="0"/>
              </a:ext>
            </a:extLst>
          </a:blip>
          <a:srcRect/>
          <a:stretch>
            <a:fillRect/>
          </a:stretch>
        </p:blipFill>
        <p:spPr>
          <a:xfrm>
            <a:off x="1871133" y="4219575"/>
            <a:ext cx="2017184" cy="1512888"/>
          </a:xfrm>
          <a:noFill/>
        </p:spPr>
      </p:pic>
      <p:pic>
        <p:nvPicPr>
          <p:cNvPr id="156675" name="Picture 3" descr="布纹-qq72173"/>
          <p:cNvPicPr>
            <a:picLocks noGrp="1" noChangeAspect="1" noChangeArrowheads="1"/>
          </p:cNvPicPr>
          <p:nvPr>
            <p:ph sz="quarter" idx="3"/>
          </p:nvPr>
        </p:nvPicPr>
        <p:blipFill>
          <a:blip r:embed="rId3" cstate="print">
            <a:extLst>
              <a:ext uri="{28A0092B-C50C-407E-A947-70E740481C1C}">
                <a14:useLocalDpi xmlns:a14="http://schemas.microsoft.com/office/drawing/2010/main" val="0"/>
              </a:ext>
            </a:extLst>
          </a:blip>
          <a:srcRect/>
          <a:stretch>
            <a:fillRect/>
          </a:stretch>
        </p:blipFill>
        <p:spPr>
          <a:xfrm>
            <a:off x="3869267" y="4219575"/>
            <a:ext cx="2017184" cy="1512888"/>
          </a:xfrm>
          <a:noFill/>
        </p:spPr>
      </p:pic>
      <p:pic>
        <p:nvPicPr>
          <p:cNvPr id="156676" name="Picture 4" descr="布纹-qq7217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84333" y="4219575"/>
            <a:ext cx="2017184" cy="151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7" name="Picture 5" descr="布纹-qq7217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2467" y="4219575"/>
            <a:ext cx="2017184" cy="151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2" name="Rectangle 6"/>
          <p:cNvSpPr>
            <a:spLocks noGrp="1" noChangeArrowheads="1"/>
          </p:cNvSpPr>
          <p:nvPr>
            <p:ph type="title"/>
          </p:nvPr>
        </p:nvSpPr>
        <p:spPr>
          <a:xfrm>
            <a:off x="695400" y="214314"/>
            <a:ext cx="10390716" cy="1462087"/>
          </a:xfrm>
        </p:spPr>
        <p:txBody>
          <a:bodyPr>
            <a:normAutofit/>
          </a:bodyPr>
          <a:lstStyle/>
          <a:p>
            <a:pPr lvl="1" eaLnBrk="1" hangingPunct="0">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3.7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控制纹理</a:t>
            </a:r>
          </a:p>
        </p:txBody>
      </p:sp>
      <p:sp>
        <p:nvSpPr>
          <p:cNvPr id="156679" name="Rectangle 7"/>
          <p:cNvSpPr>
            <a:spLocks noGrp="1" noChangeArrowheads="1"/>
          </p:cNvSpPr>
          <p:nvPr>
            <p:ph type="body" sz="half" idx="1"/>
          </p:nvPr>
        </p:nvSpPr>
        <p:spPr>
          <a:xfrm>
            <a:off x="609600" y="1600201"/>
            <a:ext cx="10143067" cy="4530725"/>
          </a:xfrm>
        </p:spPr>
        <p:txBody>
          <a:bodyPr/>
          <a:lstStyle/>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重复纹理</a:t>
            </a:r>
          </a:p>
          <a:p>
            <a:pPr marL="1260475" lvl="3" indent="-342900" eaLnBrk="1" hangingPunct="0">
              <a:lnSpc>
                <a:spcPct val="13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处理纹理坐标的一种方式；</a:t>
            </a:r>
          </a:p>
          <a:p>
            <a:pPr marL="1260475" lvl="3" indent="-342900" eaLnBrk="1" hangingPunct="0">
              <a:lnSpc>
                <a:spcPct val="13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允许纹理超过</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[0.0,1.0]</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的范围，在映射过程中对纹理进行重复和箝位；</a:t>
            </a:r>
            <a:r>
              <a:rPr lang="zh-CN" altLang="en-US" dirty="0" smtClean="0">
                <a:latin typeface="Times New Roman" pitchFamily="18" charset="0"/>
              </a:rPr>
              <a:t>	</a:t>
            </a:r>
          </a:p>
          <a:p>
            <a:pPr eaLnBrk="1" hangingPunct="1">
              <a:buFont typeface="Wingdings" pitchFamily="2" charset="2"/>
              <a:buNone/>
            </a:pPr>
            <a:endParaRPr lang="en-US" altLang="zh-CN" dirty="0" smtClean="0">
              <a:latin typeface="Times New Roman" pitchFamily="18" charset="0"/>
            </a:endParaRPr>
          </a:p>
        </p:txBody>
      </p:sp>
      <p:grpSp>
        <p:nvGrpSpPr>
          <p:cNvPr id="2" name="Group 8"/>
          <p:cNvGrpSpPr>
            <a:grpSpLocks/>
          </p:cNvGrpSpPr>
          <p:nvPr/>
        </p:nvGrpSpPr>
        <p:grpSpPr bwMode="auto">
          <a:xfrm>
            <a:off x="1875367" y="5659438"/>
            <a:ext cx="8972551" cy="366712"/>
            <a:chOff x="886" y="3657"/>
            <a:chExt cx="4239" cy="231"/>
          </a:xfrm>
        </p:grpSpPr>
        <p:sp>
          <p:nvSpPr>
            <p:cNvPr id="142353" name="Line 9"/>
            <p:cNvSpPr>
              <a:spLocks noChangeShapeType="1"/>
            </p:cNvSpPr>
            <p:nvPr/>
          </p:nvSpPr>
          <p:spPr bwMode="auto">
            <a:xfrm>
              <a:off x="886" y="3702"/>
              <a:ext cx="410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2354" name="Text Box 10"/>
            <p:cNvSpPr txBox="1">
              <a:spLocks noChangeArrowheads="1"/>
            </p:cNvSpPr>
            <p:nvPr/>
          </p:nvSpPr>
          <p:spPr bwMode="auto">
            <a:xfrm>
              <a:off x="4898" y="3657"/>
              <a:ext cx="22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b="1" i="1">
                  <a:latin typeface="Times New Roman" pitchFamily="18" charset="0"/>
                </a:rPr>
                <a:t>s</a:t>
              </a:r>
            </a:p>
          </p:txBody>
        </p:sp>
      </p:grpSp>
      <p:grpSp>
        <p:nvGrpSpPr>
          <p:cNvPr id="3" name="Group 11"/>
          <p:cNvGrpSpPr>
            <a:grpSpLocks/>
          </p:cNvGrpSpPr>
          <p:nvPr/>
        </p:nvGrpSpPr>
        <p:grpSpPr bwMode="auto">
          <a:xfrm>
            <a:off x="1485901" y="3789363"/>
            <a:ext cx="480484" cy="1916112"/>
            <a:chOff x="2290" y="2840"/>
            <a:chExt cx="227" cy="1207"/>
          </a:xfrm>
        </p:grpSpPr>
        <p:sp>
          <p:nvSpPr>
            <p:cNvPr id="142351" name="Line 12"/>
            <p:cNvSpPr>
              <a:spLocks noChangeShapeType="1"/>
            </p:cNvSpPr>
            <p:nvPr/>
          </p:nvSpPr>
          <p:spPr bwMode="auto">
            <a:xfrm flipV="1">
              <a:off x="2472" y="2936"/>
              <a:ext cx="0" cy="11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2352" name="Text Box 13"/>
            <p:cNvSpPr txBox="1">
              <a:spLocks noChangeArrowheads="1"/>
            </p:cNvSpPr>
            <p:nvPr/>
          </p:nvSpPr>
          <p:spPr bwMode="auto">
            <a:xfrm>
              <a:off x="2290" y="2840"/>
              <a:ext cx="22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b="1" i="1">
                  <a:latin typeface="Times New Roman" pitchFamily="18" charset="0"/>
                </a:rPr>
                <a:t>t</a:t>
              </a:r>
            </a:p>
          </p:txBody>
        </p:sp>
      </p:grpSp>
      <p:sp>
        <p:nvSpPr>
          <p:cNvPr id="156686" name="Text Box 14"/>
          <p:cNvSpPr txBox="1">
            <a:spLocks noChangeArrowheads="1"/>
          </p:cNvSpPr>
          <p:nvPr/>
        </p:nvSpPr>
        <p:spPr bwMode="auto">
          <a:xfrm>
            <a:off x="1488017" y="5695951"/>
            <a:ext cx="1056216"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a:latin typeface="Times New Roman" pitchFamily="18" charset="0"/>
              </a:rPr>
              <a:t>(0,0)</a:t>
            </a:r>
          </a:p>
        </p:txBody>
      </p:sp>
      <p:sp>
        <p:nvSpPr>
          <p:cNvPr id="156687" name="Text Box 15"/>
          <p:cNvSpPr txBox="1">
            <a:spLocks noChangeArrowheads="1"/>
          </p:cNvSpPr>
          <p:nvPr/>
        </p:nvSpPr>
        <p:spPr bwMode="auto">
          <a:xfrm>
            <a:off x="3503084" y="5695951"/>
            <a:ext cx="1056216"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a:latin typeface="Times New Roman" pitchFamily="18" charset="0"/>
              </a:rPr>
              <a:t>(1,0)</a:t>
            </a:r>
          </a:p>
        </p:txBody>
      </p:sp>
      <p:sp>
        <p:nvSpPr>
          <p:cNvPr id="156688" name="Text Box 16"/>
          <p:cNvSpPr txBox="1">
            <a:spLocks noChangeArrowheads="1"/>
          </p:cNvSpPr>
          <p:nvPr/>
        </p:nvSpPr>
        <p:spPr bwMode="auto">
          <a:xfrm>
            <a:off x="5327651" y="5695951"/>
            <a:ext cx="1056216"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a:latin typeface="Times New Roman" pitchFamily="18" charset="0"/>
              </a:rPr>
              <a:t>(2,0)</a:t>
            </a:r>
          </a:p>
        </p:txBody>
      </p:sp>
      <p:sp>
        <p:nvSpPr>
          <p:cNvPr id="156689" name="Text Box 17"/>
          <p:cNvSpPr txBox="1">
            <a:spLocks noChangeArrowheads="1"/>
          </p:cNvSpPr>
          <p:nvPr/>
        </p:nvSpPr>
        <p:spPr bwMode="auto">
          <a:xfrm>
            <a:off x="7247468" y="5695951"/>
            <a:ext cx="105621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a:latin typeface="Times New Roman" pitchFamily="18" charset="0"/>
              </a:rPr>
              <a:t>(3,0)</a:t>
            </a:r>
          </a:p>
        </p:txBody>
      </p:sp>
      <p:sp>
        <p:nvSpPr>
          <p:cNvPr id="156690" name="Text Box 18"/>
          <p:cNvSpPr txBox="1">
            <a:spLocks noChangeArrowheads="1"/>
          </p:cNvSpPr>
          <p:nvPr/>
        </p:nvSpPr>
        <p:spPr bwMode="auto">
          <a:xfrm>
            <a:off x="9503834" y="5695951"/>
            <a:ext cx="105621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a:latin typeface="Times New Roman" pitchFamily="18" charset="0"/>
              </a:rPr>
              <a:t>(4,0)</a:t>
            </a:r>
          </a:p>
        </p:txBody>
      </p:sp>
    </p:spTree>
    <p:extLst>
      <p:ext uri="{BB962C8B-B14F-4D97-AF65-F5344CB8AC3E}">
        <p14:creationId xmlns:p14="http://schemas.microsoft.com/office/powerpoint/2010/main" val="14193083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6679">
                                            <p:txEl>
                                              <p:pRg st="0" end="0"/>
                                            </p:txEl>
                                          </p:spTgt>
                                        </p:tgtEl>
                                        <p:attrNameLst>
                                          <p:attrName>style.visibility</p:attrName>
                                        </p:attrNameLst>
                                      </p:cBhvr>
                                      <p:to>
                                        <p:strVal val="visible"/>
                                      </p:to>
                                    </p:set>
                                    <p:animEffect transition="in" filter="wipe(up)">
                                      <p:cBhvr>
                                        <p:cTn id="7" dur="500"/>
                                        <p:tgtEl>
                                          <p:spTgt spid="156679">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56679">
                                            <p:txEl>
                                              <p:pRg st="1" end="1"/>
                                            </p:txEl>
                                          </p:spTgt>
                                        </p:tgtEl>
                                        <p:attrNameLst>
                                          <p:attrName>style.visibility</p:attrName>
                                        </p:attrNameLst>
                                      </p:cBhvr>
                                      <p:to>
                                        <p:strVal val="visible"/>
                                      </p:to>
                                    </p:set>
                                    <p:animEffect transition="in" filter="wipe(up)">
                                      <p:cBhvr>
                                        <p:cTn id="10" dur="500"/>
                                        <p:tgtEl>
                                          <p:spTgt spid="156679">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56679">
                                            <p:txEl>
                                              <p:pRg st="2" end="2"/>
                                            </p:txEl>
                                          </p:spTgt>
                                        </p:tgtEl>
                                        <p:attrNameLst>
                                          <p:attrName>style.visibility</p:attrName>
                                        </p:attrNameLst>
                                      </p:cBhvr>
                                      <p:to>
                                        <p:strVal val="visible"/>
                                      </p:to>
                                    </p:set>
                                    <p:animEffect transition="in" filter="wipe(up)">
                                      <p:cBhvr>
                                        <p:cTn id="13" dur="500"/>
                                        <p:tgtEl>
                                          <p:spTgt spid="156679">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par>
                                <p:cTn id="19" presetID="22" presetClass="entr" presetSubtype="4"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down)">
                                      <p:cBhvr>
                                        <p:cTn id="21" dur="500"/>
                                        <p:tgtEl>
                                          <p:spTgt spid="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156674"/>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6686"/>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56687"/>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0"/>
                                          </p:stCondLst>
                                        </p:cTn>
                                        <p:tgtEl>
                                          <p:spTgt spid="156675"/>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56688"/>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nodeType="clickEffect">
                                  <p:stCondLst>
                                    <p:cond delay="0"/>
                                  </p:stCondLst>
                                  <p:childTnLst>
                                    <p:set>
                                      <p:cBhvr>
                                        <p:cTn id="41" dur="1" fill="hold">
                                          <p:stCondLst>
                                            <p:cond delay="0"/>
                                          </p:stCondLst>
                                        </p:cTn>
                                        <p:tgtEl>
                                          <p:spTgt spid="156676"/>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56689"/>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nodeType="clickEffect">
                                  <p:stCondLst>
                                    <p:cond delay="0"/>
                                  </p:stCondLst>
                                  <p:childTnLst>
                                    <p:set>
                                      <p:cBhvr>
                                        <p:cTn id="47" dur="1" fill="hold">
                                          <p:stCondLst>
                                            <p:cond delay="0"/>
                                          </p:stCondLst>
                                        </p:cTn>
                                        <p:tgtEl>
                                          <p:spTgt spid="156677"/>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566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9" grpId="0" build="p"/>
      <p:bldP spid="156686" grpId="0"/>
      <p:bldP spid="156687" grpId="0"/>
      <p:bldP spid="156688" grpId="0"/>
      <p:bldP spid="156689" grpId="0"/>
      <p:bldP spid="156690"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695400" y="214314"/>
            <a:ext cx="10390716" cy="1462087"/>
          </a:xfrm>
        </p:spPr>
        <p:txBody>
          <a:bodyPr>
            <a:normAutofit/>
          </a:bodyPr>
          <a:lstStyle/>
          <a:p>
            <a:pPr lvl="1" eaLnBrk="1" hangingPunct="0">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3.7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控制纹理</a:t>
            </a:r>
          </a:p>
        </p:txBody>
      </p:sp>
      <p:sp>
        <p:nvSpPr>
          <p:cNvPr id="158723" name="Rectangle 3"/>
          <p:cNvSpPr>
            <a:spLocks noGrp="1" noChangeArrowheads="1"/>
          </p:cNvSpPr>
          <p:nvPr>
            <p:ph type="body" sz="half" idx="1"/>
          </p:nvPr>
        </p:nvSpPr>
        <p:spPr>
          <a:xfrm>
            <a:off x="609600" y="1412776"/>
            <a:ext cx="11294533" cy="4530725"/>
          </a:xfrm>
        </p:spPr>
        <p:txBody>
          <a:bodyPr/>
          <a:lstStyle/>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重复纹理</a:t>
            </a:r>
          </a:p>
          <a:p>
            <a:pPr marL="1260475" lvl="3" indent="-342900" eaLnBrk="1" hangingPunct="0">
              <a:lnSpc>
                <a:spcPct val="13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调用</a:t>
            </a:r>
            <a:r>
              <a:rPr lang="en-US" altLang="zh-CN" sz="2000" b="1" dirty="0" err="1">
                <a:solidFill>
                  <a:schemeClr val="accent6">
                    <a:lumMod val="50000"/>
                  </a:schemeClr>
                </a:solidFill>
                <a:latin typeface="微软雅黑" panose="020B0503020204020204" pitchFamily="34" charset="-122"/>
                <a:ea typeface="微软雅黑" panose="020B0503020204020204" pitchFamily="34" charset="-122"/>
              </a:rPr>
              <a:t>glTexParameter</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函数重复纹理</a:t>
            </a:r>
          </a:p>
          <a:p>
            <a:pPr marL="1704975" lvl="1" indent="-220663" eaLnBrk="1" hangingPunct="1">
              <a:buFont typeface="Wingdings" pitchFamily="2" charset="2"/>
              <a:buNone/>
            </a:pPr>
            <a:r>
              <a:rPr lang="en-US" altLang="zh-CN" sz="1800" b="1" dirty="0" err="1" smtClean="0">
                <a:solidFill>
                  <a:schemeClr val="bg2">
                    <a:lumMod val="50000"/>
                  </a:schemeClr>
                </a:solidFill>
                <a:latin typeface="Times New Roman" pitchFamily="18" charset="0"/>
              </a:rPr>
              <a:t>glTexParameteri</a:t>
            </a:r>
            <a:r>
              <a:rPr lang="en-US" altLang="zh-CN" sz="1800" b="1" dirty="0" smtClean="0">
                <a:solidFill>
                  <a:schemeClr val="bg2">
                    <a:lumMod val="50000"/>
                  </a:schemeClr>
                </a:solidFill>
                <a:latin typeface="Times New Roman" pitchFamily="18" charset="0"/>
              </a:rPr>
              <a:t>(GL_TEXTURE_2D,GL_TEXTURE_WRAP_S,</a:t>
            </a:r>
            <a:r>
              <a:rPr lang="en-US" altLang="zh-CN" sz="2000" b="1" dirty="0" smtClean="0">
                <a:solidFill>
                  <a:schemeClr val="bg2">
                    <a:lumMod val="50000"/>
                  </a:schemeClr>
                </a:solidFill>
                <a:latin typeface="Times New Roman" pitchFamily="18" charset="0"/>
              </a:rPr>
              <a:t>GL_REPEAT</a:t>
            </a:r>
            <a:r>
              <a:rPr lang="en-US" altLang="zh-CN" sz="1800" b="1" dirty="0" smtClean="0">
                <a:solidFill>
                  <a:schemeClr val="bg2">
                    <a:lumMod val="50000"/>
                  </a:schemeClr>
                </a:solidFill>
                <a:latin typeface="Times New Roman" pitchFamily="18" charset="0"/>
              </a:rPr>
              <a:t>);</a:t>
            </a:r>
          </a:p>
          <a:p>
            <a:pPr marL="1704975" lvl="1" indent="-220663" eaLnBrk="1" hangingPunct="1">
              <a:buFont typeface="Wingdings" pitchFamily="2" charset="2"/>
              <a:buNone/>
            </a:pPr>
            <a:r>
              <a:rPr lang="en-US" altLang="zh-CN" sz="1800" b="1" dirty="0" err="1" smtClean="0">
                <a:solidFill>
                  <a:schemeClr val="bg2">
                    <a:lumMod val="50000"/>
                  </a:schemeClr>
                </a:solidFill>
                <a:latin typeface="Times New Roman" pitchFamily="18" charset="0"/>
              </a:rPr>
              <a:t>glTexParameteri</a:t>
            </a:r>
            <a:r>
              <a:rPr lang="en-US" altLang="zh-CN" sz="1800" b="1" dirty="0" smtClean="0">
                <a:solidFill>
                  <a:schemeClr val="bg2">
                    <a:lumMod val="50000"/>
                  </a:schemeClr>
                </a:solidFill>
                <a:latin typeface="Times New Roman" pitchFamily="18" charset="0"/>
              </a:rPr>
              <a:t>(GL_TEXTURE_2D,GL_TEXTURE_WRAP_T,</a:t>
            </a:r>
            <a:r>
              <a:rPr lang="en-US" altLang="zh-CN" sz="2000" b="1" dirty="0" smtClean="0">
                <a:solidFill>
                  <a:schemeClr val="bg2">
                    <a:lumMod val="50000"/>
                  </a:schemeClr>
                </a:solidFill>
                <a:latin typeface="Times New Roman" pitchFamily="18" charset="0"/>
              </a:rPr>
              <a:t>GL_REPEAT</a:t>
            </a:r>
            <a:r>
              <a:rPr lang="en-US" altLang="zh-CN" sz="1800" b="1" dirty="0" smtClean="0">
                <a:solidFill>
                  <a:schemeClr val="bg2">
                    <a:lumMod val="50000"/>
                  </a:schemeClr>
                </a:solidFill>
                <a:latin typeface="Times New Roman" pitchFamily="18" charset="0"/>
              </a:rPr>
              <a:t>);</a:t>
            </a:r>
          </a:p>
          <a:p>
            <a:pPr marL="1704975" lvl="1" indent="-220663" eaLnBrk="1" hangingPunct="1"/>
            <a:endParaRPr lang="en-US" altLang="zh-CN" sz="2800" b="1" dirty="0" smtClean="0">
              <a:solidFill>
                <a:schemeClr val="bg2">
                  <a:lumMod val="50000"/>
                </a:schemeClr>
              </a:solidFill>
              <a:latin typeface="Times New Roman" pitchFamily="18" charset="0"/>
            </a:endParaRPr>
          </a:p>
          <a:p>
            <a:pPr marL="1260475" lvl="3" indent="-342900" eaLnBrk="1" hangingPunct="0">
              <a:lnSpc>
                <a:spcPct val="13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在</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s</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或</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t</a:t>
            </a:r>
            <a:r>
              <a:rPr lang="zh-CN" altLang="en-US" sz="2000" b="1" dirty="0" smtClean="0">
                <a:solidFill>
                  <a:schemeClr val="accent6">
                    <a:lumMod val="50000"/>
                  </a:schemeClr>
                </a:solidFill>
                <a:latin typeface="微软雅黑" panose="020B0503020204020204" pitchFamily="34" charset="-122"/>
                <a:ea typeface="微软雅黑" panose="020B0503020204020204" pitchFamily="34" charset="-122"/>
              </a:rPr>
              <a:t>坐标方向上</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重复绘制纹理</a:t>
            </a:r>
          </a:p>
        </p:txBody>
      </p:sp>
      <p:pic>
        <p:nvPicPr>
          <p:cNvPr id="158724" name="Picture 4" descr="布纹-qq72133"/>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6096000" y="5661026"/>
            <a:ext cx="1083733" cy="904875"/>
          </a:xfrm>
          <a:noFill/>
        </p:spPr>
      </p:pic>
      <p:grpSp>
        <p:nvGrpSpPr>
          <p:cNvPr id="2" name="Group 5"/>
          <p:cNvGrpSpPr>
            <a:grpSpLocks/>
          </p:cNvGrpSpPr>
          <p:nvPr/>
        </p:nvGrpSpPr>
        <p:grpSpPr bwMode="auto">
          <a:xfrm>
            <a:off x="6100234" y="6491288"/>
            <a:ext cx="6091767" cy="366712"/>
            <a:chOff x="886" y="3657"/>
            <a:chExt cx="4239" cy="231"/>
          </a:xfrm>
        </p:grpSpPr>
        <p:sp>
          <p:nvSpPr>
            <p:cNvPr id="143383" name="Line 6"/>
            <p:cNvSpPr>
              <a:spLocks noChangeShapeType="1"/>
            </p:cNvSpPr>
            <p:nvPr/>
          </p:nvSpPr>
          <p:spPr bwMode="auto">
            <a:xfrm>
              <a:off x="886" y="3702"/>
              <a:ext cx="410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384" name="Text Box 7"/>
            <p:cNvSpPr txBox="1">
              <a:spLocks noChangeArrowheads="1"/>
            </p:cNvSpPr>
            <p:nvPr/>
          </p:nvSpPr>
          <p:spPr bwMode="auto">
            <a:xfrm>
              <a:off x="4898" y="3657"/>
              <a:ext cx="22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b="1" i="1">
                  <a:latin typeface="Times New Roman" pitchFamily="18" charset="0"/>
                </a:rPr>
                <a:t>s</a:t>
              </a:r>
            </a:p>
          </p:txBody>
        </p:sp>
      </p:grpSp>
      <p:pic>
        <p:nvPicPr>
          <p:cNvPr id="158728" name="Picture 8" descr="布纹-qq72133"/>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10416118" y="5661026"/>
            <a:ext cx="1083733" cy="904875"/>
          </a:xfrm>
          <a:noFill/>
        </p:spPr>
      </p:pic>
      <p:pic>
        <p:nvPicPr>
          <p:cNvPr id="158729" name="Picture 9" descr="布纹-qq721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0267" y="5661026"/>
            <a:ext cx="1083733"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730" name="Picture 10" descr="布纹-qq721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000" y="5661026"/>
            <a:ext cx="1083733"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731" name="Picture 11" descr="布纹-qq721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9734" y="5661026"/>
            <a:ext cx="1083733"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732" name="Picture 12" descr="布纹-qq721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4760914"/>
            <a:ext cx="1083733"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733" name="Picture 13" descr="布纹-qq721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6118" y="4760914"/>
            <a:ext cx="1083733"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734" name="Picture 14" descr="布纹-qq721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0267" y="4760914"/>
            <a:ext cx="1083733"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735" name="Picture 15" descr="布纹-qq721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000" y="4760914"/>
            <a:ext cx="1083733"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736" name="Picture 16" descr="布纹-qq721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9734" y="4760914"/>
            <a:ext cx="1083733"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737" name="Picture 17" descr="布纹-qq721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860801"/>
            <a:ext cx="1083733"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738" name="Picture 18" descr="布纹-qq721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6118" y="3860801"/>
            <a:ext cx="1083733"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739" name="Picture 19" descr="布纹-qq721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0267" y="3860801"/>
            <a:ext cx="1083733"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740" name="Picture 20" descr="布纹-qq721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000" y="3860801"/>
            <a:ext cx="1083733"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741" name="Picture 21" descr="布纹-qq721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9734" y="3860801"/>
            <a:ext cx="1083733"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2"/>
          <p:cNvGrpSpPr>
            <a:grpSpLocks/>
          </p:cNvGrpSpPr>
          <p:nvPr/>
        </p:nvGrpSpPr>
        <p:grpSpPr bwMode="auto">
          <a:xfrm>
            <a:off x="5854701" y="3608047"/>
            <a:ext cx="480484" cy="2929279"/>
            <a:chOff x="1360" y="2596"/>
            <a:chExt cx="227" cy="1522"/>
          </a:xfrm>
        </p:grpSpPr>
        <p:sp>
          <p:nvSpPr>
            <p:cNvPr id="143381" name="Line 23"/>
            <p:cNvSpPr>
              <a:spLocks noChangeShapeType="1"/>
            </p:cNvSpPr>
            <p:nvPr/>
          </p:nvSpPr>
          <p:spPr bwMode="auto">
            <a:xfrm flipV="1">
              <a:off x="1474" y="2596"/>
              <a:ext cx="2" cy="15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382" name="Text Box 24"/>
            <p:cNvSpPr txBox="1">
              <a:spLocks noChangeArrowheads="1"/>
            </p:cNvSpPr>
            <p:nvPr/>
          </p:nvSpPr>
          <p:spPr bwMode="auto">
            <a:xfrm>
              <a:off x="1360" y="2610"/>
              <a:ext cx="22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b="1" i="1">
                  <a:latin typeface="Times New Roman" pitchFamily="18" charset="0"/>
                </a:rPr>
                <a:t>t</a:t>
              </a:r>
            </a:p>
          </p:txBody>
        </p:sp>
      </p:grpSp>
    </p:spTree>
    <p:extLst>
      <p:ext uri="{BB962C8B-B14F-4D97-AF65-F5344CB8AC3E}">
        <p14:creationId xmlns:p14="http://schemas.microsoft.com/office/powerpoint/2010/main" val="8140502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8723">
                                            <p:bg/>
                                          </p:spTgt>
                                        </p:tgtEl>
                                        <p:attrNameLst>
                                          <p:attrName>style.visibility</p:attrName>
                                        </p:attrNameLst>
                                      </p:cBhvr>
                                      <p:to>
                                        <p:strVal val="visible"/>
                                      </p:to>
                                    </p:set>
                                    <p:animEffect transition="in" filter="wipe(up)">
                                      <p:cBhvr>
                                        <p:cTn id="7" dur="500"/>
                                        <p:tgtEl>
                                          <p:spTgt spid="158723">
                                            <p:bg/>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58723">
                                            <p:txEl>
                                              <p:pRg st="0" end="0"/>
                                            </p:txEl>
                                          </p:spTgt>
                                        </p:tgtEl>
                                        <p:attrNameLst>
                                          <p:attrName>style.visibility</p:attrName>
                                        </p:attrNameLst>
                                      </p:cBhvr>
                                      <p:to>
                                        <p:strVal val="visible"/>
                                      </p:to>
                                    </p:set>
                                    <p:animEffect transition="in" filter="wipe(up)">
                                      <p:cBhvr>
                                        <p:cTn id="10" dur="500"/>
                                        <p:tgtEl>
                                          <p:spTgt spid="158723">
                                            <p:txEl>
                                              <p:pRg st="0" end="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58723">
                                            <p:txEl>
                                              <p:pRg st="1" end="1"/>
                                            </p:txEl>
                                          </p:spTgt>
                                        </p:tgtEl>
                                        <p:attrNameLst>
                                          <p:attrName>style.visibility</p:attrName>
                                        </p:attrNameLst>
                                      </p:cBhvr>
                                      <p:to>
                                        <p:strVal val="visible"/>
                                      </p:to>
                                    </p:set>
                                    <p:animEffect transition="in" filter="wipe(up)">
                                      <p:cBhvr>
                                        <p:cTn id="13" dur="500"/>
                                        <p:tgtEl>
                                          <p:spTgt spid="158723">
                                            <p:txEl>
                                              <p:pRg st="1" end="1"/>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58723">
                                            <p:txEl>
                                              <p:pRg st="2" end="2"/>
                                            </p:txEl>
                                          </p:spTgt>
                                        </p:tgtEl>
                                        <p:attrNameLst>
                                          <p:attrName>style.visibility</p:attrName>
                                        </p:attrNameLst>
                                      </p:cBhvr>
                                      <p:to>
                                        <p:strVal val="visible"/>
                                      </p:to>
                                    </p:set>
                                    <p:animEffect transition="in" filter="wipe(up)">
                                      <p:cBhvr>
                                        <p:cTn id="16" dur="500"/>
                                        <p:tgtEl>
                                          <p:spTgt spid="158723">
                                            <p:txEl>
                                              <p:pRg st="2" end="2"/>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58723">
                                            <p:txEl>
                                              <p:pRg st="3" end="3"/>
                                            </p:txEl>
                                          </p:spTgt>
                                        </p:tgtEl>
                                        <p:attrNameLst>
                                          <p:attrName>style.visibility</p:attrName>
                                        </p:attrNameLst>
                                      </p:cBhvr>
                                      <p:to>
                                        <p:strVal val="visible"/>
                                      </p:to>
                                    </p:set>
                                    <p:animEffect transition="in" filter="wipe(up)">
                                      <p:cBhvr>
                                        <p:cTn id="19" dur="500"/>
                                        <p:tgtEl>
                                          <p:spTgt spid="158723">
                                            <p:txEl>
                                              <p:pRg st="3" end="3"/>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58723">
                                            <p:txEl>
                                              <p:pRg st="5" end="5"/>
                                            </p:txEl>
                                          </p:spTgt>
                                        </p:tgtEl>
                                        <p:attrNameLst>
                                          <p:attrName>style.visibility</p:attrName>
                                        </p:attrNameLst>
                                      </p:cBhvr>
                                      <p:to>
                                        <p:strVal val="visible"/>
                                      </p:to>
                                    </p:set>
                                    <p:animEffect transition="in" filter="wipe(up)">
                                      <p:cBhvr>
                                        <p:cTn id="22" dur="500"/>
                                        <p:tgtEl>
                                          <p:spTgt spid="158723">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500"/>
                                        <p:tgtEl>
                                          <p:spTgt spid="3"/>
                                        </p:tgtEl>
                                      </p:cBhvr>
                                    </p:animEffect>
                                  </p:childTnLst>
                                </p:cTn>
                              </p:par>
                              <p:par>
                                <p:cTn id="28" presetID="22" presetClass="entr" presetSubtype="8" fill="hold"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left)">
                                      <p:cBhvr>
                                        <p:cTn id="30" dur="500"/>
                                        <p:tgtEl>
                                          <p:spTgt spid="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5872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58731"/>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158730"/>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158729"/>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158728"/>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158732"/>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158737"/>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0"/>
                                          </p:stCondLst>
                                        </p:cTn>
                                        <p:tgtEl>
                                          <p:spTgt spid="15874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5874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5873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5873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5873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5873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5873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587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3" grpId="0" build="p" animBg="1"/>
    </p:bldLst>
  </p:timing>
</p:sld>
</file>

<file path=ppt/slides/slide1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a:xfrm>
            <a:off x="695400" y="214314"/>
            <a:ext cx="10390716" cy="1462087"/>
          </a:xfrm>
        </p:spPr>
        <p:txBody>
          <a:bodyPr>
            <a:normAutofit/>
          </a:bodyPr>
          <a:lstStyle/>
          <a:p>
            <a:pPr lvl="1" eaLnBrk="1" hangingPunct="0">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3.7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控制纹理</a:t>
            </a:r>
          </a:p>
        </p:txBody>
      </p:sp>
      <p:sp>
        <p:nvSpPr>
          <p:cNvPr id="160771" name="Rectangle 3"/>
          <p:cNvSpPr>
            <a:spLocks noGrp="1" noChangeArrowheads="1"/>
          </p:cNvSpPr>
          <p:nvPr>
            <p:ph type="body" sz="half" idx="1"/>
          </p:nvPr>
        </p:nvSpPr>
        <p:spPr>
          <a:xfrm>
            <a:off x="609600" y="1600201"/>
            <a:ext cx="11294533" cy="4530725"/>
          </a:xfrm>
        </p:spPr>
        <p:txBody>
          <a:bodyPr/>
          <a:lstStyle/>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箝位纹理</a:t>
            </a:r>
          </a:p>
          <a:p>
            <a:pPr marL="1260475" lvl="3" indent="-342900" eaLnBrk="1" hangingPunct="0">
              <a:lnSpc>
                <a:spcPct val="13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若多边形比纹理尺寸大，而又希望只映射一个纹理，就可以使用箝位；</a:t>
            </a:r>
          </a:p>
          <a:p>
            <a:pPr marL="1260475" lvl="3" indent="-342900" eaLnBrk="1" hangingPunct="0">
              <a:lnSpc>
                <a:spcPct val="13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将多边形上任何坐标值大于</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1.0</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的像素取为纹理</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1.0</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处的纹素值，任何小于</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0.0</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的箝位到</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0.0</a:t>
            </a:r>
          </a:p>
          <a:p>
            <a:pPr lvl="1" indent="-220663" eaLnBrk="1" hangingPunct="1"/>
            <a:endParaRPr lang="en-US" altLang="zh-CN" sz="1800" dirty="0" smtClean="0">
              <a:latin typeface="Times New Roman" pitchFamily="18" charset="0"/>
            </a:endParaRPr>
          </a:p>
          <a:p>
            <a:pPr marL="1527175" lvl="1" indent="-312738" eaLnBrk="1" hangingPunct="1">
              <a:buFont typeface="Wingdings" pitchFamily="2" charset="2"/>
              <a:buNone/>
            </a:pPr>
            <a:r>
              <a:rPr lang="en-US" altLang="zh-CN" sz="2000" dirty="0" err="1" smtClean="0">
                <a:solidFill>
                  <a:schemeClr val="bg2">
                    <a:lumMod val="50000"/>
                  </a:schemeClr>
                </a:solidFill>
                <a:latin typeface="Times New Roman" pitchFamily="18" charset="0"/>
              </a:rPr>
              <a:t>glTexParameteri</a:t>
            </a:r>
            <a:r>
              <a:rPr lang="en-US" altLang="zh-CN" sz="2000" dirty="0" smtClean="0">
                <a:solidFill>
                  <a:schemeClr val="bg2">
                    <a:lumMod val="50000"/>
                  </a:schemeClr>
                </a:solidFill>
                <a:latin typeface="Times New Roman" pitchFamily="18" charset="0"/>
              </a:rPr>
              <a:t>(GL_TEXTURE_2D,</a:t>
            </a:r>
            <a:r>
              <a:rPr lang="en-US" altLang="zh-CN" sz="2000" b="0" dirty="0" smtClean="0">
                <a:solidFill>
                  <a:srgbClr val="006600"/>
                </a:solidFill>
                <a:latin typeface="Times New Roman" pitchFamily="18" charset="0"/>
              </a:rPr>
              <a:t>GL_TEXTURE_WRAP_S</a:t>
            </a:r>
            <a:r>
              <a:rPr lang="en-US" altLang="zh-CN" sz="2000" dirty="0" smtClean="0">
                <a:latin typeface="Times New Roman" pitchFamily="18" charset="0"/>
              </a:rPr>
              <a:t>,</a:t>
            </a:r>
            <a:r>
              <a:rPr lang="en-US" altLang="zh-CN" sz="2000" dirty="0" smtClean="0">
                <a:solidFill>
                  <a:srgbClr val="0000FF"/>
                </a:solidFill>
                <a:latin typeface="Times New Roman" pitchFamily="18" charset="0"/>
              </a:rPr>
              <a:t>GL_CLAMP</a:t>
            </a:r>
            <a:r>
              <a:rPr lang="en-US" altLang="zh-CN" sz="2000" dirty="0" smtClean="0">
                <a:latin typeface="Times New Roman" pitchFamily="18" charset="0"/>
              </a:rPr>
              <a:t>);</a:t>
            </a:r>
          </a:p>
          <a:p>
            <a:pPr marL="1527175" lvl="1" indent="-312738" eaLnBrk="1" hangingPunct="1">
              <a:buFont typeface="Wingdings" pitchFamily="2" charset="2"/>
              <a:buNone/>
            </a:pPr>
            <a:r>
              <a:rPr lang="en-US" altLang="zh-CN" sz="2000" dirty="0" err="1" smtClean="0">
                <a:solidFill>
                  <a:schemeClr val="bg2">
                    <a:lumMod val="50000"/>
                  </a:schemeClr>
                </a:solidFill>
                <a:latin typeface="Times New Roman" pitchFamily="18" charset="0"/>
              </a:rPr>
              <a:t>glTexParameteri</a:t>
            </a:r>
            <a:r>
              <a:rPr lang="en-US" altLang="zh-CN" sz="2000" dirty="0" smtClean="0">
                <a:solidFill>
                  <a:schemeClr val="bg2">
                    <a:lumMod val="50000"/>
                  </a:schemeClr>
                </a:solidFill>
                <a:latin typeface="Times New Roman" pitchFamily="18" charset="0"/>
              </a:rPr>
              <a:t>(GL_TEXTURE_2D,</a:t>
            </a:r>
            <a:r>
              <a:rPr lang="en-US" altLang="zh-CN" sz="2000" b="0" dirty="0" smtClean="0">
                <a:solidFill>
                  <a:srgbClr val="006600"/>
                </a:solidFill>
                <a:latin typeface="Times New Roman" pitchFamily="18" charset="0"/>
              </a:rPr>
              <a:t>GL_TEXTURE_WRAP_T</a:t>
            </a:r>
            <a:r>
              <a:rPr lang="en-US" altLang="zh-CN" sz="2000" dirty="0" smtClean="0">
                <a:latin typeface="Times New Roman" pitchFamily="18" charset="0"/>
              </a:rPr>
              <a:t>,</a:t>
            </a:r>
            <a:r>
              <a:rPr lang="en-US" altLang="zh-CN" sz="2000" dirty="0" smtClean="0">
                <a:solidFill>
                  <a:srgbClr val="0000FF"/>
                </a:solidFill>
                <a:latin typeface="Times New Roman" pitchFamily="18" charset="0"/>
              </a:rPr>
              <a:t>GL_CLAMP</a:t>
            </a:r>
            <a:r>
              <a:rPr lang="en-US" altLang="zh-CN" sz="2000" dirty="0" smtClean="0">
                <a:latin typeface="Times New Roman" pitchFamily="18" charset="0"/>
              </a:rPr>
              <a:t>);</a:t>
            </a:r>
          </a:p>
          <a:p>
            <a:pPr lvl="1" indent="-220663" eaLnBrk="1" hangingPunct="1">
              <a:buFont typeface="Wingdings" pitchFamily="2" charset="2"/>
              <a:buNone/>
            </a:pPr>
            <a:endParaRPr lang="en-US" altLang="zh-CN" sz="1800" dirty="0" smtClean="0">
              <a:latin typeface="Times New Roman" pitchFamily="18" charset="0"/>
            </a:endParaRPr>
          </a:p>
          <a:p>
            <a:pPr lvl="1" indent="-220663" eaLnBrk="1" hangingPunct="1">
              <a:buFont typeface="Wingdings" pitchFamily="2" charset="2"/>
              <a:buNone/>
            </a:pPr>
            <a:r>
              <a:rPr lang="en-US" altLang="zh-CN" sz="2000" dirty="0" smtClean="0">
                <a:latin typeface="Times New Roman" pitchFamily="18" charset="0"/>
              </a:rPr>
              <a:t>  </a:t>
            </a:r>
          </a:p>
        </p:txBody>
      </p:sp>
    </p:spTree>
    <p:extLst>
      <p:ext uri="{BB962C8B-B14F-4D97-AF65-F5344CB8AC3E}">
        <p14:creationId xmlns:p14="http://schemas.microsoft.com/office/powerpoint/2010/main" val="33108883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0771">
                                            <p:bg/>
                                          </p:spTgt>
                                        </p:tgtEl>
                                        <p:attrNameLst>
                                          <p:attrName>style.visibility</p:attrName>
                                        </p:attrNameLst>
                                      </p:cBhvr>
                                      <p:to>
                                        <p:strVal val="visible"/>
                                      </p:to>
                                    </p:set>
                                    <p:animEffect transition="in" filter="wipe(up)">
                                      <p:cBhvr>
                                        <p:cTn id="7" dur="500"/>
                                        <p:tgtEl>
                                          <p:spTgt spid="160771">
                                            <p:bg/>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60771">
                                            <p:txEl>
                                              <p:pRg st="0" end="0"/>
                                            </p:txEl>
                                          </p:spTgt>
                                        </p:tgtEl>
                                        <p:attrNameLst>
                                          <p:attrName>style.visibility</p:attrName>
                                        </p:attrNameLst>
                                      </p:cBhvr>
                                      <p:to>
                                        <p:strVal val="visible"/>
                                      </p:to>
                                    </p:set>
                                    <p:animEffect transition="in" filter="wipe(up)">
                                      <p:cBhvr>
                                        <p:cTn id="10" dur="500"/>
                                        <p:tgtEl>
                                          <p:spTgt spid="160771">
                                            <p:txEl>
                                              <p:pRg st="0" end="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60771">
                                            <p:txEl>
                                              <p:pRg st="1" end="1"/>
                                            </p:txEl>
                                          </p:spTgt>
                                        </p:tgtEl>
                                        <p:attrNameLst>
                                          <p:attrName>style.visibility</p:attrName>
                                        </p:attrNameLst>
                                      </p:cBhvr>
                                      <p:to>
                                        <p:strVal val="visible"/>
                                      </p:to>
                                    </p:set>
                                    <p:animEffect transition="in" filter="wipe(up)">
                                      <p:cBhvr>
                                        <p:cTn id="13" dur="500"/>
                                        <p:tgtEl>
                                          <p:spTgt spid="160771">
                                            <p:txEl>
                                              <p:pRg st="1" end="1"/>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60771">
                                            <p:txEl>
                                              <p:pRg st="2" end="2"/>
                                            </p:txEl>
                                          </p:spTgt>
                                        </p:tgtEl>
                                        <p:attrNameLst>
                                          <p:attrName>style.visibility</p:attrName>
                                        </p:attrNameLst>
                                      </p:cBhvr>
                                      <p:to>
                                        <p:strVal val="visible"/>
                                      </p:to>
                                    </p:set>
                                    <p:animEffect transition="in" filter="wipe(up)">
                                      <p:cBhvr>
                                        <p:cTn id="16" dur="500"/>
                                        <p:tgtEl>
                                          <p:spTgt spid="160771">
                                            <p:txEl>
                                              <p:pRg st="2" end="2"/>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60771">
                                            <p:txEl>
                                              <p:pRg st="4" end="4"/>
                                            </p:txEl>
                                          </p:spTgt>
                                        </p:tgtEl>
                                        <p:attrNameLst>
                                          <p:attrName>style.visibility</p:attrName>
                                        </p:attrNameLst>
                                      </p:cBhvr>
                                      <p:to>
                                        <p:strVal val="visible"/>
                                      </p:to>
                                    </p:set>
                                    <p:animEffect transition="in" filter="wipe(up)">
                                      <p:cBhvr>
                                        <p:cTn id="19" dur="500"/>
                                        <p:tgtEl>
                                          <p:spTgt spid="160771">
                                            <p:txEl>
                                              <p:pRg st="4" end="4"/>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60771">
                                            <p:txEl>
                                              <p:pRg st="5" end="5"/>
                                            </p:txEl>
                                          </p:spTgt>
                                        </p:tgtEl>
                                        <p:attrNameLst>
                                          <p:attrName>style.visibility</p:attrName>
                                        </p:attrNameLst>
                                      </p:cBhvr>
                                      <p:to>
                                        <p:strVal val="visible"/>
                                      </p:to>
                                    </p:set>
                                    <p:animEffect transition="in" filter="wipe(up)">
                                      <p:cBhvr>
                                        <p:cTn id="22" dur="500"/>
                                        <p:tgtEl>
                                          <p:spTgt spid="160771">
                                            <p:txEl>
                                              <p:pRg st="5" end="5"/>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60771">
                                            <p:txEl>
                                              <p:pRg st="7" end="7"/>
                                            </p:txEl>
                                          </p:spTgt>
                                        </p:tgtEl>
                                        <p:attrNameLst>
                                          <p:attrName>style.visibility</p:attrName>
                                        </p:attrNameLst>
                                      </p:cBhvr>
                                      <p:to>
                                        <p:strVal val="visible"/>
                                      </p:to>
                                    </p:set>
                                    <p:animEffect transition="in" filter="wipe(up)">
                                      <p:cBhvr>
                                        <p:cTn id="25" dur="500"/>
                                        <p:tgtEl>
                                          <p:spTgt spid="16077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71" grpId="0" build="p"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a:xfrm>
            <a:off x="718685" y="214314"/>
            <a:ext cx="10390716" cy="1462087"/>
          </a:xfrm>
        </p:spPr>
        <p:txBody>
          <a:bodyPr>
            <a:normAutofit/>
          </a:bodyPr>
          <a:lstStyle/>
          <a:p>
            <a:pPr lvl="1" eaLnBrk="1" hangingPunct="0">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3.7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控制纹理</a:t>
            </a:r>
          </a:p>
        </p:txBody>
      </p:sp>
      <p:sp>
        <p:nvSpPr>
          <p:cNvPr id="145411" name="Rectangle 3"/>
          <p:cNvSpPr>
            <a:spLocks noGrp="1" noChangeArrowheads="1"/>
          </p:cNvSpPr>
          <p:nvPr>
            <p:ph type="body" sz="half" idx="1"/>
          </p:nvPr>
        </p:nvSpPr>
        <p:spPr>
          <a:xfrm>
            <a:off x="695400" y="1412776"/>
            <a:ext cx="5080000" cy="4114800"/>
          </a:xfrm>
        </p:spPr>
        <p:txBody>
          <a:bodyPr>
            <a:normAutofit/>
          </a:bodyPr>
          <a:lstStyle/>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重复和箝位纹理实例</a:t>
            </a:r>
          </a:p>
        </p:txBody>
      </p:sp>
      <p:pic>
        <p:nvPicPr>
          <p:cNvPr id="162820" name="Picture 4" descr="重复和箝位纹理-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2174439"/>
            <a:ext cx="3890433" cy="3810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2821" name="Picture 5" descr="重复和箝位纹理-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2234" y="2247465"/>
            <a:ext cx="3890433" cy="3810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2822" name="Picture 6" descr="重复和箝位纹理-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9017" y="2233177"/>
            <a:ext cx="3890433" cy="3810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23" name="Text Box 7"/>
          <p:cNvSpPr txBox="1">
            <a:spLocks noChangeArrowheads="1"/>
          </p:cNvSpPr>
          <p:nvPr/>
        </p:nvSpPr>
        <p:spPr bwMode="auto">
          <a:xfrm>
            <a:off x="1151467" y="6014616"/>
            <a:ext cx="259291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spcBef>
                <a:spcPct val="50000"/>
              </a:spcBef>
            </a:pPr>
            <a:r>
              <a:rPr lang="zh-CN" altLang="en-US" b="1" dirty="0">
                <a:solidFill>
                  <a:schemeClr val="bg2">
                    <a:lumMod val="50000"/>
                  </a:schemeClr>
                </a:solidFill>
              </a:rPr>
              <a:t>单一纹理映射</a:t>
            </a:r>
          </a:p>
        </p:txBody>
      </p:sp>
      <p:sp>
        <p:nvSpPr>
          <p:cNvPr id="162827" name="Text Box 11"/>
          <p:cNvSpPr txBox="1">
            <a:spLocks noChangeArrowheads="1"/>
          </p:cNvSpPr>
          <p:nvPr/>
        </p:nvSpPr>
        <p:spPr bwMode="auto">
          <a:xfrm>
            <a:off x="4895851" y="6014616"/>
            <a:ext cx="2592916"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spcBef>
                <a:spcPct val="50000"/>
              </a:spcBef>
            </a:pPr>
            <a:r>
              <a:rPr lang="zh-CN" altLang="en-US" b="1">
                <a:solidFill>
                  <a:schemeClr val="bg2">
                    <a:lumMod val="50000"/>
                  </a:schemeClr>
                </a:solidFill>
              </a:rPr>
              <a:t>重复纹理映射</a:t>
            </a:r>
          </a:p>
        </p:txBody>
      </p:sp>
      <p:sp>
        <p:nvSpPr>
          <p:cNvPr id="162828" name="Text Box 12"/>
          <p:cNvSpPr txBox="1">
            <a:spLocks noChangeArrowheads="1"/>
          </p:cNvSpPr>
          <p:nvPr/>
        </p:nvSpPr>
        <p:spPr bwMode="auto">
          <a:xfrm>
            <a:off x="8544985" y="6014616"/>
            <a:ext cx="2592916"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spcBef>
                <a:spcPct val="50000"/>
              </a:spcBef>
            </a:pPr>
            <a:r>
              <a:rPr lang="zh-CN" altLang="en-US" b="1">
                <a:solidFill>
                  <a:schemeClr val="bg2">
                    <a:lumMod val="50000"/>
                  </a:schemeClr>
                </a:solidFill>
              </a:rPr>
              <a:t>箝位纹理映射</a:t>
            </a:r>
          </a:p>
        </p:txBody>
      </p:sp>
    </p:spTree>
    <p:extLst>
      <p:ext uri="{BB962C8B-B14F-4D97-AF65-F5344CB8AC3E}">
        <p14:creationId xmlns:p14="http://schemas.microsoft.com/office/powerpoint/2010/main" val="1773769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28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282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628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282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628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28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23" grpId="0"/>
      <p:bldP spid="162827" grpId="0"/>
      <p:bldP spid="162828"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a:xfrm>
            <a:off x="695400" y="214314"/>
            <a:ext cx="10390716" cy="1462087"/>
          </a:xfrm>
        </p:spPr>
        <p:txBody>
          <a:bodyPr>
            <a:normAutofit/>
          </a:bodyPr>
          <a:lstStyle/>
          <a:p>
            <a:pPr lvl="1" eaLnBrk="1" hangingPunct="0">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3.7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控制纹理</a:t>
            </a:r>
          </a:p>
        </p:txBody>
      </p:sp>
      <p:sp>
        <p:nvSpPr>
          <p:cNvPr id="146435" name="Rectangle 3"/>
          <p:cNvSpPr>
            <a:spLocks noGrp="1" noChangeArrowheads="1"/>
          </p:cNvSpPr>
          <p:nvPr>
            <p:ph type="body" sz="half" idx="1"/>
          </p:nvPr>
        </p:nvSpPr>
        <p:spPr>
          <a:xfrm>
            <a:off x="609600" y="1600201"/>
            <a:ext cx="10094384" cy="4530725"/>
          </a:xfrm>
        </p:spPr>
        <p:txBody>
          <a:bodyPr>
            <a:normAutofit/>
          </a:bodyPr>
          <a:lstStyle/>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重复和箝位纹理实例</a:t>
            </a:r>
          </a:p>
        </p:txBody>
      </p:sp>
      <p:sp>
        <p:nvSpPr>
          <p:cNvPr id="146436" name="Text Box 4"/>
          <p:cNvSpPr txBox="1">
            <a:spLocks noChangeArrowheads="1"/>
          </p:cNvSpPr>
          <p:nvPr/>
        </p:nvSpPr>
        <p:spPr bwMode="auto">
          <a:xfrm>
            <a:off x="1488018" y="2276475"/>
            <a:ext cx="5905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sz="2400" b="1" u="sng">
                <a:latin typeface="Times New Roman" pitchFamily="18" charset="0"/>
              </a:rPr>
              <a:t>Reclmp.rar</a:t>
            </a:r>
          </a:p>
        </p:txBody>
      </p:sp>
    </p:spTree>
    <p:extLst>
      <p:ext uri="{BB962C8B-B14F-4D97-AF65-F5344CB8AC3E}">
        <p14:creationId xmlns:p14="http://schemas.microsoft.com/office/powerpoint/2010/main" val="20643317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839416" y="214314"/>
            <a:ext cx="10390716" cy="1462087"/>
          </a:xfrm>
        </p:spPr>
        <p:txBody>
          <a:bodyPr>
            <a:normAutofit/>
          </a:bodyPr>
          <a:lstStyle/>
          <a:p>
            <a:pPr>
              <a:lnSpc>
                <a:spcPct val="70000"/>
              </a:lnSpc>
              <a:spcBef>
                <a:spcPts val="2400"/>
              </a:spcBef>
            </a:pPr>
            <a:r>
              <a:rPr lang="en-US" altLang="zh-CN" sz="2800" b="1" dirty="0">
                <a:solidFill>
                  <a:schemeClr val="bg2">
                    <a:lumMod val="50000"/>
                  </a:schemeClr>
                </a:solidFill>
                <a:latin typeface="微软雅黑" panose="020B0503020204020204" pitchFamily="34" charset="-122"/>
                <a:ea typeface="微软雅黑" panose="020B0503020204020204" pitchFamily="34" charset="-122"/>
              </a:rPr>
              <a:t>1.3.1  </a:t>
            </a: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平面阴影</a:t>
            </a:r>
          </a:p>
        </p:txBody>
      </p:sp>
      <p:sp>
        <p:nvSpPr>
          <p:cNvPr id="185347" name="Rectangle 3"/>
          <p:cNvSpPr>
            <a:spLocks noGrp="1" noChangeArrowheads="1"/>
          </p:cNvSpPr>
          <p:nvPr>
            <p:ph type="body" sz="half" idx="1"/>
          </p:nvPr>
        </p:nvSpPr>
        <p:spPr>
          <a:xfrm>
            <a:off x="1055440" y="1497835"/>
            <a:ext cx="5080000" cy="4114800"/>
          </a:xfrm>
        </p:spPr>
        <p:txBody>
          <a:bodyPr>
            <a:normAutofit lnSpcReduction="10000"/>
          </a:bodyPr>
          <a:lstStyle/>
          <a:p>
            <a:pPr marL="717550" lvl="1" indent="-342900" hangingPunct="0">
              <a:lnSpc>
                <a:spcPct val="100000"/>
              </a:lnSpc>
              <a:spcBef>
                <a:spcPts val="24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硬阴影</a:t>
            </a:r>
          </a:p>
          <a:p>
            <a:pPr marL="1260475" lvl="3" indent="-342900" eaLnBrk="1" hangingPunct="0">
              <a:lnSpc>
                <a:spcPct val="12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当阴影投影平面为</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y=0</a:t>
            </a:r>
          </a:p>
          <a:p>
            <a:pPr marL="1260475" lvl="3" indent="-342900" eaLnBrk="1" hangingPunct="0">
              <a:lnSpc>
                <a:spcPct val="12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投影矩阵为</a:t>
            </a:r>
          </a:p>
          <a:p>
            <a:pPr lvl="1" eaLnBrk="1" hangingPunct="1">
              <a:buFont typeface="Wingdings" pitchFamily="2" charset="2"/>
              <a:buNone/>
            </a:pPr>
            <a:endParaRPr lang="zh-CN" altLang="en-US" sz="2000" dirty="0" smtClean="0">
              <a:latin typeface="Times New Roman" pitchFamily="18" charset="0"/>
            </a:endParaRPr>
          </a:p>
          <a:p>
            <a:pPr lvl="1" eaLnBrk="1" hangingPunct="1">
              <a:buFont typeface="Wingdings" pitchFamily="2" charset="2"/>
              <a:buNone/>
            </a:pPr>
            <a:endParaRPr lang="zh-CN" altLang="en-US" sz="2000" dirty="0" smtClean="0">
              <a:latin typeface="Times New Roman" pitchFamily="18" charset="0"/>
            </a:endParaRPr>
          </a:p>
          <a:p>
            <a:pPr lvl="1" eaLnBrk="1" hangingPunct="1">
              <a:buFont typeface="Wingdings" pitchFamily="2" charset="2"/>
              <a:buNone/>
            </a:pPr>
            <a:endParaRPr lang="zh-CN" altLang="en-US" sz="2000" dirty="0" smtClean="0">
              <a:latin typeface="Times New Roman" pitchFamily="18" charset="0"/>
            </a:endParaRPr>
          </a:p>
          <a:p>
            <a:pPr lvl="1" eaLnBrk="1" hangingPunct="1"/>
            <a:endParaRPr lang="zh-CN" altLang="en-US" sz="2000" dirty="0" smtClean="0">
              <a:latin typeface="Times New Roman" pitchFamily="18" charset="0"/>
            </a:endParaRPr>
          </a:p>
          <a:p>
            <a:pPr marL="719138" lvl="1" indent="0" defTabSz="914400">
              <a:lnSpc>
                <a:spcPct val="100000"/>
              </a:lnSpc>
              <a:spcBef>
                <a:spcPts val="2400"/>
              </a:spcBef>
            </a:pPr>
            <a:r>
              <a:rPr lang="zh-CN" altLang="en-US" sz="2000" b="1" dirty="0">
                <a:solidFill>
                  <a:schemeClr val="bg2">
                    <a:lumMod val="50000"/>
                  </a:schemeClr>
                </a:solidFill>
                <a:latin typeface="Verdana" pitchFamily="34" charset="0"/>
                <a:ea typeface="宋体" charset="-122"/>
                <a:cs typeface="Lato Light"/>
                <a:sym typeface="Lato Light"/>
              </a:rPr>
              <a:t>当阴影投影平面为任意平面</a:t>
            </a:r>
          </a:p>
          <a:p>
            <a:pPr marL="719138" lvl="1" indent="0" defTabSz="914400">
              <a:lnSpc>
                <a:spcPct val="100000"/>
              </a:lnSpc>
              <a:spcBef>
                <a:spcPct val="50000"/>
              </a:spcBef>
            </a:pPr>
            <a:r>
              <a:rPr lang="zh-CN" altLang="en-US" sz="2000" b="1" dirty="0">
                <a:solidFill>
                  <a:schemeClr val="bg2">
                    <a:lumMod val="50000"/>
                  </a:schemeClr>
                </a:solidFill>
                <a:latin typeface="Verdana" pitchFamily="34" charset="0"/>
                <a:ea typeface="宋体" charset="-122"/>
                <a:cs typeface="Lato Light"/>
                <a:sym typeface="Lato Light"/>
              </a:rPr>
              <a:t>投影矩阵为 </a:t>
            </a:r>
          </a:p>
        </p:txBody>
      </p:sp>
      <p:graphicFrame>
        <p:nvGraphicFramePr>
          <p:cNvPr id="185397" name="Object 53"/>
          <p:cNvGraphicFramePr>
            <a:graphicFrameLocks noGrp="1" noChangeAspect="1"/>
          </p:cNvGraphicFramePr>
          <p:nvPr>
            <p:ph sz="quarter" idx="2"/>
            <p:extLst>
              <p:ext uri="{D42A27DB-BD31-4B8C-83A1-F6EECF244321}">
                <p14:modId xmlns:p14="http://schemas.microsoft.com/office/powerpoint/2010/main" val="3377185239"/>
              </p:ext>
            </p:extLst>
          </p:nvPr>
        </p:nvGraphicFramePr>
        <p:xfrm>
          <a:off x="2495600" y="3157537"/>
          <a:ext cx="3024716" cy="1322388"/>
        </p:xfrm>
        <a:graphic>
          <a:graphicData uri="http://schemas.openxmlformats.org/presentationml/2006/ole">
            <mc:AlternateContent xmlns:mc="http://schemas.openxmlformats.org/markup-compatibility/2006">
              <mc:Choice xmlns:v="urn:schemas-microsoft-com:vml" Requires="v">
                <p:oleObj spid="_x0000_s121940" name="Equation" r:id="rId4" imgW="1612900" imgH="939800" progId="">
                  <p:embed/>
                </p:oleObj>
              </mc:Choice>
              <mc:Fallback>
                <p:oleObj name="Equation" r:id="rId4" imgW="1612900" imgH="9398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5600" y="3157537"/>
                        <a:ext cx="3024716"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5375" name="Freeform 31"/>
          <p:cNvSpPr>
            <a:spLocks/>
          </p:cNvSpPr>
          <p:nvPr/>
        </p:nvSpPr>
        <p:spPr bwMode="auto">
          <a:xfrm>
            <a:off x="8398933" y="1917701"/>
            <a:ext cx="1608667" cy="752475"/>
          </a:xfrm>
          <a:custGeom>
            <a:avLst/>
            <a:gdLst>
              <a:gd name="T0" fmla="*/ 2147483647 w 998"/>
              <a:gd name="T1" fmla="*/ 2147483647 h 623"/>
              <a:gd name="T2" fmla="*/ 2147483647 w 998"/>
              <a:gd name="T3" fmla="*/ 2147483647 h 623"/>
              <a:gd name="T4" fmla="*/ 2147483647 w 998"/>
              <a:gd name="T5" fmla="*/ 2147483647 h 623"/>
              <a:gd name="T6" fmla="*/ 2147483647 w 998"/>
              <a:gd name="T7" fmla="*/ 2147483647 h 623"/>
              <a:gd name="T8" fmla="*/ 2147483647 w 998"/>
              <a:gd name="T9" fmla="*/ 2147483647 h 623"/>
              <a:gd name="T10" fmla="*/ 2147483647 w 998"/>
              <a:gd name="T11" fmla="*/ 2147483647 h 623"/>
              <a:gd name="T12" fmla="*/ 2147483647 w 998"/>
              <a:gd name="T13" fmla="*/ 2147483647 h 623"/>
              <a:gd name="T14" fmla="*/ 2147483647 w 998"/>
              <a:gd name="T15" fmla="*/ 2147483647 h 623"/>
              <a:gd name="T16" fmla="*/ 2147483647 w 998"/>
              <a:gd name="T17" fmla="*/ 2147483647 h 623"/>
              <a:gd name="T18" fmla="*/ 2147483647 w 998"/>
              <a:gd name="T19" fmla="*/ 2147483647 h 623"/>
              <a:gd name="T20" fmla="*/ 2147483647 w 998"/>
              <a:gd name="T21" fmla="*/ 2147483647 h 623"/>
              <a:gd name="T22" fmla="*/ 2147483647 w 998"/>
              <a:gd name="T23" fmla="*/ 2147483647 h 6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8"/>
              <a:gd name="T37" fmla="*/ 0 h 623"/>
              <a:gd name="T38" fmla="*/ 998 w 998"/>
              <a:gd name="T39" fmla="*/ 623 h 6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8" h="623">
                <a:moveTo>
                  <a:pt x="34" y="393"/>
                </a:moveTo>
                <a:cubicBezTo>
                  <a:pt x="0" y="348"/>
                  <a:pt x="19" y="363"/>
                  <a:pt x="57" y="325"/>
                </a:cubicBezTo>
                <a:cubicBezTo>
                  <a:pt x="95" y="287"/>
                  <a:pt x="163" y="185"/>
                  <a:pt x="261" y="166"/>
                </a:cubicBezTo>
                <a:cubicBezTo>
                  <a:pt x="359" y="147"/>
                  <a:pt x="575" y="234"/>
                  <a:pt x="647" y="211"/>
                </a:cubicBezTo>
                <a:cubicBezTo>
                  <a:pt x="719" y="188"/>
                  <a:pt x="658" y="60"/>
                  <a:pt x="692" y="30"/>
                </a:cubicBezTo>
                <a:cubicBezTo>
                  <a:pt x="726" y="0"/>
                  <a:pt x="802" y="4"/>
                  <a:pt x="851" y="30"/>
                </a:cubicBezTo>
                <a:cubicBezTo>
                  <a:pt x="900" y="56"/>
                  <a:pt x="998" y="132"/>
                  <a:pt x="987" y="189"/>
                </a:cubicBezTo>
                <a:cubicBezTo>
                  <a:pt x="976" y="246"/>
                  <a:pt x="866" y="336"/>
                  <a:pt x="783" y="370"/>
                </a:cubicBezTo>
                <a:cubicBezTo>
                  <a:pt x="700" y="404"/>
                  <a:pt x="545" y="359"/>
                  <a:pt x="488" y="393"/>
                </a:cubicBezTo>
                <a:cubicBezTo>
                  <a:pt x="431" y="427"/>
                  <a:pt x="480" y="540"/>
                  <a:pt x="442" y="574"/>
                </a:cubicBezTo>
                <a:cubicBezTo>
                  <a:pt x="404" y="608"/>
                  <a:pt x="329" y="623"/>
                  <a:pt x="261" y="597"/>
                </a:cubicBezTo>
                <a:cubicBezTo>
                  <a:pt x="193" y="571"/>
                  <a:pt x="68" y="438"/>
                  <a:pt x="34" y="393"/>
                </a:cubicBezTo>
                <a:close/>
              </a:path>
            </a:pathLst>
          </a:custGeom>
          <a:solidFill>
            <a:schemeClr val="accent1"/>
          </a:solidFill>
          <a:ln w="9525">
            <a:solidFill>
              <a:schemeClr val="tx1"/>
            </a:solidFill>
            <a:round/>
            <a:headEnd/>
            <a:tailEnd/>
          </a:ln>
        </p:spPr>
        <p:txBody>
          <a:bodyPr/>
          <a:lstStyle/>
          <a:p>
            <a:endParaRPr lang="zh-CN" altLang="en-US"/>
          </a:p>
        </p:txBody>
      </p:sp>
      <p:sp>
        <p:nvSpPr>
          <p:cNvPr id="185377" name="Line 33"/>
          <p:cNvSpPr>
            <a:spLocks noChangeShapeType="1"/>
          </p:cNvSpPr>
          <p:nvPr/>
        </p:nvSpPr>
        <p:spPr bwMode="auto">
          <a:xfrm flipH="1">
            <a:off x="7632701" y="765176"/>
            <a:ext cx="2063751" cy="255746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5378" name="Line 34"/>
          <p:cNvSpPr>
            <a:spLocks noChangeShapeType="1"/>
          </p:cNvSpPr>
          <p:nvPr/>
        </p:nvSpPr>
        <p:spPr bwMode="auto">
          <a:xfrm>
            <a:off x="9694334" y="728663"/>
            <a:ext cx="575733" cy="259238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5379" name="Line 35"/>
          <p:cNvSpPr>
            <a:spLocks noChangeShapeType="1"/>
          </p:cNvSpPr>
          <p:nvPr/>
        </p:nvSpPr>
        <p:spPr bwMode="auto">
          <a:xfrm>
            <a:off x="7632701" y="3322638"/>
            <a:ext cx="2639484" cy="0"/>
          </a:xfrm>
          <a:prstGeom prst="line">
            <a:avLst/>
          </a:prstGeom>
          <a:noFill/>
          <a:ln w="76200">
            <a:solidFill>
              <a:srgbClr val="5F5F5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 name="Group 37"/>
          <p:cNvGrpSpPr>
            <a:grpSpLocks/>
          </p:cNvGrpSpPr>
          <p:nvPr/>
        </p:nvGrpSpPr>
        <p:grpSpPr bwMode="auto">
          <a:xfrm>
            <a:off x="9484784" y="390525"/>
            <a:ext cx="768349" cy="539750"/>
            <a:chOff x="4209" y="1538"/>
            <a:chExt cx="363" cy="340"/>
          </a:xfrm>
        </p:grpSpPr>
        <p:sp>
          <p:nvSpPr>
            <p:cNvPr id="20508" name="Text Box 32"/>
            <p:cNvSpPr txBox="1">
              <a:spLocks noChangeArrowheads="1"/>
            </p:cNvSpPr>
            <p:nvPr/>
          </p:nvSpPr>
          <p:spPr bwMode="auto">
            <a:xfrm>
              <a:off x="4247" y="1647"/>
              <a:ext cx="2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dirty="0">
                  <a:solidFill>
                    <a:schemeClr val="bg2">
                      <a:lumMod val="50000"/>
                    </a:schemeClr>
                  </a:solidFill>
                  <a:sym typeface="Symbol" pitchFamily="18" charset="2"/>
                </a:rPr>
                <a:t></a:t>
              </a:r>
            </a:p>
          </p:txBody>
        </p:sp>
        <p:sp>
          <p:nvSpPr>
            <p:cNvPr id="20509" name="Text Box 36"/>
            <p:cNvSpPr txBox="1">
              <a:spLocks noChangeArrowheads="1"/>
            </p:cNvSpPr>
            <p:nvPr/>
          </p:nvSpPr>
          <p:spPr bwMode="auto">
            <a:xfrm>
              <a:off x="4209" y="1538"/>
              <a:ext cx="36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a:solidFill>
                    <a:schemeClr val="bg2">
                      <a:lumMod val="50000"/>
                    </a:schemeClr>
                  </a:solidFill>
                  <a:latin typeface="Times New Roman" pitchFamily="18" charset="0"/>
                </a:rPr>
                <a:t>L</a:t>
              </a:r>
            </a:p>
          </p:txBody>
        </p:sp>
      </p:grpSp>
      <p:grpSp>
        <p:nvGrpSpPr>
          <p:cNvPr id="3" name="Group 41"/>
          <p:cNvGrpSpPr>
            <a:grpSpLocks/>
          </p:cNvGrpSpPr>
          <p:nvPr/>
        </p:nvGrpSpPr>
        <p:grpSpPr bwMode="auto">
          <a:xfrm>
            <a:off x="6460068" y="1162050"/>
            <a:ext cx="817033" cy="2160588"/>
            <a:chOff x="2780" y="2024"/>
            <a:chExt cx="386" cy="1361"/>
          </a:xfrm>
        </p:grpSpPr>
        <p:sp>
          <p:nvSpPr>
            <p:cNvPr id="20506" name="Line 29"/>
            <p:cNvSpPr>
              <a:spLocks noChangeShapeType="1"/>
            </p:cNvSpPr>
            <p:nvPr/>
          </p:nvSpPr>
          <p:spPr bwMode="auto">
            <a:xfrm flipV="1">
              <a:off x="2971" y="2069"/>
              <a:ext cx="0" cy="131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20507" name="Text Box 38"/>
            <p:cNvSpPr txBox="1">
              <a:spLocks noChangeArrowheads="1"/>
            </p:cNvSpPr>
            <p:nvPr/>
          </p:nvSpPr>
          <p:spPr bwMode="auto">
            <a:xfrm>
              <a:off x="2780" y="2024"/>
              <a:ext cx="38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i="1" dirty="0">
                  <a:solidFill>
                    <a:schemeClr val="bg2">
                      <a:lumMod val="50000"/>
                    </a:schemeClr>
                  </a:solidFill>
                  <a:latin typeface="Times New Roman" pitchFamily="18" charset="0"/>
                </a:rPr>
                <a:t>Y</a:t>
              </a:r>
            </a:p>
          </p:txBody>
        </p:sp>
      </p:grpSp>
      <p:grpSp>
        <p:nvGrpSpPr>
          <p:cNvPr id="4" name="Group 40"/>
          <p:cNvGrpSpPr>
            <a:grpSpLocks/>
          </p:cNvGrpSpPr>
          <p:nvPr/>
        </p:nvGrpSpPr>
        <p:grpSpPr bwMode="auto">
          <a:xfrm>
            <a:off x="6864351" y="3322639"/>
            <a:ext cx="4705349" cy="401637"/>
            <a:chOff x="2971" y="3385"/>
            <a:chExt cx="2223" cy="253"/>
          </a:xfrm>
        </p:grpSpPr>
        <p:sp>
          <p:nvSpPr>
            <p:cNvPr id="20504" name="Line 30"/>
            <p:cNvSpPr>
              <a:spLocks noChangeShapeType="1"/>
            </p:cNvSpPr>
            <p:nvPr/>
          </p:nvSpPr>
          <p:spPr bwMode="auto">
            <a:xfrm>
              <a:off x="2971" y="3385"/>
              <a:ext cx="208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20505" name="Text Box 39"/>
            <p:cNvSpPr txBox="1">
              <a:spLocks noChangeArrowheads="1"/>
            </p:cNvSpPr>
            <p:nvPr/>
          </p:nvSpPr>
          <p:spPr bwMode="auto">
            <a:xfrm>
              <a:off x="4808" y="3407"/>
              <a:ext cx="38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i="1">
                  <a:solidFill>
                    <a:schemeClr val="bg2">
                      <a:lumMod val="50000"/>
                    </a:schemeClr>
                  </a:solidFill>
                  <a:latin typeface="Times New Roman" pitchFamily="18" charset="0"/>
                </a:rPr>
                <a:t>X</a:t>
              </a:r>
            </a:p>
          </p:txBody>
        </p:sp>
      </p:grpSp>
      <p:sp>
        <p:nvSpPr>
          <p:cNvPr id="185386" name="Line 42"/>
          <p:cNvSpPr>
            <a:spLocks noChangeShapeType="1"/>
          </p:cNvSpPr>
          <p:nvPr/>
        </p:nvSpPr>
        <p:spPr bwMode="auto">
          <a:xfrm flipV="1">
            <a:off x="8113185" y="5372101"/>
            <a:ext cx="3551767" cy="12604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5387" name="Freeform 43"/>
          <p:cNvSpPr>
            <a:spLocks/>
          </p:cNvSpPr>
          <p:nvPr/>
        </p:nvSpPr>
        <p:spPr bwMode="auto">
          <a:xfrm>
            <a:off x="8401051" y="4797426"/>
            <a:ext cx="1608667" cy="752475"/>
          </a:xfrm>
          <a:custGeom>
            <a:avLst/>
            <a:gdLst>
              <a:gd name="T0" fmla="*/ 2147483647 w 998"/>
              <a:gd name="T1" fmla="*/ 2147483647 h 623"/>
              <a:gd name="T2" fmla="*/ 2147483647 w 998"/>
              <a:gd name="T3" fmla="*/ 2147483647 h 623"/>
              <a:gd name="T4" fmla="*/ 2147483647 w 998"/>
              <a:gd name="T5" fmla="*/ 2147483647 h 623"/>
              <a:gd name="T6" fmla="*/ 2147483647 w 998"/>
              <a:gd name="T7" fmla="*/ 2147483647 h 623"/>
              <a:gd name="T8" fmla="*/ 2147483647 w 998"/>
              <a:gd name="T9" fmla="*/ 2147483647 h 623"/>
              <a:gd name="T10" fmla="*/ 2147483647 w 998"/>
              <a:gd name="T11" fmla="*/ 2147483647 h 623"/>
              <a:gd name="T12" fmla="*/ 2147483647 w 998"/>
              <a:gd name="T13" fmla="*/ 2147483647 h 623"/>
              <a:gd name="T14" fmla="*/ 2147483647 w 998"/>
              <a:gd name="T15" fmla="*/ 2147483647 h 623"/>
              <a:gd name="T16" fmla="*/ 2147483647 w 998"/>
              <a:gd name="T17" fmla="*/ 2147483647 h 623"/>
              <a:gd name="T18" fmla="*/ 2147483647 w 998"/>
              <a:gd name="T19" fmla="*/ 2147483647 h 623"/>
              <a:gd name="T20" fmla="*/ 2147483647 w 998"/>
              <a:gd name="T21" fmla="*/ 2147483647 h 623"/>
              <a:gd name="T22" fmla="*/ 2147483647 w 998"/>
              <a:gd name="T23" fmla="*/ 2147483647 h 6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8"/>
              <a:gd name="T37" fmla="*/ 0 h 623"/>
              <a:gd name="T38" fmla="*/ 998 w 998"/>
              <a:gd name="T39" fmla="*/ 623 h 6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8" h="623">
                <a:moveTo>
                  <a:pt x="34" y="393"/>
                </a:moveTo>
                <a:cubicBezTo>
                  <a:pt x="0" y="348"/>
                  <a:pt x="19" y="363"/>
                  <a:pt x="57" y="325"/>
                </a:cubicBezTo>
                <a:cubicBezTo>
                  <a:pt x="95" y="287"/>
                  <a:pt x="163" y="185"/>
                  <a:pt x="261" y="166"/>
                </a:cubicBezTo>
                <a:cubicBezTo>
                  <a:pt x="359" y="147"/>
                  <a:pt x="575" y="234"/>
                  <a:pt x="647" y="211"/>
                </a:cubicBezTo>
                <a:cubicBezTo>
                  <a:pt x="719" y="188"/>
                  <a:pt x="658" y="60"/>
                  <a:pt x="692" y="30"/>
                </a:cubicBezTo>
                <a:cubicBezTo>
                  <a:pt x="726" y="0"/>
                  <a:pt x="802" y="4"/>
                  <a:pt x="851" y="30"/>
                </a:cubicBezTo>
                <a:cubicBezTo>
                  <a:pt x="900" y="56"/>
                  <a:pt x="998" y="132"/>
                  <a:pt x="987" y="189"/>
                </a:cubicBezTo>
                <a:cubicBezTo>
                  <a:pt x="976" y="246"/>
                  <a:pt x="866" y="336"/>
                  <a:pt x="783" y="370"/>
                </a:cubicBezTo>
                <a:cubicBezTo>
                  <a:pt x="700" y="404"/>
                  <a:pt x="545" y="359"/>
                  <a:pt x="488" y="393"/>
                </a:cubicBezTo>
                <a:cubicBezTo>
                  <a:pt x="431" y="427"/>
                  <a:pt x="480" y="540"/>
                  <a:pt x="442" y="574"/>
                </a:cubicBezTo>
                <a:cubicBezTo>
                  <a:pt x="404" y="608"/>
                  <a:pt x="329" y="623"/>
                  <a:pt x="261" y="597"/>
                </a:cubicBezTo>
                <a:cubicBezTo>
                  <a:pt x="193" y="571"/>
                  <a:pt x="68" y="438"/>
                  <a:pt x="34" y="393"/>
                </a:cubicBezTo>
                <a:close/>
              </a:path>
            </a:pathLst>
          </a:custGeom>
          <a:solidFill>
            <a:schemeClr val="accent1"/>
          </a:solidFill>
          <a:ln w="9525">
            <a:solidFill>
              <a:schemeClr val="tx1"/>
            </a:solidFill>
            <a:round/>
            <a:headEnd/>
            <a:tailEnd/>
          </a:ln>
        </p:spPr>
        <p:txBody>
          <a:bodyPr/>
          <a:lstStyle/>
          <a:p>
            <a:endParaRPr lang="zh-CN" altLang="en-US"/>
          </a:p>
        </p:txBody>
      </p:sp>
      <p:grpSp>
        <p:nvGrpSpPr>
          <p:cNvPr id="5" name="Group 44"/>
          <p:cNvGrpSpPr>
            <a:grpSpLocks/>
          </p:cNvGrpSpPr>
          <p:nvPr/>
        </p:nvGrpSpPr>
        <p:grpSpPr bwMode="auto">
          <a:xfrm>
            <a:off x="8208434" y="3716338"/>
            <a:ext cx="768351" cy="530225"/>
            <a:chOff x="4209" y="1538"/>
            <a:chExt cx="363" cy="334"/>
          </a:xfrm>
        </p:grpSpPr>
        <p:sp>
          <p:nvSpPr>
            <p:cNvPr id="20502" name="Text Box 45"/>
            <p:cNvSpPr txBox="1">
              <a:spLocks noChangeArrowheads="1"/>
            </p:cNvSpPr>
            <p:nvPr/>
          </p:nvSpPr>
          <p:spPr bwMode="auto">
            <a:xfrm>
              <a:off x="4237" y="1641"/>
              <a:ext cx="2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dirty="0">
                  <a:solidFill>
                    <a:schemeClr val="bg2">
                      <a:lumMod val="50000"/>
                    </a:schemeClr>
                  </a:solidFill>
                  <a:sym typeface="Symbol" pitchFamily="18" charset="2"/>
                </a:rPr>
                <a:t></a:t>
              </a:r>
            </a:p>
          </p:txBody>
        </p:sp>
        <p:sp>
          <p:nvSpPr>
            <p:cNvPr id="20503" name="Text Box 46"/>
            <p:cNvSpPr txBox="1">
              <a:spLocks noChangeArrowheads="1"/>
            </p:cNvSpPr>
            <p:nvPr/>
          </p:nvSpPr>
          <p:spPr bwMode="auto">
            <a:xfrm>
              <a:off x="4209" y="1538"/>
              <a:ext cx="36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a:solidFill>
                    <a:schemeClr val="bg2">
                      <a:lumMod val="50000"/>
                    </a:schemeClr>
                  </a:solidFill>
                  <a:latin typeface="Times New Roman" pitchFamily="18" charset="0"/>
                </a:rPr>
                <a:t>L</a:t>
              </a:r>
            </a:p>
          </p:txBody>
        </p:sp>
      </p:grpSp>
      <p:sp>
        <p:nvSpPr>
          <p:cNvPr id="185391" name="Line 47"/>
          <p:cNvSpPr>
            <a:spLocks noChangeShapeType="1"/>
          </p:cNvSpPr>
          <p:nvPr/>
        </p:nvSpPr>
        <p:spPr bwMode="auto">
          <a:xfrm>
            <a:off x="8401051" y="4113213"/>
            <a:ext cx="0" cy="241141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5392" name="Line 48"/>
          <p:cNvSpPr>
            <a:spLocks noChangeShapeType="1"/>
          </p:cNvSpPr>
          <p:nvPr/>
        </p:nvSpPr>
        <p:spPr bwMode="auto">
          <a:xfrm>
            <a:off x="8401052" y="4076701"/>
            <a:ext cx="2736849" cy="147637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5393" name="Line 49"/>
          <p:cNvSpPr>
            <a:spLocks noChangeShapeType="1"/>
          </p:cNvSpPr>
          <p:nvPr/>
        </p:nvSpPr>
        <p:spPr bwMode="auto">
          <a:xfrm flipV="1">
            <a:off x="8401052" y="5553075"/>
            <a:ext cx="2736849" cy="971550"/>
          </a:xfrm>
          <a:prstGeom prst="line">
            <a:avLst/>
          </a:prstGeom>
          <a:noFill/>
          <a:ln w="57150">
            <a:solidFill>
              <a:srgbClr val="5F5F5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 name="Group 52"/>
          <p:cNvGrpSpPr>
            <a:grpSpLocks/>
          </p:cNvGrpSpPr>
          <p:nvPr/>
        </p:nvGrpSpPr>
        <p:grpSpPr bwMode="auto">
          <a:xfrm>
            <a:off x="10513485" y="4113213"/>
            <a:ext cx="960967" cy="1379537"/>
            <a:chOff x="4218" y="2614"/>
            <a:chExt cx="454" cy="869"/>
          </a:xfrm>
        </p:grpSpPr>
        <p:sp>
          <p:nvSpPr>
            <p:cNvPr id="20500" name="Line 50"/>
            <p:cNvSpPr>
              <a:spLocks noChangeShapeType="1"/>
            </p:cNvSpPr>
            <p:nvPr/>
          </p:nvSpPr>
          <p:spPr bwMode="auto">
            <a:xfrm flipH="1" flipV="1">
              <a:off x="4344" y="2782"/>
              <a:ext cx="226" cy="701"/>
            </a:xfrm>
            <a:prstGeom prst="line">
              <a:avLst/>
            </a:prstGeom>
            <a:noFill/>
            <a:ln w="9525">
              <a:solidFill>
                <a:srgbClr val="0000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20501" name="Text Box 51"/>
            <p:cNvSpPr txBox="1">
              <a:spLocks noChangeArrowheads="1"/>
            </p:cNvSpPr>
            <p:nvPr/>
          </p:nvSpPr>
          <p:spPr bwMode="auto">
            <a:xfrm>
              <a:off x="4218" y="2614"/>
              <a:ext cx="45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b="1" i="1">
                  <a:solidFill>
                    <a:schemeClr val="bg2">
                      <a:lumMod val="50000"/>
                    </a:schemeClr>
                  </a:solidFill>
                  <a:latin typeface="Times New Roman" pitchFamily="18" charset="0"/>
                </a:rPr>
                <a:t>N</a:t>
              </a:r>
            </a:p>
          </p:txBody>
        </p:sp>
      </p:grpSp>
      <p:graphicFrame>
        <p:nvGraphicFramePr>
          <p:cNvPr id="185399" name="Object 55"/>
          <p:cNvGraphicFramePr>
            <a:graphicFrameLocks noGrp="1" noChangeAspect="1"/>
          </p:cNvGraphicFramePr>
          <p:nvPr>
            <p:ph sz="quarter" idx="3"/>
            <p:extLst>
              <p:ext uri="{D42A27DB-BD31-4B8C-83A1-F6EECF244321}">
                <p14:modId xmlns:p14="http://schemas.microsoft.com/office/powerpoint/2010/main" val="2357840866"/>
              </p:ext>
            </p:extLst>
          </p:nvPr>
        </p:nvGraphicFramePr>
        <p:xfrm>
          <a:off x="335360" y="5472656"/>
          <a:ext cx="7681383" cy="1304925"/>
        </p:xfrm>
        <a:graphic>
          <a:graphicData uri="http://schemas.openxmlformats.org/presentationml/2006/ole">
            <mc:AlternateContent xmlns:mc="http://schemas.openxmlformats.org/markup-compatibility/2006">
              <mc:Choice xmlns:v="urn:schemas-microsoft-com:vml" Requires="v">
                <p:oleObj spid="_x0000_s121941" name="Equation" r:id="rId6" imgW="4152900" imgH="939800" progId="">
                  <p:embed/>
                </p:oleObj>
              </mc:Choice>
              <mc:Fallback>
                <p:oleObj name="Equation" r:id="rId6" imgW="4152900" imgH="93980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360" y="5472656"/>
                        <a:ext cx="7681383"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7218986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85347">
                                            <p:txEl>
                                              <p:pRg st="0" end="0"/>
                                            </p:txEl>
                                          </p:spTgt>
                                        </p:tgtEl>
                                        <p:attrNameLst>
                                          <p:attrName>style.visibility</p:attrName>
                                        </p:attrNameLst>
                                      </p:cBhvr>
                                      <p:to>
                                        <p:strVal val="visible"/>
                                      </p:to>
                                    </p:set>
                                    <p:animEffect transition="in" filter="wipe(up)">
                                      <p:cBhvr>
                                        <p:cTn id="7" dur="500"/>
                                        <p:tgtEl>
                                          <p:spTgt spid="185347">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85347">
                                            <p:txEl>
                                              <p:pRg st="1" end="1"/>
                                            </p:txEl>
                                          </p:spTgt>
                                        </p:tgtEl>
                                        <p:attrNameLst>
                                          <p:attrName>style.visibility</p:attrName>
                                        </p:attrNameLst>
                                      </p:cBhvr>
                                      <p:to>
                                        <p:strVal val="visible"/>
                                      </p:to>
                                    </p:set>
                                    <p:animEffect transition="in" filter="wipe(up)">
                                      <p:cBhvr>
                                        <p:cTn id="10" dur="500"/>
                                        <p:tgtEl>
                                          <p:spTgt spid="185347">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par>
                                <p:cTn id="16" presetID="22" presetClass="entr" presetSubtype="4"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00"/>
                                        <p:tgtEl>
                                          <p:spTgt spid="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537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185377"/>
                                        </p:tgtEl>
                                        <p:attrNameLst>
                                          <p:attrName>style.visibility</p:attrName>
                                        </p:attrNameLst>
                                      </p:cBhvr>
                                      <p:to>
                                        <p:strVal val="visible"/>
                                      </p:to>
                                    </p:set>
                                    <p:animEffect transition="in" filter="wipe(up)">
                                      <p:cBhvr>
                                        <p:cTn id="31" dur="500"/>
                                        <p:tgtEl>
                                          <p:spTgt spid="185377"/>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185378"/>
                                        </p:tgtEl>
                                        <p:attrNameLst>
                                          <p:attrName>style.visibility</p:attrName>
                                        </p:attrNameLst>
                                      </p:cBhvr>
                                      <p:to>
                                        <p:strVal val="visible"/>
                                      </p:to>
                                    </p:set>
                                    <p:animEffect transition="in" filter="wipe(up)">
                                      <p:cBhvr>
                                        <p:cTn id="34" dur="500"/>
                                        <p:tgtEl>
                                          <p:spTgt spid="185378"/>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5379"/>
                                        </p:tgtEl>
                                        <p:attrNameLst>
                                          <p:attrName>style.visibility</p:attrName>
                                        </p:attrNameLst>
                                      </p:cBhvr>
                                      <p:to>
                                        <p:strVal val="visible"/>
                                      </p:to>
                                    </p:set>
                                  </p:childTnLst>
                                </p:cTn>
                              </p:par>
                              <p:par>
                                <p:cTn id="39" presetID="22" presetClass="entr" presetSubtype="1" fill="hold" grpId="0" nodeType="withEffect">
                                  <p:stCondLst>
                                    <p:cond delay="0"/>
                                  </p:stCondLst>
                                  <p:childTnLst>
                                    <p:set>
                                      <p:cBhvr>
                                        <p:cTn id="40" dur="1" fill="hold">
                                          <p:stCondLst>
                                            <p:cond delay="0"/>
                                          </p:stCondLst>
                                        </p:cTn>
                                        <p:tgtEl>
                                          <p:spTgt spid="185347">
                                            <p:txEl>
                                              <p:pRg st="2" end="2"/>
                                            </p:txEl>
                                          </p:spTgt>
                                        </p:tgtEl>
                                        <p:attrNameLst>
                                          <p:attrName>style.visibility</p:attrName>
                                        </p:attrNameLst>
                                      </p:cBhvr>
                                      <p:to>
                                        <p:strVal val="visible"/>
                                      </p:to>
                                    </p:set>
                                    <p:animEffect transition="in" filter="wipe(up)">
                                      <p:cBhvr>
                                        <p:cTn id="41" dur="500"/>
                                        <p:tgtEl>
                                          <p:spTgt spid="185347">
                                            <p:txEl>
                                              <p:pRg st="2" end="2"/>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nodeType="clickEffect">
                                  <p:stCondLst>
                                    <p:cond delay="0"/>
                                  </p:stCondLst>
                                  <p:childTnLst>
                                    <p:set>
                                      <p:cBhvr>
                                        <p:cTn id="45" dur="1" fill="hold">
                                          <p:stCondLst>
                                            <p:cond delay="0"/>
                                          </p:stCondLst>
                                        </p:cTn>
                                        <p:tgtEl>
                                          <p:spTgt spid="185397"/>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185347">
                                            <p:txEl>
                                              <p:pRg st="7" end="7"/>
                                            </p:txEl>
                                          </p:spTgt>
                                        </p:tgtEl>
                                        <p:attrNameLst>
                                          <p:attrName>style.visibility</p:attrName>
                                        </p:attrNameLst>
                                      </p:cBhvr>
                                      <p:to>
                                        <p:strVal val="visible"/>
                                      </p:to>
                                    </p:set>
                                    <p:animEffect transition="in" filter="wipe(up)">
                                      <p:cBhvr>
                                        <p:cTn id="50" dur="500"/>
                                        <p:tgtEl>
                                          <p:spTgt spid="185347">
                                            <p:txEl>
                                              <p:pRg st="7" end="7"/>
                                            </p:txEl>
                                          </p:spTgt>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185347">
                                            <p:txEl>
                                              <p:pRg st="8" end="8"/>
                                            </p:txEl>
                                          </p:spTgt>
                                        </p:tgtEl>
                                        <p:attrNameLst>
                                          <p:attrName>style.visibility</p:attrName>
                                        </p:attrNameLst>
                                      </p:cBhvr>
                                      <p:to>
                                        <p:strVal val="visible"/>
                                      </p:to>
                                    </p:set>
                                    <p:animEffect transition="in" filter="wipe(up)">
                                      <p:cBhvr>
                                        <p:cTn id="55" dur="500"/>
                                        <p:tgtEl>
                                          <p:spTgt spid="185347">
                                            <p:txEl>
                                              <p:pRg st="8" end="8"/>
                                            </p:txEl>
                                          </p:spTgt>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185386"/>
                                        </p:tgtEl>
                                        <p:attrNameLst>
                                          <p:attrName>style.visibility</p:attrName>
                                        </p:attrNameLst>
                                      </p:cBhvr>
                                      <p:to>
                                        <p:strVal val="visible"/>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4" fill="hold" nodeType="click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wipe(down)">
                                      <p:cBhvr>
                                        <p:cTn id="64" dur="500"/>
                                        <p:tgtEl>
                                          <p:spTgt spid="6"/>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85387"/>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nodeType="clickEffect">
                                  <p:stCondLst>
                                    <p:cond delay="0"/>
                                  </p:stCondLst>
                                  <p:childTnLst>
                                    <p:set>
                                      <p:cBhvr>
                                        <p:cTn id="72" dur="1" fill="hold">
                                          <p:stCondLst>
                                            <p:cond delay="0"/>
                                          </p:stCondLst>
                                        </p:cTn>
                                        <p:tgtEl>
                                          <p:spTgt spid="5"/>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185391"/>
                                        </p:tgtEl>
                                        <p:attrNameLst>
                                          <p:attrName>style.visibility</p:attrName>
                                        </p:attrNameLst>
                                      </p:cBhvr>
                                      <p:to>
                                        <p:strVal val="visible"/>
                                      </p:to>
                                    </p:set>
                                    <p:animEffect transition="in" filter="wipe(up)">
                                      <p:cBhvr>
                                        <p:cTn id="77" dur="500"/>
                                        <p:tgtEl>
                                          <p:spTgt spid="185391"/>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185392"/>
                                        </p:tgtEl>
                                        <p:attrNameLst>
                                          <p:attrName>style.visibility</p:attrName>
                                        </p:attrNameLst>
                                      </p:cBhvr>
                                      <p:to>
                                        <p:strVal val="visible"/>
                                      </p:to>
                                    </p:set>
                                    <p:animEffect transition="in" filter="wipe(up)">
                                      <p:cBhvr>
                                        <p:cTn id="80" dur="500"/>
                                        <p:tgtEl>
                                          <p:spTgt spid="185392"/>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85393"/>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nodeType="clickEffect">
                                  <p:stCondLst>
                                    <p:cond delay="0"/>
                                  </p:stCondLst>
                                  <p:childTnLst>
                                    <p:set>
                                      <p:cBhvr>
                                        <p:cTn id="88" dur="1" fill="hold">
                                          <p:stCondLst>
                                            <p:cond delay="0"/>
                                          </p:stCondLst>
                                        </p:cTn>
                                        <p:tgtEl>
                                          <p:spTgt spid="1853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7" grpId="0" build="p"/>
      <p:bldP spid="185375" grpId="0" animBg="1"/>
      <p:bldP spid="185377" grpId="0" animBg="1"/>
      <p:bldP spid="185378" grpId="0" animBg="1"/>
      <p:bldP spid="185379" grpId="0" animBg="1"/>
      <p:bldP spid="185386" grpId="0" animBg="1"/>
      <p:bldP spid="185387" grpId="0" animBg="1"/>
      <p:bldP spid="185391" grpId="0" animBg="1"/>
      <p:bldP spid="185392" grpId="0" animBg="1"/>
      <p:bldP spid="18539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839416" y="214314"/>
            <a:ext cx="10390716" cy="1462087"/>
          </a:xfrm>
        </p:spPr>
        <p:txBody>
          <a:bodyPr>
            <a:normAutofit/>
          </a:bodyPr>
          <a:lstStyle/>
          <a:p>
            <a:pPr>
              <a:lnSpc>
                <a:spcPct val="70000"/>
              </a:lnSpc>
              <a:spcBef>
                <a:spcPts val="2400"/>
              </a:spcBef>
            </a:pPr>
            <a:r>
              <a:rPr lang="en-US" altLang="zh-CN" sz="2800" b="1" dirty="0">
                <a:solidFill>
                  <a:schemeClr val="bg2">
                    <a:lumMod val="50000"/>
                  </a:schemeClr>
                </a:solidFill>
                <a:latin typeface="微软雅黑" panose="020B0503020204020204" pitchFamily="34" charset="-122"/>
                <a:ea typeface="微软雅黑" panose="020B0503020204020204" pitchFamily="34" charset="-122"/>
              </a:rPr>
              <a:t>1.3.1  </a:t>
            </a: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平面阴影</a:t>
            </a:r>
          </a:p>
        </p:txBody>
      </p:sp>
      <p:sp>
        <p:nvSpPr>
          <p:cNvPr id="189443" name="Rectangle 3"/>
          <p:cNvSpPr>
            <a:spLocks noGrp="1" noChangeArrowheads="1"/>
          </p:cNvSpPr>
          <p:nvPr>
            <p:ph type="body" sz="half" idx="1"/>
          </p:nvPr>
        </p:nvSpPr>
        <p:spPr>
          <a:xfrm>
            <a:off x="1055440" y="1484784"/>
            <a:ext cx="10574867" cy="4960938"/>
          </a:xfrm>
        </p:spPr>
        <p:txBody>
          <a:bodyPr/>
          <a:lstStyle/>
          <a:p>
            <a:pPr marL="717550" lvl="1" indent="-342900" hangingPunct="0">
              <a:lnSpc>
                <a:spcPct val="100000"/>
              </a:lnSpc>
              <a:spcBef>
                <a:spcPts val="24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硬阴影</a:t>
            </a:r>
          </a:p>
          <a:p>
            <a:pPr marL="1260475" lvl="3" indent="-342900" eaLnBrk="1" hangingPunct="0">
              <a:lnSpc>
                <a:spcPct val="12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阴影的绘制</a:t>
            </a:r>
          </a:p>
          <a:p>
            <a:pPr marL="1616075" lvl="2" indent="-342900" defTabSz="525463">
              <a:lnSpc>
                <a:spcPct val="150000"/>
              </a:lnSpc>
              <a:buSzPct val="60000"/>
              <a:buFont typeface="Wingdings" panose="05000000000000000000" pitchFamily="2" charset="2"/>
              <a:buChar char="n"/>
              <a:defRPr/>
            </a:pPr>
            <a:r>
              <a:rPr lang="zh-CN" altLang="en-US" sz="2200" b="1" dirty="0">
                <a:solidFill>
                  <a:schemeClr val="bg2">
                    <a:lumMod val="50000"/>
                  </a:schemeClr>
                </a:solidFill>
              </a:rPr>
              <a:t>先绘制阴影投射平面</a:t>
            </a:r>
          </a:p>
          <a:p>
            <a:pPr marL="1616075" lvl="2" indent="-342900" defTabSz="525463">
              <a:lnSpc>
                <a:spcPct val="150000"/>
              </a:lnSpc>
              <a:buSzPct val="60000"/>
              <a:buFont typeface="Wingdings" panose="05000000000000000000" pitchFamily="2" charset="2"/>
              <a:buChar char="n"/>
              <a:defRPr/>
            </a:pPr>
            <a:r>
              <a:rPr lang="zh-CN" altLang="en-US" sz="2200" b="1" dirty="0">
                <a:solidFill>
                  <a:schemeClr val="bg2">
                    <a:lumMod val="50000"/>
                  </a:schemeClr>
                </a:solidFill>
              </a:rPr>
              <a:t>关闭深度缓冲器，对投影多边形进行绘制（由于没有深度比较，因此可保证绘制的阴影总是在投射平面上）；</a:t>
            </a:r>
          </a:p>
          <a:p>
            <a:pPr marL="1616075" lvl="2" indent="-342900" defTabSz="525463">
              <a:lnSpc>
                <a:spcPct val="150000"/>
              </a:lnSpc>
              <a:buSzPct val="60000"/>
              <a:buFont typeface="Wingdings" panose="05000000000000000000" pitchFamily="2" charset="2"/>
              <a:buChar char="n"/>
              <a:defRPr/>
            </a:pPr>
            <a:r>
              <a:rPr lang="zh-CN" altLang="en-US" sz="2200" b="1" dirty="0">
                <a:solidFill>
                  <a:schemeClr val="bg2">
                    <a:lumMod val="50000"/>
                  </a:schemeClr>
                </a:solidFill>
              </a:rPr>
              <a:t>打开深度缓冲器，绘制剩余的几何体。</a:t>
            </a:r>
          </a:p>
          <a:p>
            <a:pPr marL="1612900" lvl="1" indent="0" defTabSz="1058863" eaLnBrk="1" hangingPunct="1">
              <a:lnSpc>
                <a:spcPct val="100000"/>
              </a:lnSpc>
              <a:spcBef>
                <a:spcPct val="45000"/>
              </a:spcBef>
            </a:pPr>
            <a:r>
              <a:rPr lang="zh-CN" altLang="en-US" sz="2000" b="1" dirty="0" smtClean="0">
                <a:solidFill>
                  <a:schemeClr val="bg2">
                    <a:lumMod val="50000"/>
                  </a:schemeClr>
                </a:solidFill>
                <a:latin typeface="Verdana" pitchFamily="34" charset="0"/>
                <a:ea typeface="宋体" charset="-122"/>
                <a:cs typeface="Lato Light"/>
              </a:rPr>
              <a:t>（</a:t>
            </a:r>
            <a:r>
              <a:rPr lang="en-US" altLang="zh-CN" sz="2000" b="1" dirty="0" smtClean="0">
                <a:solidFill>
                  <a:schemeClr val="bg2">
                    <a:lumMod val="50000"/>
                  </a:schemeClr>
                </a:solidFill>
                <a:latin typeface="Verdana" pitchFamily="34" charset="0"/>
                <a:ea typeface="宋体" charset="-122"/>
                <a:cs typeface="Lato Light"/>
              </a:rPr>
              <a:t>1</a:t>
            </a:r>
            <a:r>
              <a:rPr lang="zh-CN" altLang="en-US" sz="2000" b="1" dirty="0" smtClean="0">
                <a:solidFill>
                  <a:schemeClr val="bg2">
                    <a:lumMod val="50000"/>
                  </a:schemeClr>
                </a:solidFill>
                <a:latin typeface="Verdana" pitchFamily="34" charset="0"/>
                <a:ea typeface="宋体" charset="-122"/>
                <a:cs typeface="Lato Light"/>
              </a:rPr>
              <a:t>）用</a:t>
            </a:r>
            <a:r>
              <a:rPr lang="zh-CN" altLang="en-US" sz="2000" b="1" dirty="0">
                <a:solidFill>
                  <a:schemeClr val="bg2">
                    <a:lumMod val="50000"/>
                  </a:schemeClr>
                </a:solidFill>
                <a:latin typeface="Verdana" pitchFamily="34" charset="0"/>
                <a:ea typeface="宋体" charset="-122"/>
                <a:cs typeface="Lato Light"/>
              </a:rPr>
              <a:t>一个模板缓冲器，避免阴影绘制到投射平面之外</a:t>
            </a:r>
          </a:p>
          <a:p>
            <a:pPr marL="1612900" lvl="1" indent="0" defTabSz="1058863" eaLnBrk="1" hangingPunct="1">
              <a:lnSpc>
                <a:spcPct val="100000"/>
              </a:lnSpc>
              <a:spcBef>
                <a:spcPct val="45000"/>
              </a:spcBef>
            </a:pPr>
            <a:r>
              <a:rPr lang="zh-CN" altLang="en-US" sz="2000" b="1" dirty="0" smtClean="0">
                <a:solidFill>
                  <a:schemeClr val="bg2">
                    <a:lumMod val="50000"/>
                  </a:schemeClr>
                </a:solidFill>
                <a:latin typeface="Verdana" pitchFamily="34" charset="0"/>
                <a:ea typeface="宋体" charset="-122"/>
                <a:cs typeface="Lato Light"/>
              </a:rPr>
              <a:t>（</a:t>
            </a:r>
            <a:r>
              <a:rPr lang="en-US" altLang="zh-CN" sz="2000" b="1" dirty="0" smtClean="0">
                <a:solidFill>
                  <a:schemeClr val="bg2">
                    <a:lumMod val="50000"/>
                  </a:schemeClr>
                </a:solidFill>
                <a:latin typeface="Verdana" pitchFamily="34" charset="0"/>
                <a:ea typeface="宋体" charset="-122"/>
                <a:cs typeface="Lato Light"/>
              </a:rPr>
              <a:t>2</a:t>
            </a:r>
            <a:r>
              <a:rPr lang="zh-CN" altLang="en-US" sz="2000" b="1" dirty="0" smtClean="0">
                <a:solidFill>
                  <a:schemeClr val="bg2">
                    <a:lumMod val="50000"/>
                  </a:schemeClr>
                </a:solidFill>
                <a:latin typeface="Verdana" pitchFamily="34" charset="0"/>
                <a:ea typeface="宋体" charset="-122"/>
                <a:cs typeface="Lato Light"/>
              </a:rPr>
              <a:t>）动画</a:t>
            </a:r>
            <a:r>
              <a:rPr lang="zh-CN" altLang="en-US" sz="2000" b="1" dirty="0">
                <a:solidFill>
                  <a:schemeClr val="bg2">
                    <a:lumMod val="50000"/>
                  </a:schemeClr>
                </a:solidFill>
                <a:latin typeface="Verdana" pitchFamily="34" charset="0"/>
                <a:ea typeface="宋体" charset="-122"/>
                <a:cs typeface="Lato Light"/>
              </a:rPr>
              <a:t>场景中，对每一帧计算阴影的消耗太大，可将相对静止的阴影作为纹理进行绘制。</a:t>
            </a:r>
          </a:p>
        </p:txBody>
      </p:sp>
    </p:spTree>
    <p:extLst>
      <p:ext uri="{BB962C8B-B14F-4D97-AF65-F5344CB8AC3E}">
        <p14:creationId xmlns:p14="http://schemas.microsoft.com/office/powerpoint/2010/main" val="169725799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89443">
                                            <p:txEl>
                                              <p:pRg st="0" end="0"/>
                                            </p:txEl>
                                          </p:spTgt>
                                        </p:tgtEl>
                                        <p:attrNameLst>
                                          <p:attrName>style.visibility</p:attrName>
                                        </p:attrNameLst>
                                      </p:cBhvr>
                                      <p:to>
                                        <p:strVal val="visible"/>
                                      </p:to>
                                    </p:set>
                                    <p:animEffect transition="in" filter="wipe(up)">
                                      <p:cBhvr>
                                        <p:cTn id="7" dur="500"/>
                                        <p:tgtEl>
                                          <p:spTgt spid="189443">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89443">
                                            <p:txEl>
                                              <p:pRg st="1" end="1"/>
                                            </p:txEl>
                                          </p:spTgt>
                                        </p:tgtEl>
                                        <p:attrNameLst>
                                          <p:attrName>style.visibility</p:attrName>
                                        </p:attrNameLst>
                                      </p:cBhvr>
                                      <p:to>
                                        <p:strVal val="visible"/>
                                      </p:to>
                                    </p:set>
                                    <p:animEffect transition="in" filter="wipe(up)">
                                      <p:cBhvr>
                                        <p:cTn id="10" dur="500"/>
                                        <p:tgtEl>
                                          <p:spTgt spid="189443">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89443">
                                            <p:txEl>
                                              <p:pRg st="2" end="2"/>
                                            </p:txEl>
                                          </p:spTgt>
                                        </p:tgtEl>
                                        <p:attrNameLst>
                                          <p:attrName>style.visibility</p:attrName>
                                        </p:attrNameLst>
                                      </p:cBhvr>
                                      <p:to>
                                        <p:strVal val="visible"/>
                                      </p:to>
                                    </p:set>
                                    <p:animEffect transition="in" filter="wipe(up)">
                                      <p:cBhvr>
                                        <p:cTn id="13" dur="500"/>
                                        <p:tgtEl>
                                          <p:spTgt spid="189443">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89443">
                                            <p:txEl>
                                              <p:pRg st="3" end="3"/>
                                            </p:txEl>
                                          </p:spTgt>
                                        </p:tgtEl>
                                        <p:attrNameLst>
                                          <p:attrName>style.visibility</p:attrName>
                                        </p:attrNameLst>
                                      </p:cBhvr>
                                      <p:to>
                                        <p:strVal val="visible"/>
                                      </p:to>
                                    </p:set>
                                    <p:animEffect transition="in" filter="wipe(up)">
                                      <p:cBhvr>
                                        <p:cTn id="16" dur="500"/>
                                        <p:tgtEl>
                                          <p:spTgt spid="189443">
                                            <p:txEl>
                                              <p:pRg st="3" end="3"/>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89443">
                                            <p:txEl>
                                              <p:pRg st="4" end="4"/>
                                            </p:txEl>
                                          </p:spTgt>
                                        </p:tgtEl>
                                        <p:attrNameLst>
                                          <p:attrName>style.visibility</p:attrName>
                                        </p:attrNameLst>
                                      </p:cBhvr>
                                      <p:to>
                                        <p:strVal val="visible"/>
                                      </p:to>
                                    </p:set>
                                    <p:animEffect transition="in" filter="wipe(up)">
                                      <p:cBhvr>
                                        <p:cTn id="19" dur="500"/>
                                        <p:tgtEl>
                                          <p:spTgt spid="189443">
                                            <p:txEl>
                                              <p:pRg st="4" end="4"/>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89443">
                                            <p:txEl>
                                              <p:pRg st="5" end="5"/>
                                            </p:txEl>
                                          </p:spTgt>
                                        </p:tgtEl>
                                        <p:attrNameLst>
                                          <p:attrName>style.visibility</p:attrName>
                                        </p:attrNameLst>
                                      </p:cBhvr>
                                      <p:to>
                                        <p:strVal val="visible"/>
                                      </p:to>
                                    </p:set>
                                    <p:animEffect transition="in" filter="wipe(up)">
                                      <p:cBhvr>
                                        <p:cTn id="22" dur="500"/>
                                        <p:tgtEl>
                                          <p:spTgt spid="189443">
                                            <p:txEl>
                                              <p:pRg st="5" end="5"/>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89443">
                                            <p:txEl>
                                              <p:pRg st="6" end="6"/>
                                            </p:txEl>
                                          </p:spTgt>
                                        </p:tgtEl>
                                        <p:attrNameLst>
                                          <p:attrName>style.visibility</p:attrName>
                                        </p:attrNameLst>
                                      </p:cBhvr>
                                      <p:to>
                                        <p:strVal val="visible"/>
                                      </p:to>
                                    </p:set>
                                    <p:animEffect transition="in" filter="wipe(up)">
                                      <p:cBhvr>
                                        <p:cTn id="25" dur="500"/>
                                        <p:tgtEl>
                                          <p:spTgt spid="18944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839416" y="214314"/>
            <a:ext cx="10390716" cy="1462087"/>
          </a:xfrm>
        </p:spPr>
        <p:txBody>
          <a:bodyPr>
            <a:normAutofit/>
          </a:bodyPr>
          <a:lstStyle/>
          <a:p>
            <a:pPr>
              <a:lnSpc>
                <a:spcPct val="70000"/>
              </a:lnSpc>
              <a:spcBef>
                <a:spcPts val="2400"/>
              </a:spcBef>
            </a:pPr>
            <a:r>
              <a:rPr lang="en-US" altLang="zh-CN" sz="2800" b="1" dirty="0">
                <a:solidFill>
                  <a:schemeClr val="bg2">
                    <a:lumMod val="50000"/>
                  </a:schemeClr>
                </a:solidFill>
                <a:latin typeface="微软雅黑" panose="020B0503020204020204" pitchFamily="34" charset="-122"/>
                <a:ea typeface="微软雅黑" panose="020B0503020204020204" pitchFamily="34" charset="-122"/>
              </a:rPr>
              <a:t>1.3.1  </a:t>
            </a: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平面阴影</a:t>
            </a:r>
          </a:p>
        </p:txBody>
      </p:sp>
      <p:sp>
        <p:nvSpPr>
          <p:cNvPr id="191491" name="Rectangle 3"/>
          <p:cNvSpPr>
            <a:spLocks noGrp="1" noChangeArrowheads="1"/>
          </p:cNvSpPr>
          <p:nvPr>
            <p:ph type="body" sz="half" idx="1"/>
          </p:nvPr>
        </p:nvSpPr>
        <p:spPr>
          <a:xfrm>
            <a:off x="1065749" y="1412776"/>
            <a:ext cx="10574867" cy="4530725"/>
          </a:xfrm>
        </p:spPr>
        <p:txBody>
          <a:bodyPr>
            <a:normAutofit lnSpcReduction="10000"/>
          </a:bodyPr>
          <a:lstStyle/>
          <a:p>
            <a:pPr marL="717550" lvl="1" indent="-342900" hangingPunct="0">
              <a:lnSpc>
                <a:spcPct val="100000"/>
              </a:lnSpc>
              <a:spcBef>
                <a:spcPts val="24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软阴影</a:t>
            </a:r>
          </a:p>
          <a:p>
            <a:pPr marL="1260475" lvl="3" indent="-342900" eaLnBrk="1" hangingPunct="0">
              <a:lnSpc>
                <a:spcPct val="12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只要光源有一定面积，就会产生软阴影</a:t>
            </a:r>
          </a:p>
          <a:p>
            <a:pPr marL="1260475" lvl="3" indent="-342900" eaLnBrk="1" hangingPunct="0">
              <a:lnSpc>
                <a:spcPct val="12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可采用多种技术将硬阴影转化为软阴影；</a:t>
            </a:r>
          </a:p>
          <a:p>
            <a:pPr marL="1260475" lvl="3" indent="-342900" eaLnBrk="1" hangingPunct="0">
              <a:lnSpc>
                <a:spcPct val="12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主要思想：</a:t>
            </a:r>
          </a:p>
          <a:p>
            <a:pPr marL="1616075" lvl="2" indent="-342900" defTabSz="525463" eaLnBrk="1" hangingPunct="1">
              <a:lnSpc>
                <a:spcPct val="150000"/>
              </a:lnSpc>
              <a:buSzPct val="60000"/>
              <a:buFont typeface="Wingdings" panose="05000000000000000000" pitchFamily="2" charset="2"/>
              <a:buChar char="n"/>
              <a:defRPr/>
            </a:pPr>
            <a:r>
              <a:rPr lang="zh-CN" altLang="en-US" sz="2200" b="1" dirty="0">
                <a:solidFill>
                  <a:schemeClr val="bg2">
                    <a:lumMod val="50000"/>
                  </a:schemeClr>
                </a:solidFill>
              </a:rPr>
              <a:t>对面光源或体光源上的点进行采样；</a:t>
            </a:r>
          </a:p>
          <a:p>
            <a:pPr marL="1616075" lvl="2" indent="-342900" defTabSz="525463" eaLnBrk="1" hangingPunct="1">
              <a:lnSpc>
                <a:spcPct val="150000"/>
              </a:lnSpc>
              <a:buSzPct val="60000"/>
              <a:buFont typeface="Wingdings" panose="05000000000000000000" pitchFamily="2" charset="2"/>
              <a:buChar char="n"/>
              <a:defRPr/>
            </a:pPr>
            <a:r>
              <a:rPr lang="zh-CN" altLang="en-US" sz="2200" b="1" dirty="0">
                <a:solidFill>
                  <a:schemeClr val="bg2">
                    <a:lumMod val="50000"/>
                  </a:schemeClr>
                </a:solidFill>
              </a:rPr>
              <a:t>将每一个采样点看作一个点光源，生成遮挡物在接收面上的阴影图像；</a:t>
            </a:r>
          </a:p>
          <a:p>
            <a:pPr marL="1616075" lvl="2" indent="-342900" defTabSz="525463" eaLnBrk="1" hangingPunct="1">
              <a:lnSpc>
                <a:spcPct val="150000"/>
              </a:lnSpc>
              <a:buSzPct val="60000"/>
              <a:buFont typeface="Wingdings" panose="05000000000000000000" pitchFamily="2" charset="2"/>
              <a:buChar char="n"/>
              <a:defRPr/>
            </a:pPr>
            <a:r>
              <a:rPr lang="zh-CN" altLang="en-US" sz="2200" b="1" dirty="0">
                <a:solidFill>
                  <a:schemeClr val="bg2">
                    <a:lumMod val="50000"/>
                  </a:schemeClr>
                </a:solidFill>
              </a:rPr>
              <a:t>将所有采样点对应的阴影图像在累加缓冲器中进行平均，产生最终的软阴影的纹理。</a:t>
            </a:r>
          </a:p>
        </p:txBody>
      </p:sp>
    </p:spTree>
    <p:extLst>
      <p:ext uri="{BB962C8B-B14F-4D97-AF65-F5344CB8AC3E}">
        <p14:creationId xmlns:p14="http://schemas.microsoft.com/office/powerpoint/2010/main" val="8959939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91491">
                                            <p:txEl>
                                              <p:pRg st="0" end="0"/>
                                            </p:txEl>
                                          </p:spTgt>
                                        </p:tgtEl>
                                        <p:attrNameLst>
                                          <p:attrName>style.visibility</p:attrName>
                                        </p:attrNameLst>
                                      </p:cBhvr>
                                      <p:to>
                                        <p:strVal val="visible"/>
                                      </p:to>
                                    </p:set>
                                    <p:animEffect transition="in" filter="wipe(up)">
                                      <p:cBhvr>
                                        <p:cTn id="7" dur="500"/>
                                        <p:tgtEl>
                                          <p:spTgt spid="191491">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91491">
                                            <p:txEl>
                                              <p:pRg st="1" end="1"/>
                                            </p:txEl>
                                          </p:spTgt>
                                        </p:tgtEl>
                                        <p:attrNameLst>
                                          <p:attrName>style.visibility</p:attrName>
                                        </p:attrNameLst>
                                      </p:cBhvr>
                                      <p:to>
                                        <p:strVal val="visible"/>
                                      </p:to>
                                    </p:set>
                                    <p:animEffect transition="in" filter="wipe(up)">
                                      <p:cBhvr>
                                        <p:cTn id="10" dur="500"/>
                                        <p:tgtEl>
                                          <p:spTgt spid="191491">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91491">
                                            <p:txEl>
                                              <p:pRg st="2" end="2"/>
                                            </p:txEl>
                                          </p:spTgt>
                                        </p:tgtEl>
                                        <p:attrNameLst>
                                          <p:attrName>style.visibility</p:attrName>
                                        </p:attrNameLst>
                                      </p:cBhvr>
                                      <p:to>
                                        <p:strVal val="visible"/>
                                      </p:to>
                                    </p:set>
                                    <p:animEffect transition="in" filter="wipe(up)">
                                      <p:cBhvr>
                                        <p:cTn id="13" dur="500"/>
                                        <p:tgtEl>
                                          <p:spTgt spid="191491">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91491">
                                            <p:txEl>
                                              <p:pRg st="3" end="3"/>
                                            </p:txEl>
                                          </p:spTgt>
                                        </p:tgtEl>
                                        <p:attrNameLst>
                                          <p:attrName>style.visibility</p:attrName>
                                        </p:attrNameLst>
                                      </p:cBhvr>
                                      <p:to>
                                        <p:strVal val="visible"/>
                                      </p:to>
                                    </p:set>
                                    <p:animEffect transition="in" filter="wipe(up)">
                                      <p:cBhvr>
                                        <p:cTn id="16" dur="500"/>
                                        <p:tgtEl>
                                          <p:spTgt spid="191491">
                                            <p:txEl>
                                              <p:pRg st="3" end="3"/>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91491">
                                            <p:txEl>
                                              <p:pRg st="4" end="4"/>
                                            </p:txEl>
                                          </p:spTgt>
                                        </p:tgtEl>
                                        <p:attrNameLst>
                                          <p:attrName>style.visibility</p:attrName>
                                        </p:attrNameLst>
                                      </p:cBhvr>
                                      <p:to>
                                        <p:strVal val="visible"/>
                                      </p:to>
                                    </p:set>
                                    <p:animEffect transition="in" filter="wipe(up)">
                                      <p:cBhvr>
                                        <p:cTn id="19" dur="500"/>
                                        <p:tgtEl>
                                          <p:spTgt spid="191491">
                                            <p:txEl>
                                              <p:pRg st="4" end="4"/>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91491">
                                            <p:txEl>
                                              <p:pRg st="5" end="5"/>
                                            </p:txEl>
                                          </p:spTgt>
                                        </p:tgtEl>
                                        <p:attrNameLst>
                                          <p:attrName>style.visibility</p:attrName>
                                        </p:attrNameLst>
                                      </p:cBhvr>
                                      <p:to>
                                        <p:strVal val="visible"/>
                                      </p:to>
                                    </p:set>
                                    <p:animEffect transition="in" filter="wipe(up)">
                                      <p:cBhvr>
                                        <p:cTn id="22" dur="500"/>
                                        <p:tgtEl>
                                          <p:spTgt spid="191491">
                                            <p:txEl>
                                              <p:pRg st="5" end="5"/>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91491">
                                            <p:txEl>
                                              <p:pRg st="6" end="6"/>
                                            </p:txEl>
                                          </p:spTgt>
                                        </p:tgtEl>
                                        <p:attrNameLst>
                                          <p:attrName>style.visibility</p:attrName>
                                        </p:attrNameLst>
                                      </p:cBhvr>
                                      <p:to>
                                        <p:strVal val="visible"/>
                                      </p:to>
                                    </p:set>
                                    <p:animEffect transition="in" filter="wipe(up)">
                                      <p:cBhvr>
                                        <p:cTn id="25" dur="500"/>
                                        <p:tgtEl>
                                          <p:spTgt spid="19149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1"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normAutofit/>
          </a:bodyPr>
          <a:lstStyle/>
          <a:p>
            <a:pPr lvl="1">
              <a:spcBef>
                <a:spcPts val="3000"/>
              </a:spcBef>
              <a:defRPr/>
            </a:pPr>
            <a:r>
              <a:rPr lang="zh-CN" altLang="en-US" b="1" dirty="0" smtClean="0">
                <a:solidFill>
                  <a:schemeClr val="accent6">
                    <a:lumMod val="50000"/>
                  </a:schemeClr>
                </a:solidFill>
                <a:latin typeface="微软雅黑" panose="020B0503020204020204" pitchFamily="34" charset="-122"/>
                <a:ea typeface="微软雅黑" panose="020B0503020204020204" pitchFamily="34" charset="-122"/>
              </a:rPr>
              <a:t>本章内容</a:t>
            </a:r>
            <a:endParaRPr lang="zh-CN" altLang="en-US"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5123" name="Rectangle 3"/>
          <p:cNvSpPr>
            <a:spLocks noGrp="1" noChangeArrowheads="1"/>
          </p:cNvSpPr>
          <p:nvPr>
            <p:ph type="body" idx="1"/>
          </p:nvPr>
        </p:nvSpPr>
        <p:spPr/>
        <p:txBody>
          <a:bodyPr>
            <a:normAutofit fontScale="85000" lnSpcReduction="20000"/>
          </a:bodyPr>
          <a:lstStyle/>
          <a:p>
            <a:pPr>
              <a:spcBef>
                <a:spcPts val="2400"/>
              </a:spcBef>
            </a:pPr>
            <a:r>
              <a:rPr lang="zh-CN" altLang="en-US" sz="2900" b="1" dirty="0" smtClean="0">
                <a:solidFill>
                  <a:schemeClr val="bg2">
                    <a:lumMod val="50000"/>
                  </a:schemeClr>
                </a:solidFill>
                <a:latin typeface="微软雅黑" panose="020B0503020204020204" pitchFamily="34" charset="-122"/>
                <a:ea typeface="微软雅黑" panose="020B0503020204020204" pitchFamily="34" charset="-122"/>
              </a:rPr>
              <a:t>光影</a:t>
            </a:r>
            <a:r>
              <a:rPr lang="zh-CN" altLang="en-US" sz="2900" b="1" dirty="0">
                <a:solidFill>
                  <a:schemeClr val="bg2">
                    <a:lumMod val="50000"/>
                  </a:schemeClr>
                </a:solidFill>
                <a:latin typeface="微软雅黑" panose="020B0503020204020204" pitchFamily="34" charset="-122"/>
                <a:ea typeface="微软雅黑" panose="020B0503020204020204" pitchFamily="34" charset="-122"/>
              </a:rPr>
              <a:t>处理</a:t>
            </a:r>
          </a:p>
          <a:p>
            <a:pPr marL="717550" lvl="1" indent="-342900" hangingPunct="0">
              <a:lnSpc>
                <a:spcPct val="120000"/>
              </a:lnSpc>
              <a:spcBef>
                <a:spcPts val="6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反射效果</a:t>
            </a:r>
          </a:p>
          <a:p>
            <a:pPr marL="717550" lvl="1" indent="-342900" hangingPunct="0">
              <a:lnSpc>
                <a:spcPct val="120000"/>
              </a:lnSpc>
              <a:spcBef>
                <a:spcPts val="6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折射效果</a:t>
            </a:r>
          </a:p>
          <a:p>
            <a:pPr marL="717550" lvl="1" indent="-342900" hangingPunct="0">
              <a:lnSpc>
                <a:spcPct val="120000"/>
              </a:lnSpc>
              <a:spcBef>
                <a:spcPts val="6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阴影处理</a:t>
            </a:r>
          </a:p>
          <a:p>
            <a:pPr>
              <a:spcBef>
                <a:spcPts val="2400"/>
              </a:spcBef>
            </a:pPr>
            <a:r>
              <a:rPr lang="zh-CN" altLang="en-US" sz="2900" b="1" dirty="0">
                <a:solidFill>
                  <a:schemeClr val="bg2">
                    <a:lumMod val="50000"/>
                  </a:schemeClr>
                </a:solidFill>
                <a:latin typeface="微软雅黑" panose="020B0503020204020204" pitchFamily="34" charset="-122"/>
                <a:ea typeface="微软雅黑" panose="020B0503020204020204" pitchFamily="34" charset="-122"/>
              </a:rPr>
              <a:t>纹理映射</a:t>
            </a:r>
          </a:p>
          <a:p>
            <a:pPr marL="717550" lvl="1" indent="-342900" hangingPunct="0">
              <a:lnSpc>
                <a:spcPct val="120000"/>
              </a:lnSpc>
              <a:spcBef>
                <a:spcPts val="6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一般纹理映射</a:t>
            </a:r>
          </a:p>
          <a:p>
            <a:pPr marL="717550" lvl="1" indent="-342900" hangingPunct="0">
              <a:lnSpc>
                <a:spcPct val="120000"/>
              </a:lnSpc>
              <a:spcBef>
                <a:spcPts val="6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环境映射</a:t>
            </a:r>
          </a:p>
          <a:p>
            <a:pPr marL="717550" lvl="1" indent="-342900" hangingPunct="0">
              <a:lnSpc>
                <a:spcPct val="120000"/>
              </a:lnSpc>
              <a:spcBef>
                <a:spcPts val="6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凹凸映射</a:t>
            </a:r>
          </a:p>
          <a:p>
            <a:pPr marL="717550" lvl="1" indent="-342900" hangingPunct="0">
              <a:lnSpc>
                <a:spcPct val="120000"/>
              </a:lnSpc>
              <a:spcBef>
                <a:spcPts val="6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纹理映射新技术</a:t>
            </a:r>
          </a:p>
          <a:p>
            <a:pPr marL="717550" lvl="1" indent="-342900" hangingPunct="0">
              <a:lnSpc>
                <a:spcPct val="120000"/>
              </a:lnSpc>
              <a:spcBef>
                <a:spcPts val="6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过程纹理</a:t>
            </a:r>
          </a:p>
          <a:p>
            <a:pPr eaLnBrk="1" hangingPunct="1"/>
            <a:endParaRPr lang="zh-CN" altLang="en-US" sz="2800" dirty="0" smtClean="0"/>
          </a:p>
        </p:txBody>
      </p:sp>
    </p:spTree>
    <p:extLst>
      <p:ext uri="{BB962C8B-B14F-4D97-AF65-F5344CB8AC3E}">
        <p14:creationId xmlns:p14="http://schemas.microsoft.com/office/powerpoint/2010/main" val="317143413"/>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9" name="Rectangle 3"/>
          <p:cNvSpPr>
            <a:spLocks noGrp="1" noChangeArrowheads="1"/>
          </p:cNvSpPr>
          <p:nvPr>
            <p:ph type="body" sz="half" idx="1"/>
          </p:nvPr>
        </p:nvSpPr>
        <p:spPr>
          <a:xfrm>
            <a:off x="1065749" y="1412776"/>
            <a:ext cx="10574867" cy="4530725"/>
          </a:xfrm>
        </p:spPr>
        <p:txBody>
          <a:bodyPr>
            <a:normAutofit/>
          </a:bodyPr>
          <a:lstStyle/>
          <a:p>
            <a:pPr marL="717550" lvl="1" indent="-342900" hangingPunct="0">
              <a:lnSpc>
                <a:spcPct val="100000"/>
              </a:lnSpc>
              <a:spcBef>
                <a:spcPts val="24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软阴影</a:t>
            </a:r>
          </a:p>
        </p:txBody>
      </p:sp>
      <p:pic>
        <p:nvPicPr>
          <p:cNvPr id="193540" name="Picture 4" descr="ns为128"/>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5183718" y="3284984"/>
            <a:ext cx="1439333" cy="1440160"/>
          </a:xfrm>
        </p:spPr>
      </p:pic>
      <p:sp>
        <p:nvSpPr>
          <p:cNvPr id="193541" name="Line 5"/>
          <p:cNvSpPr>
            <a:spLocks noChangeShapeType="1"/>
          </p:cNvSpPr>
          <p:nvPr/>
        </p:nvSpPr>
        <p:spPr bwMode="auto">
          <a:xfrm>
            <a:off x="5903385" y="1952626"/>
            <a:ext cx="1104900" cy="180975"/>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542" name="Line 6"/>
          <p:cNvSpPr>
            <a:spLocks noChangeShapeType="1"/>
          </p:cNvSpPr>
          <p:nvPr/>
        </p:nvSpPr>
        <p:spPr bwMode="auto">
          <a:xfrm>
            <a:off x="2302934" y="5949950"/>
            <a:ext cx="691303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 name="Group 22"/>
          <p:cNvGrpSpPr>
            <a:grpSpLocks/>
          </p:cNvGrpSpPr>
          <p:nvPr/>
        </p:nvGrpSpPr>
        <p:grpSpPr bwMode="auto">
          <a:xfrm>
            <a:off x="4656668" y="1916114"/>
            <a:ext cx="2351617" cy="4033837"/>
            <a:chOff x="2200" y="1207"/>
            <a:chExt cx="1111" cy="2541"/>
          </a:xfrm>
        </p:grpSpPr>
        <p:sp>
          <p:nvSpPr>
            <p:cNvPr id="23573" name="Line 7"/>
            <p:cNvSpPr>
              <a:spLocks noChangeShapeType="1"/>
            </p:cNvSpPr>
            <p:nvPr/>
          </p:nvSpPr>
          <p:spPr bwMode="auto">
            <a:xfrm flipH="1">
              <a:off x="2200" y="1207"/>
              <a:ext cx="589" cy="25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74" name="Line 8"/>
            <p:cNvSpPr>
              <a:spLocks noChangeShapeType="1"/>
            </p:cNvSpPr>
            <p:nvPr/>
          </p:nvSpPr>
          <p:spPr bwMode="auto">
            <a:xfrm>
              <a:off x="2789" y="1207"/>
              <a:ext cx="522" cy="25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23"/>
          <p:cNvGrpSpPr>
            <a:grpSpLocks/>
          </p:cNvGrpSpPr>
          <p:nvPr/>
        </p:nvGrpSpPr>
        <p:grpSpPr bwMode="auto">
          <a:xfrm>
            <a:off x="4222751" y="1989138"/>
            <a:ext cx="2448983" cy="3960812"/>
            <a:chOff x="1995" y="1253"/>
            <a:chExt cx="1157" cy="2495"/>
          </a:xfrm>
        </p:grpSpPr>
        <p:sp>
          <p:nvSpPr>
            <p:cNvPr id="23571" name="Line 10"/>
            <p:cNvSpPr>
              <a:spLocks noChangeShapeType="1"/>
            </p:cNvSpPr>
            <p:nvPr/>
          </p:nvSpPr>
          <p:spPr bwMode="auto">
            <a:xfrm flipH="1">
              <a:off x="1995" y="1253"/>
              <a:ext cx="976" cy="249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72" name="Line 11"/>
            <p:cNvSpPr>
              <a:spLocks noChangeShapeType="1"/>
            </p:cNvSpPr>
            <p:nvPr/>
          </p:nvSpPr>
          <p:spPr bwMode="auto">
            <a:xfrm>
              <a:off x="2971" y="1253"/>
              <a:ext cx="181" cy="249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 name="Group 24"/>
          <p:cNvGrpSpPr>
            <a:grpSpLocks/>
          </p:cNvGrpSpPr>
          <p:nvPr/>
        </p:nvGrpSpPr>
        <p:grpSpPr bwMode="auto">
          <a:xfrm>
            <a:off x="3215217" y="2133600"/>
            <a:ext cx="3793067" cy="3816350"/>
            <a:chOff x="1519" y="1344"/>
            <a:chExt cx="1792" cy="2404"/>
          </a:xfrm>
        </p:grpSpPr>
        <p:sp>
          <p:nvSpPr>
            <p:cNvPr id="23569" name="Line 12"/>
            <p:cNvSpPr>
              <a:spLocks noChangeShapeType="1"/>
            </p:cNvSpPr>
            <p:nvPr/>
          </p:nvSpPr>
          <p:spPr bwMode="auto">
            <a:xfrm flipH="1">
              <a:off x="1519" y="1344"/>
              <a:ext cx="1792" cy="2404"/>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70" name="Line 13"/>
            <p:cNvSpPr>
              <a:spLocks noChangeShapeType="1"/>
            </p:cNvSpPr>
            <p:nvPr/>
          </p:nvSpPr>
          <p:spPr bwMode="auto">
            <a:xfrm flipH="1">
              <a:off x="2789" y="1344"/>
              <a:ext cx="522" cy="2404"/>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93552" name="Rectangle 16"/>
          <p:cNvSpPr>
            <a:spLocks noChangeArrowheads="1"/>
          </p:cNvSpPr>
          <p:nvPr/>
        </p:nvSpPr>
        <p:spPr bwMode="auto">
          <a:xfrm>
            <a:off x="4675718" y="5884863"/>
            <a:ext cx="2332567" cy="107950"/>
          </a:xfrm>
          <a:prstGeom prst="rect">
            <a:avLst/>
          </a:prstGeom>
          <a:solidFill>
            <a:srgbClr val="24982A">
              <a:alpha val="49020"/>
            </a:srgbClr>
          </a:solidFill>
          <a:ln w="9525">
            <a:noFill/>
            <a:miter lim="800000"/>
            <a:headEnd/>
            <a:tailEnd/>
          </a:ln>
        </p:spPr>
        <p:txBody>
          <a:bodyPr wrap="none" anchor="ctr"/>
          <a:lstStyle/>
          <a:p>
            <a:endParaRPr lang="zh-CN" altLang="en-US"/>
          </a:p>
        </p:txBody>
      </p:sp>
      <p:sp>
        <p:nvSpPr>
          <p:cNvPr id="193553" name="Rectangle 17"/>
          <p:cNvSpPr>
            <a:spLocks noChangeArrowheads="1"/>
          </p:cNvSpPr>
          <p:nvPr/>
        </p:nvSpPr>
        <p:spPr bwMode="auto">
          <a:xfrm>
            <a:off x="4271434" y="5884863"/>
            <a:ext cx="2400300" cy="107950"/>
          </a:xfrm>
          <a:prstGeom prst="rect">
            <a:avLst/>
          </a:prstGeom>
          <a:solidFill>
            <a:srgbClr val="24982A">
              <a:alpha val="49020"/>
            </a:srgbClr>
          </a:solidFill>
          <a:ln w="9525">
            <a:noFill/>
            <a:miter lim="800000"/>
            <a:headEnd/>
            <a:tailEnd/>
          </a:ln>
        </p:spPr>
        <p:txBody>
          <a:bodyPr wrap="none" anchor="ctr"/>
          <a:lstStyle/>
          <a:p>
            <a:endParaRPr lang="zh-CN" altLang="en-US"/>
          </a:p>
        </p:txBody>
      </p:sp>
      <p:grpSp>
        <p:nvGrpSpPr>
          <p:cNvPr id="5" name="Group 21"/>
          <p:cNvGrpSpPr>
            <a:grpSpLocks/>
          </p:cNvGrpSpPr>
          <p:nvPr/>
        </p:nvGrpSpPr>
        <p:grpSpPr bwMode="auto">
          <a:xfrm>
            <a:off x="3744384" y="2060576"/>
            <a:ext cx="2878667" cy="3889375"/>
            <a:chOff x="1769" y="1298"/>
            <a:chExt cx="1360" cy="2450"/>
          </a:xfrm>
        </p:grpSpPr>
        <p:sp>
          <p:nvSpPr>
            <p:cNvPr id="23567" name="Line 19"/>
            <p:cNvSpPr>
              <a:spLocks noChangeShapeType="1"/>
            </p:cNvSpPr>
            <p:nvPr/>
          </p:nvSpPr>
          <p:spPr bwMode="auto">
            <a:xfrm flipH="1">
              <a:off x="1769" y="1298"/>
              <a:ext cx="1360" cy="2450"/>
            </a:xfrm>
            <a:prstGeom prst="line">
              <a:avLst/>
            </a:prstGeom>
            <a:noFill/>
            <a:ln w="9525">
              <a:solidFill>
                <a:schemeClr val="tx1"/>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68" name="Line 20"/>
            <p:cNvSpPr>
              <a:spLocks noChangeShapeType="1"/>
            </p:cNvSpPr>
            <p:nvPr/>
          </p:nvSpPr>
          <p:spPr bwMode="auto">
            <a:xfrm flipH="1">
              <a:off x="3016" y="1298"/>
              <a:ext cx="91" cy="2450"/>
            </a:xfrm>
            <a:prstGeom prst="line">
              <a:avLst/>
            </a:prstGeom>
            <a:noFill/>
            <a:ln w="9525">
              <a:solidFill>
                <a:schemeClr val="tx1"/>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93561" name="Rectangle 25"/>
          <p:cNvSpPr>
            <a:spLocks noChangeArrowheads="1"/>
          </p:cNvSpPr>
          <p:nvPr/>
        </p:nvSpPr>
        <p:spPr bwMode="auto">
          <a:xfrm>
            <a:off x="3790951" y="5884863"/>
            <a:ext cx="2592916" cy="107950"/>
          </a:xfrm>
          <a:prstGeom prst="rect">
            <a:avLst/>
          </a:prstGeom>
          <a:solidFill>
            <a:srgbClr val="24982A">
              <a:alpha val="49020"/>
            </a:srgbClr>
          </a:solidFill>
          <a:ln w="9525">
            <a:noFill/>
            <a:miter lim="800000"/>
            <a:headEnd/>
            <a:tailEnd/>
          </a:ln>
        </p:spPr>
        <p:txBody>
          <a:bodyPr wrap="none" anchor="ctr"/>
          <a:lstStyle/>
          <a:p>
            <a:endParaRPr lang="zh-CN" altLang="en-US"/>
          </a:p>
        </p:txBody>
      </p:sp>
      <p:sp>
        <p:nvSpPr>
          <p:cNvPr id="193554" name="Rectangle 18"/>
          <p:cNvSpPr>
            <a:spLocks noChangeArrowheads="1"/>
          </p:cNvSpPr>
          <p:nvPr/>
        </p:nvSpPr>
        <p:spPr bwMode="auto">
          <a:xfrm>
            <a:off x="3215217" y="5884863"/>
            <a:ext cx="2688168" cy="107950"/>
          </a:xfrm>
          <a:prstGeom prst="rect">
            <a:avLst/>
          </a:prstGeom>
          <a:solidFill>
            <a:srgbClr val="24982A">
              <a:alpha val="49020"/>
            </a:srgbClr>
          </a:solidFill>
          <a:ln w="9525">
            <a:noFill/>
            <a:miter lim="800000"/>
            <a:headEnd/>
            <a:tailEnd/>
          </a:ln>
        </p:spPr>
        <p:txBody>
          <a:bodyPr wrap="none" anchor="ctr"/>
          <a:lstStyle/>
          <a:p>
            <a:endParaRPr lang="zh-CN" altLang="en-US"/>
          </a:p>
        </p:txBody>
      </p:sp>
      <p:sp>
        <p:nvSpPr>
          <p:cNvPr id="24" name="Rectangle 2"/>
          <p:cNvSpPr>
            <a:spLocks noGrp="1" noChangeArrowheads="1"/>
          </p:cNvSpPr>
          <p:nvPr>
            <p:ph type="title"/>
          </p:nvPr>
        </p:nvSpPr>
        <p:spPr>
          <a:xfrm>
            <a:off x="839416" y="214314"/>
            <a:ext cx="10390716" cy="1462087"/>
          </a:xfrm>
        </p:spPr>
        <p:txBody>
          <a:bodyPr>
            <a:normAutofit/>
          </a:bodyPr>
          <a:lstStyle/>
          <a:p>
            <a:pPr>
              <a:lnSpc>
                <a:spcPct val="70000"/>
              </a:lnSpc>
              <a:spcBef>
                <a:spcPts val="2400"/>
              </a:spcBef>
            </a:pPr>
            <a:r>
              <a:rPr lang="en-US" altLang="zh-CN" sz="2800" b="1" dirty="0">
                <a:solidFill>
                  <a:schemeClr val="bg2">
                    <a:lumMod val="50000"/>
                  </a:schemeClr>
                </a:solidFill>
                <a:latin typeface="微软雅黑" panose="020B0503020204020204" pitchFamily="34" charset="-122"/>
                <a:ea typeface="微软雅黑" panose="020B0503020204020204" pitchFamily="34" charset="-122"/>
              </a:rPr>
              <a:t>1.3.1  </a:t>
            </a: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平面阴影</a:t>
            </a:r>
          </a:p>
        </p:txBody>
      </p:sp>
    </p:spTree>
    <p:extLst>
      <p:ext uri="{BB962C8B-B14F-4D97-AF65-F5344CB8AC3E}">
        <p14:creationId xmlns:p14="http://schemas.microsoft.com/office/powerpoint/2010/main" val="7938328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93539">
                                            <p:txEl>
                                              <p:pRg st="0" end="0"/>
                                            </p:txEl>
                                          </p:spTgt>
                                        </p:tgtEl>
                                        <p:attrNameLst>
                                          <p:attrName>style.visibility</p:attrName>
                                        </p:attrNameLst>
                                      </p:cBhvr>
                                      <p:to>
                                        <p:strVal val="visible"/>
                                      </p:to>
                                    </p:set>
                                    <p:animEffect transition="in" filter="wipe(up)">
                                      <p:cBhvr>
                                        <p:cTn id="7" dur="500"/>
                                        <p:tgtEl>
                                          <p:spTgt spid="1935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193540"/>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93542"/>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93541"/>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1"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up)">
                                      <p:cBhvr>
                                        <p:cTn id="24" dur="500"/>
                                        <p:tgtEl>
                                          <p:spTgt spid="2"/>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3552"/>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1"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up)">
                                      <p:cBhvr>
                                        <p:cTn id="33" dur="500"/>
                                        <p:tgtEl>
                                          <p:spTgt spid="3"/>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93553"/>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up)">
                                      <p:cBhvr>
                                        <p:cTn id="42" dur="500"/>
                                        <p:tgtEl>
                                          <p:spTgt spid="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3561"/>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1"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wipe(up)">
                                      <p:cBhvr>
                                        <p:cTn id="51" dur="500"/>
                                        <p:tgtEl>
                                          <p:spTgt spid="4"/>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935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39" grpId="0" build="p"/>
      <p:bldP spid="193541" grpId="0" animBg="1"/>
      <p:bldP spid="193542" grpId="0" animBg="1"/>
      <p:bldP spid="193552" grpId="0" animBg="1"/>
      <p:bldP spid="193553" grpId="0" animBg="1"/>
      <p:bldP spid="193561" grpId="0" animBg="1"/>
      <p:bldP spid="19355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839416" y="214314"/>
            <a:ext cx="10390716" cy="1462087"/>
          </a:xfrm>
        </p:spPr>
        <p:txBody>
          <a:bodyPr>
            <a:normAutofit/>
          </a:bodyPr>
          <a:lstStyle/>
          <a:p>
            <a:pPr>
              <a:lnSpc>
                <a:spcPct val="70000"/>
              </a:lnSpc>
              <a:spcBef>
                <a:spcPts val="2400"/>
              </a:spcBef>
            </a:pPr>
            <a:r>
              <a:rPr lang="en-US" altLang="zh-CN" sz="2800" b="1" dirty="0">
                <a:solidFill>
                  <a:schemeClr val="bg2">
                    <a:lumMod val="50000"/>
                  </a:schemeClr>
                </a:solidFill>
                <a:latin typeface="微软雅黑" panose="020B0503020204020204" pitchFamily="34" charset="-122"/>
                <a:ea typeface="微软雅黑" panose="020B0503020204020204" pitchFamily="34" charset="-122"/>
              </a:rPr>
              <a:t>1.3.2  </a:t>
            </a: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曲面阴影</a:t>
            </a:r>
          </a:p>
        </p:txBody>
      </p:sp>
      <p:sp>
        <p:nvSpPr>
          <p:cNvPr id="195587" name="Rectangle 3"/>
          <p:cNvSpPr>
            <a:spLocks noGrp="1" noChangeArrowheads="1"/>
          </p:cNvSpPr>
          <p:nvPr>
            <p:ph type="body" sz="half" idx="1"/>
          </p:nvPr>
        </p:nvSpPr>
        <p:spPr>
          <a:xfrm>
            <a:off x="1065667" y="1412776"/>
            <a:ext cx="10430933" cy="4530725"/>
          </a:xfrm>
        </p:spPr>
        <p:txBody>
          <a:bodyPr/>
          <a:lstStyle/>
          <a:p>
            <a:pPr marL="717550" lvl="1" indent="-342900" hangingPunct="0">
              <a:lnSpc>
                <a:spcPct val="100000"/>
              </a:lnSpc>
              <a:spcBef>
                <a:spcPts val="24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两类方法</a:t>
            </a:r>
            <a:endParaRPr lang="en-US" altLang="zh-CN" b="1" dirty="0">
              <a:solidFill>
                <a:schemeClr val="bg2">
                  <a:lumMod val="50000"/>
                </a:schemeClr>
              </a:solidFill>
              <a:latin typeface="微软雅黑" panose="020B0503020204020204" pitchFamily="34" charset="-122"/>
              <a:ea typeface="微软雅黑" panose="020B0503020204020204" pitchFamily="34" charset="-122"/>
            </a:endParaRPr>
          </a:p>
          <a:p>
            <a:pPr marL="1260475" lvl="3" indent="-342900" eaLnBrk="1" hangingPunct="0">
              <a:lnSpc>
                <a:spcPct val="120000"/>
              </a:lnSpc>
              <a:spcBef>
                <a:spcPts val="1200"/>
              </a:spcBef>
              <a:buFont typeface="Arial" panose="020B0604020202020204" pitchFamily="34" charset="0"/>
              <a:buChar char="•"/>
              <a:defRPr/>
            </a:pP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Shadow Map </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阴影图</a:t>
            </a:r>
            <a:endParaRPr lang="en-US" altLang="zh-CN" sz="2200" b="1" dirty="0">
              <a:solidFill>
                <a:schemeClr val="accent6">
                  <a:lumMod val="50000"/>
                </a:schemeClr>
              </a:solidFill>
              <a:latin typeface="微软雅黑" panose="020B0503020204020204" pitchFamily="34" charset="-122"/>
              <a:ea typeface="微软雅黑" panose="020B0503020204020204" pitchFamily="34" charset="-122"/>
            </a:endParaRPr>
          </a:p>
          <a:p>
            <a:pPr marL="1260475" lvl="3" indent="-342900" eaLnBrk="1" hangingPunct="0">
              <a:lnSpc>
                <a:spcPct val="120000"/>
              </a:lnSpc>
              <a:spcBef>
                <a:spcPts val="1200"/>
              </a:spcBef>
              <a:buFont typeface="Arial" panose="020B0604020202020204" pitchFamily="34" charset="0"/>
              <a:buChar char="•"/>
              <a:defRPr/>
            </a:pP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Shadow Volume </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阴影体</a:t>
            </a:r>
          </a:p>
        </p:txBody>
      </p:sp>
      <p:sp>
        <p:nvSpPr>
          <p:cNvPr id="24580" name="内容占位符 1"/>
          <p:cNvSpPr>
            <a:spLocks noGrp="1"/>
          </p:cNvSpPr>
          <p:nvPr>
            <p:ph sz="half" idx="2"/>
          </p:nvPr>
        </p:nvSpPr>
        <p:spPr/>
        <p:txBody>
          <a:bodyPr/>
          <a:lstStyle/>
          <a:p>
            <a:endParaRPr lang="zh-CN" altLang="en-US" smtClean="0"/>
          </a:p>
        </p:txBody>
      </p:sp>
    </p:spTree>
    <p:extLst>
      <p:ext uri="{BB962C8B-B14F-4D97-AF65-F5344CB8AC3E}">
        <p14:creationId xmlns:p14="http://schemas.microsoft.com/office/powerpoint/2010/main" val="15473751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95587">
                                            <p:txEl>
                                              <p:pRg st="0" end="0"/>
                                            </p:txEl>
                                          </p:spTgt>
                                        </p:tgtEl>
                                        <p:attrNameLst>
                                          <p:attrName>style.visibility</p:attrName>
                                        </p:attrNameLst>
                                      </p:cBhvr>
                                      <p:to>
                                        <p:strVal val="visible"/>
                                      </p:to>
                                    </p:set>
                                    <p:animEffect transition="in" filter="wipe(up)">
                                      <p:cBhvr>
                                        <p:cTn id="7" dur="500"/>
                                        <p:tgtEl>
                                          <p:spTgt spid="195587">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95587">
                                            <p:txEl>
                                              <p:pRg st="1" end="1"/>
                                            </p:txEl>
                                          </p:spTgt>
                                        </p:tgtEl>
                                        <p:attrNameLst>
                                          <p:attrName>style.visibility</p:attrName>
                                        </p:attrNameLst>
                                      </p:cBhvr>
                                      <p:to>
                                        <p:strVal val="visible"/>
                                      </p:to>
                                    </p:set>
                                    <p:animEffect transition="in" filter="wipe(up)">
                                      <p:cBhvr>
                                        <p:cTn id="10" dur="500"/>
                                        <p:tgtEl>
                                          <p:spTgt spid="195587">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95587">
                                            <p:txEl>
                                              <p:pRg st="2" end="2"/>
                                            </p:txEl>
                                          </p:spTgt>
                                        </p:tgtEl>
                                        <p:attrNameLst>
                                          <p:attrName>style.visibility</p:attrName>
                                        </p:attrNameLst>
                                      </p:cBhvr>
                                      <p:to>
                                        <p:strVal val="visible"/>
                                      </p:to>
                                    </p:set>
                                    <p:animEffect transition="in" filter="wipe(up)">
                                      <p:cBhvr>
                                        <p:cTn id="13" dur="500"/>
                                        <p:tgtEl>
                                          <p:spTgt spid="19558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7"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839416" y="214314"/>
            <a:ext cx="10390716" cy="1462087"/>
          </a:xfrm>
        </p:spPr>
        <p:txBody>
          <a:bodyPr>
            <a:normAutofit/>
          </a:bodyPr>
          <a:lstStyle/>
          <a:p>
            <a:pPr>
              <a:lnSpc>
                <a:spcPct val="70000"/>
              </a:lnSpc>
              <a:spcBef>
                <a:spcPts val="2400"/>
              </a:spcBef>
            </a:pPr>
            <a:r>
              <a:rPr lang="en-US" altLang="zh-CN" sz="2800" b="1" dirty="0">
                <a:solidFill>
                  <a:schemeClr val="bg2">
                    <a:lumMod val="50000"/>
                  </a:schemeClr>
                </a:solidFill>
                <a:latin typeface="微软雅黑" panose="020B0503020204020204" pitchFamily="34" charset="-122"/>
                <a:ea typeface="微软雅黑" panose="020B0503020204020204" pitchFamily="34" charset="-122"/>
              </a:rPr>
              <a:t>1.3.2  </a:t>
            </a: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曲面阴影</a:t>
            </a:r>
          </a:p>
        </p:txBody>
      </p:sp>
      <p:sp>
        <p:nvSpPr>
          <p:cNvPr id="195587" name="Rectangle 3"/>
          <p:cNvSpPr>
            <a:spLocks noGrp="1" noChangeArrowheads="1"/>
          </p:cNvSpPr>
          <p:nvPr>
            <p:ph type="body" sz="half" idx="1"/>
          </p:nvPr>
        </p:nvSpPr>
        <p:spPr>
          <a:xfrm>
            <a:off x="1065667" y="1412776"/>
            <a:ext cx="10430933" cy="4530725"/>
          </a:xfrm>
        </p:spPr>
        <p:txBody>
          <a:bodyPr/>
          <a:lstStyle/>
          <a:p>
            <a:pPr marL="717550" lvl="1" indent="-342900" hangingPunct="0">
              <a:lnSpc>
                <a:spcPct val="100000"/>
              </a:lnSpc>
              <a:spcBef>
                <a:spcPts val="24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采用阴影纹理，进行阴影贴图</a:t>
            </a:r>
            <a:endParaRPr lang="en-US" altLang="zh-CN" b="1" dirty="0">
              <a:solidFill>
                <a:schemeClr val="bg2">
                  <a:lumMod val="50000"/>
                </a:schemeClr>
              </a:solidFill>
              <a:latin typeface="微软雅黑" panose="020B0503020204020204" pitchFamily="34" charset="-122"/>
              <a:ea typeface="微软雅黑" panose="020B0503020204020204" pitchFamily="34" charset="-122"/>
            </a:endParaRPr>
          </a:p>
          <a:p>
            <a:pPr marL="1260475" lvl="3" indent="-342900" eaLnBrk="1" hangingPunct="0">
              <a:lnSpc>
                <a:spcPct val="120000"/>
              </a:lnSpc>
              <a:spcBef>
                <a:spcPts val="1200"/>
              </a:spcBef>
              <a:buFont typeface="Arial" panose="020B0604020202020204" pitchFamily="34" charset="0"/>
              <a:buChar char="•"/>
              <a:defRPr/>
            </a:pP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Shadow Map</a:t>
            </a:r>
            <a:endParaRPr lang="zh-CN" altLang="en-US" sz="2200" b="1" dirty="0">
              <a:solidFill>
                <a:schemeClr val="accent6">
                  <a:lumMod val="50000"/>
                </a:schemeClr>
              </a:solidFill>
              <a:latin typeface="微软雅黑" panose="020B0503020204020204" pitchFamily="34" charset="-122"/>
              <a:ea typeface="微软雅黑" panose="020B0503020204020204" pitchFamily="34" charset="-122"/>
            </a:endParaRPr>
          </a:p>
        </p:txBody>
      </p:sp>
      <p:pic>
        <p:nvPicPr>
          <p:cNvPr id="25604" name="Picture 2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0" y="2889251"/>
            <a:ext cx="12192000" cy="3204045"/>
          </a:xfrm>
        </p:spPr>
      </p:pic>
    </p:spTree>
    <p:extLst>
      <p:ext uri="{BB962C8B-B14F-4D97-AF65-F5344CB8AC3E}">
        <p14:creationId xmlns:p14="http://schemas.microsoft.com/office/powerpoint/2010/main" val="13347800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95587">
                                            <p:txEl>
                                              <p:pRg st="0" end="0"/>
                                            </p:txEl>
                                          </p:spTgt>
                                        </p:tgtEl>
                                        <p:attrNameLst>
                                          <p:attrName>style.visibility</p:attrName>
                                        </p:attrNameLst>
                                      </p:cBhvr>
                                      <p:to>
                                        <p:strVal val="visible"/>
                                      </p:to>
                                    </p:set>
                                    <p:animEffect transition="in" filter="wipe(up)">
                                      <p:cBhvr>
                                        <p:cTn id="7" dur="500"/>
                                        <p:tgtEl>
                                          <p:spTgt spid="195587">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95587">
                                            <p:txEl>
                                              <p:pRg st="1" end="1"/>
                                            </p:txEl>
                                          </p:spTgt>
                                        </p:tgtEl>
                                        <p:attrNameLst>
                                          <p:attrName>style.visibility</p:attrName>
                                        </p:attrNameLst>
                                      </p:cBhvr>
                                      <p:to>
                                        <p:strVal val="visible"/>
                                      </p:to>
                                    </p:set>
                                    <p:animEffect transition="in" filter="wipe(up)">
                                      <p:cBhvr>
                                        <p:cTn id="10" dur="500"/>
                                        <p:tgtEl>
                                          <p:spTgt spid="19558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839416" y="214314"/>
            <a:ext cx="10390716" cy="1462087"/>
          </a:xfrm>
        </p:spPr>
        <p:txBody>
          <a:bodyPr>
            <a:normAutofit/>
          </a:bodyPr>
          <a:lstStyle/>
          <a:p>
            <a:pPr>
              <a:lnSpc>
                <a:spcPct val="70000"/>
              </a:lnSpc>
              <a:spcBef>
                <a:spcPts val="2400"/>
              </a:spcBef>
            </a:pPr>
            <a:r>
              <a:rPr lang="en-US" altLang="zh-CN" sz="2800" b="1" dirty="0">
                <a:solidFill>
                  <a:schemeClr val="bg2">
                    <a:lumMod val="50000"/>
                  </a:schemeClr>
                </a:solidFill>
                <a:latin typeface="微软雅黑" panose="020B0503020204020204" pitchFamily="34" charset="-122"/>
                <a:ea typeface="微软雅黑" panose="020B0503020204020204" pitchFamily="34" charset="-122"/>
              </a:rPr>
              <a:t>1.3.3  </a:t>
            </a: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阴影图  </a:t>
            </a:r>
            <a:r>
              <a:rPr lang="en-US" altLang="zh-CN" sz="2800" b="1" dirty="0">
                <a:solidFill>
                  <a:schemeClr val="bg2">
                    <a:lumMod val="50000"/>
                  </a:schemeClr>
                </a:solidFill>
                <a:latin typeface="微软雅黑" panose="020B0503020204020204" pitchFamily="34" charset="-122"/>
                <a:ea typeface="微软雅黑" panose="020B0503020204020204" pitchFamily="34" charset="-122"/>
              </a:rPr>
              <a:t>Shadow Map</a:t>
            </a:r>
            <a:endParaRPr lang="zh-CN" altLang="en-US" sz="2800" b="1"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200707" name="Rectangle 3"/>
          <p:cNvSpPr>
            <a:spLocks noGrp="1" noChangeArrowheads="1"/>
          </p:cNvSpPr>
          <p:nvPr>
            <p:ph type="body" sz="half" idx="1"/>
          </p:nvPr>
        </p:nvSpPr>
        <p:spPr>
          <a:xfrm>
            <a:off x="1065667" y="1412776"/>
            <a:ext cx="10430933" cy="4530725"/>
          </a:xfrm>
        </p:spPr>
        <p:txBody>
          <a:bodyPr/>
          <a:lstStyle/>
          <a:p>
            <a:pPr marL="717550" lvl="1" indent="-342900" hangingPunct="0">
              <a:lnSpc>
                <a:spcPct val="100000"/>
              </a:lnSpc>
              <a:spcBef>
                <a:spcPts val="24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基本原理</a:t>
            </a:r>
            <a:endParaRPr lang="en-US" altLang="zh-CN" b="1" dirty="0">
              <a:solidFill>
                <a:schemeClr val="bg2">
                  <a:lumMod val="50000"/>
                </a:schemeClr>
              </a:solidFill>
              <a:latin typeface="微软雅黑" panose="020B0503020204020204" pitchFamily="34" charset="-122"/>
              <a:ea typeface="微软雅黑" panose="020B0503020204020204" pitchFamily="34" charset="-122"/>
            </a:endParaRPr>
          </a:p>
          <a:p>
            <a:pPr marL="1260475" lvl="3" indent="-342900" eaLnBrk="1" hangingPunct="0">
              <a:lnSpc>
                <a:spcPct val="12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一个物体之所以会处在阴影当中，是由于在它和光源之间存在着遮蔽物</a:t>
            </a:r>
            <a:r>
              <a:rPr lang="en-US" altLang="zh-CN" sz="2200" b="1" dirty="0" err="1">
                <a:solidFill>
                  <a:schemeClr val="accent6">
                    <a:lumMod val="50000"/>
                  </a:schemeClr>
                </a:solidFill>
                <a:latin typeface="微软雅黑" panose="020B0503020204020204" pitchFamily="34" charset="-122"/>
                <a:ea typeface="微软雅黑" panose="020B0503020204020204" pitchFamily="34" charset="-122"/>
              </a:rPr>
              <a:t>Occluder</a:t>
            </a:r>
            <a:endParaRPr lang="en-US" altLang="zh-CN" sz="2200" b="1" dirty="0">
              <a:solidFill>
                <a:schemeClr val="accent6">
                  <a:lumMod val="50000"/>
                </a:schemeClr>
              </a:solidFill>
              <a:latin typeface="微软雅黑" panose="020B0503020204020204" pitchFamily="34" charset="-122"/>
              <a:ea typeface="微软雅黑" panose="020B0503020204020204" pitchFamily="34" charset="-122"/>
            </a:endParaRPr>
          </a:p>
          <a:p>
            <a:pPr marL="1260475" lvl="3" indent="-342900" eaLnBrk="1" hangingPunct="0">
              <a:lnSpc>
                <a:spcPct val="12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或者说遮蔽物离光源的距离比物体要近</a:t>
            </a:r>
            <a:endParaRPr lang="en-US" altLang="zh-CN" sz="2200" b="1" dirty="0">
              <a:solidFill>
                <a:schemeClr val="accent6">
                  <a:lumMod val="50000"/>
                </a:schemeClr>
              </a:solidFill>
              <a:latin typeface="微软雅黑" panose="020B0503020204020204" pitchFamily="34" charset="-122"/>
              <a:ea typeface="微软雅黑" panose="020B0503020204020204" pitchFamily="34" charset="-122"/>
            </a:endParaRPr>
          </a:p>
          <a:p>
            <a:pPr marL="1260475" lvl="3" indent="-342900" eaLnBrk="1" hangingPunct="0">
              <a:lnSpc>
                <a:spcPct val="12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用两个</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Pass</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对场景 进行渲染</a:t>
            </a:r>
          </a:p>
        </p:txBody>
      </p:sp>
    </p:spTree>
    <p:extLst>
      <p:ext uri="{BB962C8B-B14F-4D97-AF65-F5344CB8AC3E}">
        <p14:creationId xmlns:p14="http://schemas.microsoft.com/office/powerpoint/2010/main" val="15827261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0707">
                                            <p:txEl>
                                              <p:pRg st="0" end="0"/>
                                            </p:txEl>
                                          </p:spTgt>
                                        </p:tgtEl>
                                        <p:attrNameLst>
                                          <p:attrName>style.visibility</p:attrName>
                                        </p:attrNameLst>
                                      </p:cBhvr>
                                      <p:to>
                                        <p:strVal val="visible"/>
                                      </p:to>
                                    </p:set>
                                    <p:animEffect transition="in" filter="wipe(up)">
                                      <p:cBhvr>
                                        <p:cTn id="7" dur="500"/>
                                        <p:tgtEl>
                                          <p:spTgt spid="200707">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00707">
                                            <p:txEl>
                                              <p:pRg st="1" end="1"/>
                                            </p:txEl>
                                          </p:spTgt>
                                        </p:tgtEl>
                                        <p:attrNameLst>
                                          <p:attrName>style.visibility</p:attrName>
                                        </p:attrNameLst>
                                      </p:cBhvr>
                                      <p:to>
                                        <p:strVal val="visible"/>
                                      </p:to>
                                    </p:set>
                                    <p:animEffect transition="in" filter="wipe(up)">
                                      <p:cBhvr>
                                        <p:cTn id="10" dur="500"/>
                                        <p:tgtEl>
                                          <p:spTgt spid="200707">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200707">
                                            <p:txEl>
                                              <p:pRg st="2" end="2"/>
                                            </p:txEl>
                                          </p:spTgt>
                                        </p:tgtEl>
                                        <p:attrNameLst>
                                          <p:attrName>style.visibility</p:attrName>
                                        </p:attrNameLst>
                                      </p:cBhvr>
                                      <p:to>
                                        <p:strVal val="visible"/>
                                      </p:to>
                                    </p:set>
                                    <p:animEffect transition="in" filter="wipe(up)">
                                      <p:cBhvr>
                                        <p:cTn id="13" dur="500"/>
                                        <p:tgtEl>
                                          <p:spTgt spid="200707">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200707">
                                            <p:txEl>
                                              <p:pRg st="3" end="3"/>
                                            </p:txEl>
                                          </p:spTgt>
                                        </p:tgtEl>
                                        <p:attrNameLst>
                                          <p:attrName>style.visibility</p:attrName>
                                        </p:attrNameLst>
                                      </p:cBhvr>
                                      <p:to>
                                        <p:strVal val="visible"/>
                                      </p:to>
                                    </p:set>
                                    <p:animEffect transition="in" filter="wipe(up)">
                                      <p:cBhvr>
                                        <p:cTn id="16" dur="500"/>
                                        <p:tgtEl>
                                          <p:spTgt spid="20070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7"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7" name="Rectangle 3"/>
          <p:cNvSpPr>
            <a:spLocks noGrp="1" noChangeArrowheads="1"/>
          </p:cNvSpPr>
          <p:nvPr>
            <p:ph type="body" sz="half" idx="1"/>
          </p:nvPr>
        </p:nvSpPr>
        <p:spPr>
          <a:xfrm>
            <a:off x="993659" y="1484784"/>
            <a:ext cx="10430933" cy="5256584"/>
          </a:xfrm>
        </p:spPr>
        <p:txBody>
          <a:bodyPr>
            <a:normAutofit fontScale="70000" lnSpcReduction="20000"/>
          </a:bodyPr>
          <a:lstStyle/>
          <a:p>
            <a:pPr marL="717550" lvl="1" indent="-342900" hangingPunct="0">
              <a:lnSpc>
                <a:spcPct val="100000"/>
              </a:lnSpc>
              <a:spcBef>
                <a:spcPts val="2400"/>
              </a:spcBef>
              <a:buFont typeface="Wingdings" panose="05000000000000000000" pitchFamily="2" charset="2"/>
              <a:buChar char="Ø"/>
              <a:defRPr/>
            </a:pPr>
            <a:r>
              <a:rPr lang="en-US" altLang="zh-CN" sz="3100" b="1" dirty="0">
                <a:solidFill>
                  <a:schemeClr val="bg2">
                    <a:lumMod val="50000"/>
                  </a:schemeClr>
                </a:solidFill>
                <a:latin typeface="微软雅黑" panose="020B0503020204020204" pitchFamily="34" charset="-122"/>
                <a:ea typeface="微软雅黑" panose="020B0503020204020204" pitchFamily="34" charset="-122"/>
              </a:rPr>
              <a:t>Pass1</a:t>
            </a:r>
          </a:p>
          <a:p>
            <a:pPr marL="1260475" lvl="3" indent="-342900" hangingPunct="0">
              <a:lnSpc>
                <a:spcPct val="120000"/>
              </a:lnSpc>
              <a:spcBef>
                <a:spcPts val="1200"/>
              </a:spcBef>
              <a:buFont typeface="Arial" panose="020B0604020202020204" pitchFamily="34" charset="0"/>
              <a:buChar char="•"/>
              <a:defRPr/>
            </a:pPr>
            <a:r>
              <a:rPr lang="zh-CN" altLang="en-US" sz="2600" b="1" dirty="0">
                <a:solidFill>
                  <a:schemeClr val="accent6">
                    <a:lumMod val="50000"/>
                  </a:schemeClr>
                </a:solidFill>
                <a:latin typeface="微软雅黑" panose="020B0503020204020204" pitchFamily="34" charset="-122"/>
                <a:ea typeface="微软雅黑" panose="020B0503020204020204" pitchFamily="34" charset="-122"/>
              </a:rPr>
              <a:t>以光源为视点，或者说在光源坐标系下面对整个场景进行渲染</a:t>
            </a:r>
            <a:endParaRPr lang="en-US" altLang="zh-CN" sz="2600" b="1" dirty="0">
              <a:solidFill>
                <a:schemeClr val="accent6">
                  <a:lumMod val="50000"/>
                </a:schemeClr>
              </a:solidFill>
              <a:latin typeface="微软雅黑" panose="020B0503020204020204" pitchFamily="34" charset="-122"/>
              <a:ea typeface="微软雅黑" panose="020B0503020204020204" pitchFamily="34" charset="-122"/>
            </a:endParaRPr>
          </a:p>
          <a:p>
            <a:pPr marL="1260475" lvl="3" indent="-342900" hangingPunct="0">
              <a:lnSpc>
                <a:spcPct val="120000"/>
              </a:lnSpc>
              <a:spcBef>
                <a:spcPts val="1200"/>
              </a:spcBef>
              <a:buFont typeface="Arial" panose="020B0604020202020204" pitchFamily="34" charset="0"/>
              <a:buChar char="•"/>
              <a:defRPr/>
            </a:pPr>
            <a:r>
              <a:rPr lang="zh-CN" altLang="en-US" sz="2600" b="1" dirty="0">
                <a:solidFill>
                  <a:schemeClr val="accent6">
                    <a:lumMod val="50000"/>
                  </a:schemeClr>
                </a:solidFill>
                <a:latin typeface="微软雅黑" panose="020B0503020204020204" pitchFamily="34" charset="-122"/>
                <a:ea typeface="微软雅黑" panose="020B0503020204020204" pitchFamily="34" charset="-122"/>
              </a:rPr>
              <a:t>得到一幅所有物体相对于光源的 </a:t>
            </a:r>
            <a:r>
              <a:rPr lang="en-US" altLang="zh-CN" sz="2600" b="1" dirty="0">
                <a:solidFill>
                  <a:schemeClr val="accent6">
                    <a:lumMod val="50000"/>
                  </a:schemeClr>
                </a:solidFill>
                <a:latin typeface="微软雅黑" panose="020B0503020204020204" pitchFamily="34" charset="-122"/>
                <a:ea typeface="微软雅黑" panose="020B0503020204020204" pitchFamily="34" charset="-122"/>
              </a:rPr>
              <a:t>depth map</a:t>
            </a:r>
            <a:r>
              <a:rPr lang="zh-CN" altLang="en-US" sz="2600" b="1" dirty="0">
                <a:solidFill>
                  <a:schemeClr val="accent6">
                    <a:lumMod val="50000"/>
                  </a:schemeClr>
                </a:solidFill>
                <a:latin typeface="微软雅黑" panose="020B0503020204020204" pitchFamily="34" charset="-122"/>
                <a:ea typeface="微软雅黑" panose="020B0503020204020204" pitchFamily="34" charset="-122"/>
              </a:rPr>
              <a:t> （也就是我们所说的</a:t>
            </a:r>
            <a:r>
              <a:rPr lang="en-US" altLang="zh-CN" sz="2600" b="1" dirty="0">
                <a:solidFill>
                  <a:schemeClr val="accent6">
                    <a:lumMod val="50000"/>
                  </a:schemeClr>
                </a:solidFill>
                <a:latin typeface="微软雅黑" panose="020B0503020204020204" pitchFamily="34" charset="-122"/>
                <a:ea typeface="微软雅黑" panose="020B0503020204020204" pitchFamily="34" charset="-122"/>
              </a:rPr>
              <a:t>shadow map</a:t>
            </a:r>
            <a:r>
              <a:rPr lang="zh-CN" altLang="en-US" sz="2600" b="1" dirty="0">
                <a:solidFill>
                  <a:schemeClr val="accent6">
                    <a:lumMod val="50000"/>
                  </a:schemeClr>
                </a:solidFill>
                <a:latin typeface="微软雅黑" panose="020B0503020204020204" pitchFamily="34" charset="-122"/>
                <a:ea typeface="微软雅黑" panose="020B0503020204020204" pitchFamily="34" charset="-122"/>
              </a:rPr>
              <a:t>），也就是这副图像中每个象素的值代表着场景里面离光源最近的 </a:t>
            </a:r>
            <a:r>
              <a:rPr lang="en-US" altLang="zh-CN" sz="2600" b="1" dirty="0">
                <a:solidFill>
                  <a:schemeClr val="accent6">
                    <a:lumMod val="50000"/>
                  </a:schemeClr>
                </a:solidFill>
                <a:latin typeface="微软雅黑" panose="020B0503020204020204" pitchFamily="34" charset="-122"/>
                <a:ea typeface="微软雅黑" panose="020B0503020204020204" pitchFamily="34" charset="-122"/>
              </a:rPr>
              <a:t>fragment </a:t>
            </a:r>
            <a:r>
              <a:rPr lang="zh-CN" altLang="en-US" sz="2600" b="1" dirty="0">
                <a:solidFill>
                  <a:schemeClr val="accent6">
                    <a:lumMod val="50000"/>
                  </a:schemeClr>
                </a:solidFill>
                <a:latin typeface="微软雅黑" panose="020B0503020204020204" pitchFamily="34" charset="-122"/>
                <a:ea typeface="微软雅黑" panose="020B0503020204020204" pitchFamily="34" charset="-122"/>
              </a:rPr>
              <a:t>的深度值</a:t>
            </a:r>
            <a:endParaRPr lang="en-US" altLang="zh-CN" sz="2600" b="1" dirty="0">
              <a:solidFill>
                <a:schemeClr val="accent6">
                  <a:lumMod val="50000"/>
                </a:schemeClr>
              </a:solidFill>
              <a:latin typeface="微软雅黑" panose="020B0503020204020204" pitchFamily="34" charset="-122"/>
              <a:ea typeface="微软雅黑" panose="020B0503020204020204" pitchFamily="34" charset="-122"/>
            </a:endParaRPr>
          </a:p>
          <a:p>
            <a:pPr marL="1260475" lvl="3" indent="-342900" hangingPunct="0">
              <a:lnSpc>
                <a:spcPct val="120000"/>
              </a:lnSpc>
              <a:spcBef>
                <a:spcPts val="1200"/>
              </a:spcBef>
              <a:buFont typeface="Arial" panose="020B0604020202020204" pitchFamily="34" charset="0"/>
              <a:buChar char="•"/>
              <a:defRPr/>
            </a:pPr>
            <a:r>
              <a:rPr lang="zh-CN" altLang="en-US" sz="2600" b="1" dirty="0">
                <a:solidFill>
                  <a:schemeClr val="accent6">
                    <a:lumMod val="50000"/>
                  </a:schemeClr>
                </a:solidFill>
                <a:latin typeface="微软雅黑" panose="020B0503020204020204" pitchFamily="34" charset="-122"/>
                <a:ea typeface="微软雅黑" panose="020B0503020204020204" pitchFamily="34" charset="-122"/>
              </a:rPr>
              <a:t>由于我们只关心象素的深度值，所以可以把所有的光照计算关掉，打开 </a:t>
            </a:r>
            <a:r>
              <a:rPr lang="en-US" altLang="zh-CN" sz="2600" b="1" dirty="0">
                <a:solidFill>
                  <a:schemeClr val="accent6">
                    <a:lumMod val="50000"/>
                  </a:schemeClr>
                </a:solidFill>
                <a:latin typeface="微软雅黑" panose="020B0503020204020204" pitchFamily="34" charset="-122"/>
                <a:ea typeface="微软雅黑" panose="020B0503020204020204" pitchFamily="34" charset="-122"/>
              </a:rPr>
              <a:t>z-test </a:t>
            </a:r>
            <a:r>
              <a:rPr lang="zh-CN" altLang="en-US" sz="2600" b="1" dirty="0">
                <a:solidFill>
                  <a:schemeClr val="accent6">
                    <a:lumMod val="50000"/>
                  </a:schemeClr>
                </a:solidFill>
                <a:latin typeface="微软雅黑" panose="020B0503020204020204" pitchFamily="34" charset="-122"/>
                <a:ea typeface="微软雅黑" panose="020B0503020204020204" pitchFamily="34" charset="-122"/>
              </a:rPr>
              <a:t>和 </a:t>
            </a:r>
            <a:r>
              <a:rPr lang="en-US" altLang="zh-CN" sz="2600" b="1" dirty="0">
                <a:solidFill>
                  <a:schemeClr val="accent6">
                    <a:lumMod val="50000"/>
                  </a:schemeClr>
                </a:solidFill>
                <a:latin typeface="微软雅黑" panose="020B0503020204020204" pitchFamily="34" charset="-122"/>
                <a:ea typeface="微软雅黑" panose="020B0503020204020204" pitchFamily="34" charset="-122"/>
              </a:rPr>
              <a:t>z-write </a:t>
            </a:r>
            <a:r>
              <a:rPr lang="zh-CN" altLang="en-US" sz="2600" b="1" dirty="0">
                <a:solidFill>
                  <a:schemeClr val="accent6">
                    <a:lumMod val="50000"/>
                  </a:schemeClr>
                </a:solidFill>
                <a:latin typeface="微软雅黑" panose="020B0503020204020204" pitchFamily="34" charset="-122"/>
                <a:ea typeface="微软雅黑" panose="020B0503020204020204" pitchFamily="34" charset="-122"/>
              </a:rPr>
              <a:t>的 </a:t>
            </a:r>
            <a:r>
              <a:rPr lang="en-US" altLang="zh-CN" sz="2600" b="1" dirty="0">
                <a:solidFill>
                  <a:schemeClr val="accent6">
                    <a:lumMod val="50000"/>
                  </a:schemeClr>
                </a:solidFill>
                <a:latin typeface="微软雅黑" panose="020B0503020204020204" pitchFamily="34" charset="-122"/>
                <a:ea typeface="微软雅黑" panose="020B0503020204020204" pitchFamily="34" charset="-122"/>
              </a:rPr>
              <a:t>render state</a:t>
            </a:r>
            <a:endParaRPr lang="zh-CN" altLang="en-US" sz="2600" b="1" dirty="0">
              <a:solidFill>
                <a:schemeClr val="accent6">
                  <a:lumMod val="50000"/>
                </a:schemeClr>
              </a:solidFill>
              <a:latin typeface="微软雅黑" panose="020B0503020204020204" pitchFamily="34" charset="-122"/>
              <a:ea typeface="微软雅黑" panose="020B0503020204020204" pitchFamily="34" charset="-122"/>
            </a:endParaRPr>
          </a:p>
          <a:p>
            <a:pPr marL="717550" lvl="1" indent="-342900" hangingPunct="0">
              <a:lnSpc>
                <a:spcPct val="100000"/>
              </a:lnSpc>
              <a:spcBef>
                <a:spcPts val="2400"/>
              </a:spcBef>
              <a:buFont typeface="Wingdings" panose="05000000000000000000" pitchFamily="2" charset="2"/>
              <a:buChar char="Ø"/>
              <a:defRPr/>
            </a:pPr>
            <a:r>
              <a:rPr lang="en-US" altLang="zh-CN" sz="3100" b="1" dirty="0">
                <a:solidFill>
                  <a:schemeClr val="bg2">
                    <a:lumMod val="50000"/>
                  </a:schemeClr>
                </a:solidFill>
                <a:latin typeface="微软雅黑" panose="020B0503020204020204" pitchFamily="34" charset="-122"/>
                <a:ea typeface="微软雅黑" panose="020B0503020204020204" pitchFamily="34" charset="-122"/>
              </a:rPr>
              <a:t>Pass2</a:t>
            </a:r>
          </a:p>
          <a:p>
            <a:pPr marL="1260475" lvl="3" indent="-342900" hangingPunct="0">
              <a:lnSpc>
                <a:spcPct val="130000"/>
              </a:lnSpc>
              <a:spcBef>
                <a:spcPts val="1200"/>
              </a:spcBef>
              <a:buFont typeface="Arial" panose="020B0604020202020204" pitchFamily="34" charset="0"/>
              <a:buChar char="•"/>
              <a:defRPr/>
            </a:pPr>
            <a:r>
              <a:rPr lang="zh-CN" altLang="en-US" sz="2600" b="1" dirty="0">
                <a:solidFill>
                  <a:schemeClr val="accent6">
                    <a:lumMod val="50000"/>
                  </a:schemeClr>
                </a:solidFill>
                <a:latin typeface="微软雅黑" panose="020B0503020204020204" pitchFamily="34" charset="-122"/>
                <a:ea typeface="微软雅黑" panose="020B0503020204020204" pitchFamily="34" charset="-122"/>
              </a:rPr>
              <a:t>将视点恢复到原来的正常位置，渲染整个场景</a:t>
            </a:r>
            <a:endParaRPr lang="en-US" altLang="zh-CN" sz="2600" b="1" dirty="0">
              <a:solidFill>
                <a:schemeClr val="accent6">
                  <a:lumMod val="50000"/>
                </a:schemeClr>
              </a:solidFill>
              <a:latin typeface="微软雅黑" panose="020B0503020204020204" pitchFamily="34" charset="-122"/>
              <a:ea typeface="微软雅黑" panose="020B0503020204020204" pitchFamily="34" charset="-122"/>
            </a:endParaRPr>
          </a:p>
          <a:p>
            <a:pPr marL="1260475" lvl="3" indent="-342900" hangingPunct="0">
              <a:lnSpc>
                <a:spcPct val="130000"/>
              </a:lnSpc>
              <a:spcBef>
                <a:spcPts val="1200"/>
              </a:spcBef>
              <a:buFont typeface="Arial" panose="020B0604020202020204" pitchFamily="34" charset="0"/>
              <a:buChar char="•"/>
              <a:defRPr/>
            </a:pPr>
            <a:r>
              <a:rPr lang="zh-CN" altLang="en-US" sz="2600" b="1" dirty="0">
                <a:solidFill>
                  <a:schemeClr val="accent6">
                    <a:lumMod val="50000"/>
                  </a:schemeClr>
                </a:solidFill>
                <a:latin typeface="微软雅黑" panose="020B0503020204020204" pitchFamily="34" charset="-122"/>
                <a:ea typeface="微软雅黑" panose="020B0503020204020204" pitchFamily="34" charset="-122"/>
              </a:rPr>
              <a:t>对每个象素计算它和光源的距离，然后将这个值和 </a:t>
            </a:r>
            <a:r>
              <a:rPr lang="en-US" altLang="zh-CN" sz="2600" b="1" dirty="0">
                <a:solidFill>
                  <a:schemeClr val="accent6">
                    <a:lumMod val="50000"/>
                  </a:schemeClr>
                </a:solidFill>
                <a:latin typeface="微软雅黑" panose="020B0503020204020204" pitchFamily="34" charset="-122"/>
                <a:ea typeface="微软雅黑" panose="020B0503020204020204" pitchFamily="34" charset="-122"/>
              </a:rPr>
              <a:t>depth map</a:t>
            </a:r>
            <a:r>
              <a:rPr lang="zh-CN" altLang="en-US" sz="2600" b="1" dirty="0">
                <a:solidFill>
                  <a:schemeClr val="accent6">
                    <a:lumMod val="50000"/>
                  </a:schemeClr>
                </a:solidFill>
                <a:latin typeface="微软雅黑" panose="020B0503020204020204" pitchFamily="34" charset="-122"/>
                <a:ea typeface="微软雅黑" panose="020B0503020204020204" pitchFamily="34" charset="-122"/>
              </a:rPr>
              <a:t>中相应的值比较，以确定这个象素点是否处在阴影当中</a:t>
            </a:r>
            <a:endParaRPr lang="en-US" altLang="zh-CN" sz="2600" b="1" dirty="0">
              <a:solidFill>
                <a:schemeClr val="accent6">
                  <a:lumMod val="50000"/>
                </a:schemeClr>
              </a:solidFill>
              <a:latin typeface="微软雅黑" panose="020B0503020204020204" pitchFamily="34" charset="-122"/>
              <a:ea typeface="微软雅黑" panose="020B0503020204020204" pitchFamily="34" charset="-122"/>
            </a:endParaRPr>
          </a:p>
          <a:p>
            <a:pPr marL="1260475" lvl="3" indent="-342900" hangingPunct="0">
              <a:lnSpc>
                <a:spcPct val="130000"/>
              </a:lnSpc>
              <a:spcBef>
                <a:spcPts val="1200"/>
              </a:spcBef>
              <a:buFont typeface="Arial" panose="020B0604020202020204" pitchFamily="34" charset="0"/>
              <a:buChar char="•"/>
              <a:defRPr/>
            </a:pPr>
            <a:r>
              <a:rPr lang="zh-CN" altLang="en-US" sz="2600" b="1" dirty="0">
                <a:solidFill>
                  <a:schemeClr val="accent6">
                    <a:lumMod val="50000"/>
                  </a:schemeClr>
                </a:solidFill>
                <a:latin typeface="微软雅黑" panose="020B0503020204020204" pitchFamily="34" charset="-122"/>
                <a:ea typeface="微软雅黑" panose="020B0503020204020204" pitchFamily="34" charset="-122"/>
              </a:rPr>
              <a:t>然后根据比较的结果，对 </a:t>
            </a:r>
            <a:r>
              <a:rPr lang="en-US" altLang="zh-CN" sz="2600" b="1" dirty="0">
                <a:solidFill>
                  <a:schemeClr val="accent6">
                    <a:lumMod val="50000"/>
                  </a:schemeClr>
                </a:solidFill>
                <a:latin typeface="微软雅黑" panose="020B0503020204020204" pitchFamily="34" charset="-122"/>
                <a:ea typeface="微软雅黑" panose="020B0503020204020204" pitchFamily="34" charset="-122"/>
              </a:rPr>
              <a:t>shadowed fragment </a:t>
            </a:r>
            <a:r>
              <a:rPr lang="zh-CN" altLang="en-US" sz="2600" b="1" dirty="0">
                <a:solidFill>
                  <a:schemeClr val="accent6">
                    <a:lumMod val="50000"/>
                  </a:schemeClr>
                </a:solidFill>
                <a:latin typeface="微软雅黑" panose="020B0503020204020204" pitchFamily="34" charset="-122"/>
                <a:ea typeface="微软雅黑" panose="020B0503020204020204" pitchFamily="34" charset="-122"/>
              </a:rPr>
              <a:t>和 </a:t>
            </a:r>
            <a:r>
              <a:rPr lang="en-US" altLang="zh-CN" sz="2600" b="1" dirty="0">
                <a:solidFill>
                  <a:schemeClr val="accent6">
                    <a:lumMod val="50000"/>
                  </a:schemeClr>
                </a:solidFill>
                <a:latin typeface="微软雅黑" panose="020B0503020204020204" pitchFamily="34" charset="-122"/>
                <a:ea typeface="微软雅黑" panose="020B0503020204020204" pitchFamily="34" charset="-122"/>
              </a:rPr>
              <a:t>lighted fragment </a:t>
            </a:r>
            <a:r>
              <a:rPr lang="zh-CN" altLang="en-US" sz="2600" b="1" dirty="0">
                <a:solidFill>
                  <a:schemeClr val="accent6">
                    <a:lumMod val="50000"/>
                  </a:schemeClr>
                </a:solidFill>
                <a:latin typeface="微软雅黑" panose="020B0503020204020204" pitchFamily="34" charset="-122"/>
                <a:ea typeface="微软雅黑" panose="020B0503020204020204" pitchFamily="34" charset="-122"/>
              </a:rPr>
              <a:t>分别进行不同的光照计算，就可以得到阴影的效果 </a:t>
            </a:r>
          </a:p>
          <a:p>
            <a:pPr eaLnBrk="1" hangingPunct="1">
              <a:lnSpc>
                <a:spcPct val="115000"/>
              </a:lnSpc>
              <a:spcBef>
                <a:spcPct val="45000"/>
              </a:spcBef>
              <a:defRPr/>
            </a:pPr>
            <a:endParaRPr lang="zh-CN" altLang="en-US" sz="2000" dirty="0" smtClean="0">
              <a:latin typeface="Times New Roman" pitchFamily="18" charset="0"/>
            </a:endParaRPr>
          </a:p>
        </p:txBody>
      </p:sp>
      <p:sp>
        <p:nvSpPr>
          <p:cNvPr id="5" name="Rectangle 2"/>
          <p:cNvSpPr>
            <a:spLocks noGrp="1" noChangeArrowheads="1"/>
          </p:cNvSpPr>
          <p:nvPr>
            <p:ph type="title"/>
          </p:nvPr>
        </p:nvSpPr>
        <p:spPr>
          <a:xfrm>
            <a:off x="839416" y="214314"/>
            <a:ext cx="10390716" cy="1462087"/>
          </a:xfrm>
        </p:spPr>
        <p:txBody>
          <a:bodyPr>
            <a:normAutofit/>
          </a:bodyPr>
          <a:lstStyle/>
          <a:p>
            <a:pPr>
              <a:lnSpc>
                <a:spcPct val="70000"/>
              </a:lnSpc>
              <a:spcBef>
                <a:spcPts val="2400"/>
              </a:spcBef>
            </a:pPr>
            <a:r>
              <a:rPr lang="en-US" altLang="zh-CN" sz="2800" b="1" dirty="0">
                <a:solidFill>
                  <a:schemeClr val="bg2">
                    <a:lumMod val="50000"/>
                  </a:schemeClr>
                </a:solidFill>
                <a:latin typeface="微软雅黑" panose="020B0503020204020204" pitchFamily="34" charset="-122"/>
                <a:ea typeface="微软雅黑" panose="020B0503020204020204" pitchFamily="34" charset="-122"/>
              </a:rPr>
              <a:t>1.3.3  </a:t>
            </a: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阴影图  </a:t>
            </a:r>
            <a:r>
              <a:rPr lang="en-US" altLang="zh-CN" sz="2800" b="1" dirty="0">
                <a:solidFill>
                  <a:schemeClr val="bg2">
                    <a:lumMod val="50000"/>
                  </a:schemeClr>
                </a:solidFill>
                <a:latin typeface="微软雅黑" panose="020B0503020204020204" pitchFamily="34" charset="-122"/>
                <a:ea typeface="微软雅黑" panose="020B0503020204020204" pitchFamily="34" charset="-122"/>
              </a:rPr>
              <a:t>Shadow Map</a:t>
            </a:r>
            <a:endParaRPr lang="zh-CN" altLang="en-US" sz="2800" b="1" dirty="0">
              <a:solidFill>
                <a:schemeClr val="bg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840673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0707">
                                            <p:txEl>
                                              <p:pRg st="0" end="0"/>
                                            </p:txEl>
                                          </p:spTgt>
                                        </p:tgtEl>
                                        <p:attrNameLst>
                                          <p:attrName>style.visibility</p:attrName>
                                        </p:attrNameLst>
                                      </p:cBhvr>
                                      <p:to>
                                        <p:strVal val="visible"/>
                                      </p:to>
                                    </p:set>
                                    <p:animEffect transition="in" filter="wipe(up)">
                                      <p:cBhvr>
                                        <p:cTn id="7" dur="500"/>
                                        <p:tgtEl>
                                          <p:spTgt spid="200707">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00707">
                                            <p:txEl>
                                              <p:pRg st="1" end="1"/>
                                            </p:txEl>
                                          </p:spTgt>
                                        </p:tgtEl>
                                        <p:attrNameLst>
                                          <p:attrName>style.visibility</p:attrName>
                                        </p:attrNameLst>
                                      </p:cBhvr>
                                      <p:to>
                                        <p:strVal val="visible"/>
                                      </p:to>
                                    </p:set>
                                    <p:animEffect transition="in" filter="wipe(up)">
                                      <p:cBhvr>
                                        <p:cTn id="10" dur="500"/>
                                        <p:tgtEl>
                                          <p:spTgt spid="200707">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200707">
                                            <p:txEl>
                                              <p:pRg st="2" end="2"/>
                                            </p:txEl>
                                          </p:spTgt>
                                        </p:tgtEl>
                                        <p:attrNameLst>
                                          <p:attrName>style.visibility</p:attrName>
                                        </p:attrNameLst>
                                      </p:cBhvr>
                                      <p:to>
                                        <p:strVal val="visible"/>
                                      </p:to>
                                    </p:set>
                                    <p:animEffect transition="in" filter="wipe(up)">
                                      <p:cBhvr>
                                        <p:cTn id="13" dur="500"/>
                                        <p:tgtEl>
                                          <p:spTgt spid="200707">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200707">
                                            <p:txEl>
                                              <p:pRg st="3" end="3"/>
                                            </p:txEl>
                                          </p:spTgt>
                                        </p:tgtEl>
                                        <p:attrNameLst>
                                          <p:attrName>style.visibility</p:attrName>
                                        </p:attrNameLst>
                                      </p:cBhvr>
                                      <p:to>
                                        <p:strVal val="visible"/>
                                      </p:to>
                                    </p:set>
                                    <p:animEffect transition="in" filter="wipe(up)">
                                      <p:cBhvr>
                                        <p:cTn id="16" dur="500"/>
                                        <p:tgtEl>
                                          <p:spTgt spid="200707">
                                            <p:txEl>
                                              <p:pRg st="3" end="3"/>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200707">
                                            <p:txEl>
                                              <p:pRg st="4" end="4"/>
                                            </p:txEl>
                                          </p:spTgt>
                                        </p:tgtEl>
                                        <p:attrNameLst>
                                          <p:attrName>style.visibility</p:attrName>
                                        </p:attrNameLst>
                                      </p:cBhvr>
                                      <p:to>
                                        <p:strVal val="visible"/>
                                      </p:to>
                                    </p:set>
                                    <p:animEffect transition="in" filter="wipe(up)">
                                      <p:cBhvr>
                                        <p:cTn id="19" dur="500"/>
                                        <p:tgtEl>
                                          <p:spTgt spid="200707">
                                            <p:txEl>
                                              <p:pRg st="4" end="4"/>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200707">
                                            <p:txEl>
                                              <p:pRg st="5" end="5"/>
                                            </p:txEl>
                                          </p:spTgt>
                                        </p:tgtEl>
                                        <p:attrNameLst>
                                          <p:attrName>style.visibility</p:attrName>
                                        </p:attrNameLst>
                                      </p:cBhvr>
                                      <p:to>
                                        <p:strVal val="visible"/>
                                      </p:to>
                                    </p:set>
                                    <p:animEffect transition="in" filter="wipe(up)">
                                      <p:cBhvr>
                                        <p:cTn id="22" dur="500"/>
                                        <p:tgtEl>
                                          <p:spTgt spid="200707">
                                            <p:txEl>
                                              <p:pRg st="5" end="5"/>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200707">
                                            <p:txEl>
                                              <p:pRg st="6" end="6"/>
                                            </p:txEl>
                                          </p:spTgt>
                                        </p:tgtEl>
                                        <p:attrNameLst>
                                          <p:attrName>style.visibility</p:attrName>
                                        </p:attrNameLst>
                                      </p:cBhvr>
                                      <p:to>
                                        <p:strVal val="visible"/>
                                      </p:to>
                                    </p:set>
                                    <p:animEffect transition="in" filter="wipe(up)">
                                      <p:cBhvr>
                                        <p:cTn id="25" dur="500"/>
                                        <p:tgtEl>
                                          <p:spTgt spid="200707">
                                            <p:txEl>
                                              <p:pRg st="6" end="6"/>
                                            </p:txEl>
                                          </p:spTgt>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200707">
                                            <p:txEl>
                                              <p:pRg st="7" end="7"/>
                                            </p:txEl>
                                          </p:spTgt>
                                        </p:tgtEl>
                                        <p:attrNameLst>
                                          <p:attrName>style.visibility</p:attrName>
                                        </p:attrNameLst>
                                      </p:cBhvr>
                                      <p:to>
                                        <p:strVal val="visible"/>
                                      </p:to>
                                    </p:set>
                                    <p:animEffect transition="in" filter="wipe(up)">
                                      <p:cBhvr>
                                        <p:cTn id="28" dur="500"/>
                                        <p:tgtEl>
                                          <p:spTgt spid="20070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7"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7" name="Rectangle 3"/>
          <p:cNvSpPr>
            <a:spLocks noGrp="1" noChangeArrowheads="1"/>
          </p:cNvSpPr>
          <p:nvPr>
            <p:ph type="body" sz="half" idx="1"/>
          </p:nvPr>
        </p:nvSpPr>
        <p:spPr>
          <a:xfrm>
            <a:off x="623392" y="1556792"/>
            <a:ext cx="10430933" cy="4530725"/>
          </a:xfrm>
        </p:spPr>
        <p:txBody>
          <a:bodyPr>
            <a:normAutofit/>
          </a:bodyPr>
          <a:lstStyle/>
          <a:p>
            <a:pPr marL="717550" lvl="1" indent="-342900" hangingPunct="0">
              <a:lnSpc>
                <a:spcPct val="100000"/>
              </a:lnSpc>
              <a:spcBef>
                <a:spcPts val="2400"/>
              </a:spcBef>
              <a:buFont typeface="Wingdings" panose="05000000000000000000" pitchFamily="2" charset="2"/>
              <a:buChar char="Ø"/>
              <a:defRPr/>
            </a:pPr>
            <a:r>
              <a:rPr lang="en-US" altLang="zh-CN" b="1" dirty="0">
                <a:solidFill>
                  <a:schemeClr val="bg2">
                    <a:lumMod val="50000"/>
                  </a:schemeClr>
                </a:solidFill>
                <a:latin typeface="微软雅黑" panose="020B0503020204020204" pitchFamily="34" charset="-122"/>
                <a:ea typeface="微软雅黑" panose="020B0503020204020204" pitchFamily="34" charset="-122"/>
              </a:rPr>
              <a:t>depth map</a:t>
            </a:r>
            <a:r>
              <a:rPr lang="zh-CN" altLang="en-US" b="1" dirty="0">
                <a:solidFill>
                  <a:schemeClr val="bg2">
                    <a:lumMod val="50000"/>
                  </a:schemeClr>
                </a:solidFill>
                <a:latin typeface="微软雅黑" panose="020B0503020204020204" pitchFamily="34" charset="-122"/>
                <a:ea typeface="微软雅黑" panose="020B0503020204020204" pitchFamily="34" charset="-122"/>
              </a:rPr>
              <a:t>的渲染只和光源的位置以及场景中物体的位置有关</a:t>
            </a:r>
            <a:endParaRPr lang="en-US" altLang="zh-CN" b="1" dirty="0">
              <a:solidFill>
                <a:schemeClr val="bg2">
                  <a:lumMod val="50000"/>
                </a:schemeClr>
              </a:solidFill>
              <a:latin typeface="微软雅黑" panose="020B0503020204020204" pitchFamily="34" charset="-122"/>
              <a:ea typeface="微软雅黑" panose="020B0503020204020204" pitchFamily="34" charset="-122"/>
            </a:endParaRPr>
          </a:p>
          <a:p>
            <a:pPr marL="717550" lvl="1" indent="-342900" hangingPunct="0">
              <a:lnSpc>
                <a:spcPct val="100000"/>
              </a:lnSpc>
              <a:spcBef>
                <a:spcPts val="2400"/>
              </a:spcBef>
              <a:buFont typeface="Wingdings" panose="05000000000000000000" pitchFamily="2" charset="2"/>
              <a:buChar char="Ø"/>
              <a:defRPr/>
            </a:pPr>
            <a:r>
              <a:rPr lang="zh-CN" altLang="en-US" b="1" dirty="0" smtClean="0">
                <a:solidFill>
                  <a:schemeClr val="bg2">
                    <a:lumMod val="50000"/>
                  </a:schemeClr>
                </a:solidFill>
                <a:latin typeface="微软雅黑" panose="020B0503020204020204" pitchFamily="34" charset="-122"/>
                <a:ea typeface="微软雅黑" panose="020B0503020204020204" pitchFamily="34" charset="-122"/>
              </a:rPr>
              <a:t>无论</a:t>
            </a:r>
            <a:r>
              <a:rPr lang="zh-CN" altLang="en-US" b="1" dirty="0">
                <a:solidFill>
                  <a:schemeClr val="bg2">
                    <a:lumMod val="50000"/>
                  </a:schemeClr>
                </a:solidFill>
                <a:latin typeface="微软雅黑" panose="020B0503020204020204" pitchFamily="34" charset="-122"/>
                <a:ea typeface="微软雅黑" panose="020B0503020204020204" pitchFamily="34" charset="-122"/>
              </a:rPr>
              <a:t>视点怎么运动，只要光源和物体的相互位置关系不变，</a:t>
            </a:r>
            <a:r>
              <a:rPr lang="en-US" altLang="zh-CN" b="1" dirty="0">
                <a:solidFill>
                  <a:schemeClr val="bg2">
                    <a:lumMod val="50000"/>
                  </a:schemeClr>
                </a:solidFill>
                <a:latin typeface="微软雅黑" panose="020B0503020204020204" pitchFamily="34" charset="-122"/>
                <a:ea typeface="微软雅黑" panose="020B0503020204020204" pitchFamily="34" charset="-122"/>
              </a:rPr>
              <a:t>shadow map</a:t>
            </a:r>
            <a:r>
              <a:rPr lang="zh-CN" altLang="en-US" b="1" dirty="0">
                <a:solidFill>
                  <a:schemeClr val="bg2">
                    <a:lumMod val="50000"/>
                  </a:schemeClr>
                </a:solidFill>
                <a:latin typeface="微软雅黑" panose="020B0503020204020204" pitchFamily="34" charset="-122"/>
                <a:ea typeface="微软雅黑" panose="020B0503020204020204" pitchFamily="34" charset="-122"/>
              </a:rPr>
              <a:t>就可以被重复使用</a:t>
            </a:r>
            <a:endParaRPr lang="en-US" altLang="zh-CN" b="1" dirty="0">
              <a:solidFill>
                <a:schemeClr val="bg2">
                  <a:lumMod val="50000"/>
                </a:schemeClr>
              </a:solidFill>
              <a:latin typeface="微软雅黑" panose="020B0503020204020204" pitchFamily="34" charset="-122"/>
              <a:ea typeface="微软雅黑" panose="020B0503020204020204" pitchFamily="34" charset="-122"/>
            </a:endParaRPr>
          </a:p>
          <a:p>
            <a:pPr marL="717550" lvl="1" indent="-342900" hangingPunct="0">
              <a:lnSpc>
                <a:spcPct val="100000"/>
              </a:lnSpc>
              <a:spcBef>
                <a:spcPts val="2400"/>
              </a:spcBef>
              <a:buFont typeface="Wingdings" panose="05000000000000000000" pitchFamily="2" charset="2"/>
              <a:buChar char="Ø"/>
              <a:defRPr/>
            </a:pPr>
            <a:r>
              <a:rPr lang="en-US" altLang="zh-CN" b="1" dirty="0" smtClean="0">
                <a:solidFill>
                  <a:schemeClr val="bg2">
                    <a:lumMod val="50000"/>
                  </a:schemeClr>
                </a:solidFill>
                <a:latin typeface="微软雅黑" panose="020B0503020204020204" pitchFamily="34" charset="-122"/>
                <a:ea typeface="微软雅黑" panose="020B0503020204020204" pitchFamily="34" charset="-122"/>
              </a:rPr>
              <a:t>shadow </a:t>
            </a:r>
            <a:r>
              <a:rPr lang="en-US" altLang="zh-CN" b="1" dirty="0">
                <a:solidFill>
                  <a:schemeClr val="bg2">
                    <a:lumMod val="50000"/>
                  </a:schemeClr>
                </a:solidFill>
                <a:latin typeface="微软雅黑" panose="020B0503020204020204" pitchFamily="34" charset="-122"/>
                <a:ea typeface="微软雅黑" panose="020B0503020204020204" pitchFamily="34" charset="-122"/>
              </a:rPr>
              <a:t>mapping</a:t>
            </a:r>
            <a:r>
              <a:rPr lang="zh-CN" altLang="en-US" b="1" dirty="0">
                <a:solidFill>
                  <a:schemeClr val="bg2">
                    <a:lumMod val="50000"/>
                  </a:schemeClr>
                </a:solidFill>
                <a:latin typeface="微软雅黑" panose="020B0503020204020204" pitchFamily="34" charset="-122"/>
                <a:ea typeface="微软雅黑" panose="020B0503020204020204" pitchFamily="34" charset="-122"/>
              </a:rPr>
              <a:t>适用于没有动态光源的场景</a:t>
            </a:r>
          </a:p>
        </p:txBody>
      </p:sp>
      <p:sp>
        <p:nvSpPr>
          <p:cNvPr id="5" name="Rectangle 2"/>
          <p:cNvSpPr>
            <a:spLocks noGrp="1" noChangeArrowheads="1"/>
          </p:cNvSpPr>
          <p:nvPr>
            <p:ph type="title"/>
          </p:nvPr>
        </p:nvSpPr>
        <p:spPr>
          <a:xfrm>
            <a:off x="839416" y="214314"/>
            <a:ext cx="10390716" cy="1462087"/>
          </a:xfrm>
        </p:spPr>
        <p:txBody>
          <a:bodyPr>
            <a:normAutofit/>
          </a:bodyPr>
          <a:lstStyle/>
          <a:p>
            <a:pPr>
              <a:lnSpc>
                <a:spcPct val="70000"/>
              </a:lnSpc>
              <a:spcBef>
                <a:spcPts val="2400"/>
              </a:spcBef>
            </a:pPr>
            <a:r>
              <a:rPr lang="en-US" altLang="zh-CN" sz="2800" b="1" dirty="0">
                <a:solidFill>
                  <a:schemeClr val="bg2">
                    <a:lumMod val="50000"/>
                  </a:schemeClr>
                </a:solidFill>
                <a:latin typeface="微软雅黑" panose="020B0503020204020204" pitchFamily="34" charset="-122"/>
                <a:ea typeface="微软雅黑" panose="020B0503020204020204" pitchFamily="34" charset="-122"/>
              </a:rPr>
              <a:t>1.3.3  </a:t>
            </a: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阴影图  </a:t>
            </a:r>
            <a:r>
              <a:rPr lang="en-US" altLang="zh-CN" sz="2800" b="1" dirty="0">
                <a:solidFill>
                  <a:schemeClr val="bg2">
                    <a:lumMod val="50000"/>
                  </a:schemeClr>
                </a:solidFill>
                <a:latin typeface="微软雅黑" panose="020B0503020204020204" pitchFamily="34" charset="-122"/>
                <a:ea typeface="微软雅黑" panose="020B0503020204020204" pitchFamily="34" charset="-122"/>
              </a:rPr>
              <a:t>Shadow Map</a:t>
            </a:r>
            <a:endParaRPr lang="zh-CN" altLang="en-US" sz="2800" b="1" dirty="0">
              <a:solidFill>
                <a:schemeClr val="bg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527214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0707">
                                            <p:txEl>
                                              <p:pRg st="0" end="0"/>
                                            </p:txEl>
                                          </p:spTgt>
                                        </p:tgtEl>
                                        <p:attrNameLst>
                                          <p:attrName>style.visibility</p:attrName>
                                        </p:attrNameLst>
                                      </p:cBhvr>
                                      <p:to>
                                        <p:strVal val="visible"/>
                                      </p:to>
                                    </p:set>
                                    <p:animEffect transition="in" filter="wipe(up)">
                                      <p:cBhvr>
                                        <p:cTn id="7" dur="500"/>
                                        <p:tgtEl>
                                          <p:spTgt spid="200707">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00707">
                                            <p:txEl>
                                              <p:pRg st="1" end="1"/>
                                            </p:txEl>
                                          </p:spTgt>
                                        </p:tgtEl>
                                        <p:attrNameLst>
                                          <p:attrName>style.visibility</p:attrName>
                                        </p:attrNameLst>
                                      </p:cBhvr>
                                      <p:to>
                                        <p:strVal val="visible"/>
                                      </p:to>
                                    </p:set>
                                    <p:animEffect transition="in" filter="wipe(up)">
                                      <p:cBhvr>
                                        <p:cTn id="10" dur="500"/>
                                        <p:tgtEl>
                                          <p:spTgt spid="200707">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200707">
                                            <p:txEl>
                                              <p:pRg st="2" end="2"/>
                                            </p:txEl>
                                          </p:spTgt>
                                        </p:tgtEl>
                                        <p:attrNameLst>
                                          <p:attrName>style.visibility</p:attrName>
                                        </p:attrNameLst>
                                      </p:cBhvr>
                                      <p:to>
                                        <p:strVal val="visible"/>
                                      </p:to>
                                    </p:set>
                                    <p:animEffect transition="in" filter="wipe(up)">
                                      <p:cBhvr>
                                        <p:cTn id="13" dur="500"/>
                                        <p:tgtEl>
                                          <p:spTgt spid="20070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7"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839416" y="214314"/>
            <a:ext cx="10390716" cy="1462087"/>
          </a:xfrm>
        </p:spPr>
        <p:txBody>
          <a:bodyPr>
            <a:normAutofit/>
          </a:bodyPr>
          <a:lstStyle/>
          <a:p>
            <a:pPr>
              <a:lnSpc>
                <a:spcPct val="70000"/>
              </a:lnSpc>
              <a:spcBef>
                <a:spcPts val="2400"/>
              </a:spcBef>
            </a:pPr>
            <a:r>
              <a:rPr lang="en-US" altLang="zh-CN" sz="2800" b="1" dirty="0">
                <a:solidFill>
                  <a:schemeClr val="bg2">
                    <a:lumMod val="50000"/>
                  </a:schemeClr>
                </a:solidFill>
                <a:latin typeface="微软雅黑" panose="020B0503020204020204" pitchFamily="34" charset="-122"/>
                <a:ea typeface="微软雅黑" panose="020B0503020204020204" pitchFamily="34" charset="-122"/>
              </a:rPr>
              <a:t>1.3.4  </a:t>
            </a: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阴影体  </a:t>
            </a:r>
            <a:r>
              <a:rPr lang="en-US" altLang="zh-CN" sz="2800" b="1" dirty="0">
                <a:solidFill>
                  <a:schemeClr val="bg2">
                    <a:lumMod val="50000"/>
                  </a:schemeClr>
                </a:solidFill>
                <a:latin typeface="微软雅黑" panose="020B0503020204020204" pitchFamily="34" charset="-122"/>
                <a:ea typeface="微软雅黑" panose="020B0503020204020204" pitchFamily="34" charset="-122"/>
              </a:rPr>
              <a:t>Shadow Volume</a:t>
            </a:r>
            <a:endParaRPr lang="zh-CN" altLang="en-US" sz="2800" b="1"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200707" name="Rectangle 3"/>
          <p:cNvSpPr>
            <a:spLocks noGrp="1" noChangeArrowheads="1"/>
          </p:cNvSpPr>
          <p:nvPr>
            <p:ph type="body" sz="half" idx="1"/>
          </p:nvPr>
        </p:nvSpPr>
        <p:spPr>
          <a:xfrm>
            <a:off x="1065667" y="1412776"/>
            <a:ext cx="10430933" cy="4530725"/>
          </a:xfrm>
        </p:spPr>
        <p:txBody>
          <a:bodyPr>
            <a:normAutofit/>
          </a:bodyPr>
          <a:lstStyle/>
          <a:p>
            <a:pPr marL="717550" lvl="1" indent="-342900" hangingPunct="0">
              <a:lnSpc>
                <a:spcPct val="100000"/>
              </a:lnSpc>
              <a:spcBef>
                <a:spcPts val="24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巧妙地使用模板缓冲器，将阴影透射到任意形状的物体上；</a:t>
            </a:r>
          </a:p>
          <a:p>
            <a:pPr marL="717550" lvl="1" indent="-342900" hangingPunct="0">
              <a:lnSpc>
                <a:spcPct val="100000"/>
              </a:lnSpc>
              <a:spcBef>
                <a:spcPts val="24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阴影体的生成</a:t>
            </a:r>
          </a:p>
        </p:txBody>
      </p:sp>
      <p:grpSp>
        <p:nvGrpSpPr>
          <p:cNvPr id="2" name="Group 35"/>
          <p:cNvGrpSpPr>
            <a:grpSpLocks/>
          </p:cNvGrpSpPr>
          <p:nvPr/>
        </p:nvGrpSpPr>
        <p:grpSpPr bwMode="auto">
          <a:xfrm>
            <a:off x="7869767" y="2384425"/>
            <a:ext cx="1968500" cy="1549400"/>
            <a:chOff x="3718" y="1502"/>
            <a:chExt cx="930" cy="976"/>
          </a:xfrm>
        </p:grpSpPr>
        <p:sp>
          <p:nvSpPr>
            <p:cNvPr id="29720" name="Freeform 26"/>
            <p:cNvSpPr>
              <a:spLocks/>
            </p:cNvSpPr>
            <p:nvPr/>
          </p:nvSpPr>
          <p:spPr bwMode="auto">
            <a:xfrm>
              <a:off x="3718" y="2155"/>
              <a:ext cx="930" cy="317"/>
            </a:xfrm>
            <a:custGeom>
              <a:avLst/>
              <a:gdLst>
                <a:gd name="T0" fmla="*/ 0 w 930"/>
                <a:gd name="T1" fmla="*/ 0 h 317"/>
                <a:gd name="T2" fmla="*/ 930 w 930"/>
                <a:gd name="T3" fmla="*/ 45 h 317"/>
                <a:gd name="T4" fmla="*/ 431 w 930"/>
                <a:gd name="T5" fmla="*/ 317 h 317"/>
                <a:gd name="T6" fmla="*/ 0 w 930"/>
                <a:gd name="T7" fmla="*/ 0 h 317"/>
                <a:gd name="T8" fmla="*/ 0 60000 65536"/>
                <a:gd name="T9" fmla="*/ 0 60000 65536"/>
                <a:gd name="T10" fmla="*/ 0 60000 65536"/>
                <a:gd name="T11" fmla="*/ 0 60000 65536"/>
                <a:gd name="T12" fmla="*/ 0 w 930"/>
                <a:gd name="T13" fmla="*/ 0 h 317"/>
                <a:gd name="T14" fmla="*/ 930 w 930"/>
                <a:gd name="T15" fmla="*/ 317 h 317"/>
              </a:gdLst>
              <a:ahLst/>
              <a:cxnLst>
                <a:cxn ang="T8">
                  <a:pos x="T0" y="T1"/>
                </a:cxn>
                <a:cxn ang="T9">
                  <a:pos x="T2" y="T3"/>
                </a:cxn>
                <a:cxn ang="T10">
                  <a:pos x="T4" y="T5"/>
                </a:cxn>
                <a:cxn ang="T11">
                  <a:pos x="T6" y="T7"/>
                </a:cxn>
              </a:cxnLst>
              <a:rect l="T12" t="T13" r="T14" b="T15"/>
              <a:pathLst>
                <a:path w="930" h="317">
                  <a:moveTo>
                    <a:pt x="0" y="0"/>
                  </a:moveTo>
                  <a:lnTo>
                    <a:pt x="930" y="45"/>
                  </a:lnTo>
                  <a:lnTo>
                    <a:pt x="431" y="317"/>
                  </a:lnTo>
                  <a:lnTo>
                    <a:pt x="0" y="0"/>
                  </a:lnTo>
                  <a:close/>
                </a:path>
              </a:pathLst>
            </a:custGeom>
            <a:solidFill>
              <a:schemeClr val="accent1"/>
            </a:solidFill>
            <a:ln w="9525">
              <a:solidFill>
                <a:schemeClr val="tx1"/>
              </a:solidFill>
              <a:round/>
              <a:headEnd/>
              <a:tailEnd/>
            </a:ln>
          </p:spPr>
          <p:txBody>
            <a:bodyPr/>
            <a:lstStyle/>
            <a:p>
              <a:endParaRPr lang="zh-CN" altLang="en-US"/>
            </a:p>
          </p:txBody>
        </p:sp>
        <p:sp>
          <p:nvSpPr>
            <p:cNvPr id="29721" name="Freeform 20"/>
            <p:cNvSpPr>
              <a:spLocks/>
            </p:cNvSpPr>
            <p:nvPr/>
          </p:nvSpPr>
          <p:spPr bwMode="auto">
            <a:xfrm>
              <a:off x="3719" y="1502"/>
              <a:ext cx="476" cy="976"/>
            </a:xfrm>
            <a:custGeom>
              <a:avLst/>
              <a:gdLst>
                <a:gd name="T0" fmla="*/ 476 w 476"/>
                <a:gd name="T1" fmla="*/ 0 h 976"/>
                <a:gd name="T2" fmla="*/ 0 w 476"/>
                <a:gd name="T3" fmla="*/ 658 h 976"/>
                <a:gd name="T4" fmla="*/ 430 w 476"/>
                <a:gd name="T5" fmla="*/ 976 h 976"/>
                <a:gd name="T6" fmla="*/ 476 w 476"/>
                <a:gd name="T7" fmla="*/ 0 h 976"/>
                <a:gd name="T8" fmla="*/ 0 60000 65536"/>
                <a:gd name="T9" fmla="*/ 0 60000 65536"/>
                <a:gd name="T10" fmla="*/ 0 60000 65536"/>
                <a:gd name="T11" fmla="*/ 0 60000 65536"/>
                <a:gd name="T12" fmla="*/ 0 w 476"/>
                <a:gd name="T13" fmla="*/ 0 h 976"/>
                <a:gd name="T14" fmla="*/ 476 w 476"/>
                <a:gd name="T15" fmla="*/ 976 h 976"/>
              </a:gdLst>
              <a:ahLst/>
              <a:cxnLst>
                <a:cxn ang="T8">
                  <a:pos x="T0" y="T1"/>
                </a:cxn>
                <a:cxn ang="T9">
                  <a:pos x="T2" y="T3"/>
                </a:cxn>
                <a:cxn ang="T10">
                  <a:pos x="T4" y="T5"/>
                </a:cxn>
                <a:cxn ang="T11">
                  <a:pos x="T6" y="T7"/>
                </a:cxn>
              </a:cxnLst>
              <a:rect l="T12" t="T13" r="T14" b="T15"/>
              <a:pathLst>
                <a:path w="476" h="976">
                  <a:moveTo>
                    <a:pt x="476" y="0"/>
                  </a:moveTo>
                  <a:lnTo>
                    <a:pt x="0" y="658"/>
                  </a:lnTo>
                  <a:lnTo>
                    <a:pt x="430" y="976"/>
                  </a:lnTo>
                  <a:lnTo>
                    <a:pt x="476" y="0"/>
                  </a:lnTo>
                  <a:close/>
                </a:path>
              </a:pathLst>
            </a:custGeom>
            <a:gradFill rotWithShape="1">
              <a:gsLst>
                <a:gs pos="0">
                  <a:srgbClr val="808080"/>
                </a:gs>
                <a:gs pos="100000">
                  <a:srgbClr val="3B3B3B"/>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22" name="Freeform 21"/>
            <p:cNvSpPr>
              <a:spLocks/>
            </p:cNvSpPr>
            <p:nvPr/>
          </p:nvSpPr>
          <p:spPr bwMode="auto">
            <a:xfrm>
              <a:off x="4149" y="1502"/>
              <a:ext cx="499" cy="976"/>
            </a:xfrm>
            <a:custGeom>
              <a:avLst/>
              <a:gdLst>
                <a:gd name="T0" fmla="*/ 46 w 499"/>
                <a:gd name="T1" fmla="*/ 0 h 976"/>
                <a:gd name="T2" fmla="*/ 499 w 499"/>
                <a:gd name="T3" fmla="*/ 703 h 976"/>
                <a:gd name="T4" fmla="*/ 0 w 499"/>
                <a:gd name="T5" fmla="*/ 976 h 976"/>
                <a:gd name="T6" fmla="*/ 46 w 499"/>
                <a:gd name="T7" fmla="*/ 0 h 976"/>
                <a:gd name="T8" fmla="*/ 0 60000 65536"/>
                <a:gd name="T9" fmla="*/ 0 60000 65536"/>
                <a:gd name="T10" fmla="*/ 0 60000 65536"/>
                <a:gd name="T11" fmla="*/ 0 60000 65536"/>
                <a:gd name="T12" fmla="*/ 0 w 499"/>
                <a:gd name="T13" fmla="*/ 0 h 976"/>
                <a:gd name="T14" fmla="*/ 499 w 499"/>
                <a:gd name="T15" fmla="*/ 976 h 976"/>
              </a:gdLst>
              <a:ahLst/>
              <a:cxnLst>
                <a:cxn ang="T8">
                  <a:pos x="T0" y="T1"/>
                </a:cxn>
                <a:cxn ang="T9">
                  <a:pos x="T2" y="T3"/>
                </a:cxn>
                <a:cxn ang="T10">
                  <a:pos x="T4" y="T5"/>
                </a:cxn>
                <a:cxn ang="T11">
                  <a:pos x="T6" y="T7"/>
                </a:cxn>
              </a:cxnLst>
              <a:rect l="T12" t="T13" r="T14" b="T15"/>
              <a:pathLst>
                <a:path w="499" h="976">
                  <a:moveTo>
                    <a:pt x="46" y="0"/>
                  </a:moveTo>
                  <a:lnTo>
                    <a:pt x="499" y="703"/>
                  </a:lnTo>
                  <a:lnTo>
                    <a:pt x="0" y="976"/>
                  </a:lnTo>
                  <a:lnTo>
                    <a:pt x="46" y="0"/>
                  </a:lnTo>
                  <a:close/>
                </a:path>
              </a:pathLst>
            </a:custGeom>
            <a:gradFill rotWithShape="1">
              <a:gsLst>
                <a:gs pos="0">
                  <a:srgbClr val="808080"/>
                </a:gs>
                <a:gs pos="100000">
                  <a:srgbClr val="3B3B3B"/>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23" name="Line 23"/>
            <p:cNvSpPr>
              <a:spLocks noChangeShapeType="1"/>
            </p:cNvSpPr>
            <p:nvPr/>
          </p:nvSpPr>
          <p:spPr bwMode="auto">
            <a:xfrm flipH="1">
              <a:off x="3741" y="1502"/>
              <a:ext cx="449" cy="63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4" name="Line 24"/>
            <p:cNvSpPr>
              <a:spLocks noChangeShapeType="1"/>
            </p:cNvSpPr>
            <p:nvPr/>
          </p:nvSpPr>
          <p:spPr bwMode="auto">
            <a:xfrm flipH="1">
              <a:off x="4149" y="1502"/>
              <a:ext cx="41" cy="9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5" name="Line 25"/>
            <p:cNvSpPr>
              <a:spLocks noChangeShapeType="1"/>
            </p:cNvSpPr>
            <p:nvPr/>
          </p:nvSpPr>
          <p:spPr bwMode="auto">
            <a:xfrm>
              <a:off x="4194" y="1502"/>
              <a:ext cx="454" cy="7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36"/>
          <p:cNvGrpSpPr>
            <a:grpSpLocks/>
          </p:cNvGrpSpPr>
          <p:nvPr/>
        </p:nvGrpSpPr>
        <p:grpSpPr bwMode="auto">
          <a:xfrm>
            <a:off x="6720417" y="4257676"/>
            <a:ext cx="4224867" cy="2339975"/>
            <a:chOff x="3175" y="2682"/>
            <a:chExt cx="1996" cy="1474"/>
          </a:xfrm>
        </p:grpSpPr>
        <p:sp>
          <p:nvSpPr>
            <p:cNvPr id="29717" name="Freeform 18"/>
            <p:cNvSpPr>
              <a:spLocks/>
            </p:cNvSpPr>
            <p:nvPr/>
          </p:nvSpPr>
          <p:spPr bwMode="auto">
            <a:xfrm>
              <a:off x="3175" y="2682"/>
              <a:ext cx="975" cy="1474"/>
            </a:xfrm>
            <a:custGeom>
              <a:avLst/>
              <a:gdLst>
                <a:gd name="T0" fmla="*/ 0 w 975"/>
                <a:gd name="T1" fmla="*/ 771 h 1474"/>
                <a:gd name="T2" fmla="*/ 545 w 975"/>
                <a:gd name="T3" fmla="*/ 0 h 1474"/>
                <a:gd name="T4" fmla="*/ 975 w 975"/>
                <a:gd name="T5" fmla="*/ 318 h 1474"/>
                <a:gd name="T6" fmla="*/ 930 w 975"/>
                <a:gd name="T7" fmla="*/ 1474 h 1474"/>
                <a:gd name="T8" fmla="*/ 0 w 975"/>
                <a:gd name="T9" fmla="*/ 771 h 1474"/>
                <a:gd name="T10" fmla="*/ 0 60000 65536"/>
                <a:gd name="T11" fmla="*/ 0 60000 65536"/>
                <a:gd name="T12" fmla="*/ 0 60000 65536"/>
                <a:gd name="T13" fmla="*/ 0 60000 65536"/>
                <a:gd name="T14" fmla="*/ 0 60000 65536"/>
                <a:gd name="T15" fmla="*/ 0 w 975"/>
                <a:gd name="T16" fmla="*/ 0 h 1474"/>
                <a:gd name="T17" fmla="*/ 975 w 975"/>
                <a:gd name="T18" fmla="*/ 1474 h 1474"/>
              </a:gdLst>
              <a:ahLst/>
              <a:cxnLst>
                <a:cxn ang="T10">
                  <a:pos x="T0" y="T1"/>
                </a:cxn>
                <a:cxn ang="T11">
                  <a:pos x="T2" y="T3"/>
                </a:cxn>
                <a:cxn ang="T12">
                  <a:pos x="T4" y="T5"/>
                </a:cxn>
                <a:cxn ang="T13">
                  <a:pos x="T6" y="T7"/>
                </a:cxn>
                <a:cxn ang="T14">
                  <a:pos x="T8" y="T9"/>
                </a:cxn>
              </a:cxnLst>
              <a:rect l="T15" t="T16" r="T17" b="T18"/>
              <a:pathLst>
                <a:path w="975" h="1474">
                  <a:moveTo>
                    <a:pt x="0" y="771"/>
                  </a:moveTo>
                  <a:lnTo>
                    <a:pt x="545" y="0"/>
                  </a:lnTo>
                  <a:lnTo>
                    <a:pt x="975" y="318"/>
                  </a:lnTo>
                  <a:lnTo>
                    <a:pt x="930" y="1474"/>
                  </a:lnTo>
                  <a:lnTo>
                    <a:pt x="0" y="771"/>
                  </a:lnTo>
                  <a:close/>
                </a:path>
              </a:pathLst>
            </a:custGeom>
            <a:solidFill>
              <a:srgbClr val="808080"/>
            </a:solidFill>
            <a:ln w="9525">
              <a:solidFill>
                <a:schemeClr val="tx1"/>
              </a:solidFill>
              <a:round/>
              <a:headEnd/>
              <a:tailEnd/>
            </a:ln>
          </p:spPr>
          <p:txBody>
            <a:bodyPr/>
            <a:lstStyle/>
            <a:p>
              <a:endParaRPr lang="zh-CN" altLang="en-US"/>
            </a:p>
          </p:txBody>
        </p:sp>
        <p:sp>
          <p:nvSpPr>
            <p:cNvPr id="29718" name="Freeform 19"/>
            <p:cNvSpPr>
              <a:spLocks/>
            </p:cNvSpPr>
            <p:nvPr/>
          </p:nvSpPr>
          <p:spPr bwMode="auto">
            <a:xfrm>
              <a:off x="4105" y="2727"/>
              <a:ext cx="1066" cy="1429"/>
            </a:xfrm>
            <a:custGeom>
              <a:avLst/>
              <a:gdLst>
                <a:gd name="T0" fmla="*/ 45 w 1066"/>
                <a:gd name="T1" fmla="*/ 273 h 1429"/>
                <a:gd name="T2" fmla="*/ 0 w 1066"/>
                <a:gd name="T3" fmla="*/ 1429 h 1429"/>
                <a:gd name="T4" fmla="*/ 1066 w 1066"/>
                <a:gd name="T5" fmla="*/ 817 h 1429"/>
                <a:gd name="T6" fmla="*/ 544 w 1066"/>
                <a:gd name="T7" fmla="*/ 0 h 1429"/>
                <a:gd name="T8" fmla="*/ 45 w 1066"/>
                <a:gd name="T9" fmla="*/ 273 h 1429"/>
                <a:gd name="T10" fmla="*/ 0 60000 65536"/>
                <a:gd name="T11" fmla="*/ 0 60000 65536"/>
                <a:gd name="T12" fmla="*/ 0 60000 65536"/>
                <a:gd name="T13" fmla="*/ 0 60000 65536"/>
                <a:gd name="T14" fmla="*/ 0 60000 65536"/>
                <a:gd name="T15" fmla="*/ 0 w 1066"/>
                <a:gd name="T16" fmla="*/ 0 h 1429"/>
                <a:gd name="T17" fmla="*/ 1066 w 1066"/>
                <a:gd name="T18" fmla="*/ 1429 h 1429"/>
              </a:gdLst>
              <a:ahLst/>
              <a:cxnLst>
                <a:cxn ang="T10">
                  <a:pos x="T0" y="T1"/>
                </a:cxn>
                <a:cxn ang="T11">
                  <a:pos x="T2" y="T3"/>
                </a:cxn>
                <a:cxn ang="T12">
                  <a:pos x="T4" y="T5"/>
                </a:cxn>
                <a:cxn ang="T13">
                  <a:pos x="T6" y="T7"/>
                </a:cxn>
                <a:cxn ang="T14">
                  <a:pos x="T8" y="T9"/>
                </a:cxn>
              </a:cxnLst>
              <a:rect l="T15" t="T16" r="T17" b="T18"/>
              <a:pathLst>
                <a:path w="1066" h="1429">
                  <a:moveTo>
                    <a:pt x="45" y="273"/>
                  </a:moveTo>
                  <a:lnTo>
                    <a:pt x="0" y="1429"/>
                  </a:lnTo>
                  <a:lnTo>
                    <a:pt x="1066" y="817"/>
                  </a:lnTo>
                  <a:lnTo>
                    <a:pt x="544" y="0"/>
                  </a:lnTo>
                  <a:lnTo>
                    <a:pt x="45" y="273"/>
                  </a:lnTo>
                  <a:close/>
                </a:path>
              </a:pathLst>
            </a:custGeom>
            <a:solidFill>
              <a:srgbClr val="808080"/>
            </a:solidFill>
            <a:ln w="9525">
              <a:solidFill>
                <a:schemeClr val="tx1"/>
              </a:solidFill>
              <a:round/>
              <a:headEnd/>
              <a:tailEnd/>
            </a:ln>
          </p:spPr>
          <p:txBody>
            <a:bodyPr/>
            <a:lstStyle/>
            <a:p>
              <a:endParaRPr lang="zh-CN" altLang="en-US"/>
            </a:p>
          </p:txBody>
        </p:sp>
        <p:sp>
          <p:nvSpPr>
            <p:cNvPr id="29719" name="Freeform 27"/>
            <p:cNvSpPr>
              <a:spLocks/>
            </p:cNvSpPr>
            <p:nvPr/>
          </p:nvSpPr>
          <p:spPr bwMode="auto">
            <a:xfrm>
              <a:off x="3719" y="2682"/>
              <a:ext cx="930" cy="317"/>
            </a:xfrm>
            <a:custGeom>
              <a:avLst/>
              <a:gdLst>
                <a:gd name="T0" fmla="*/ 0 w 930"/>
                <a:gd name="T1" fmla="*/ 0 h 317"/>
                <a:gd name="T2" fmla="*/ 930 w 930"/>
                <a:gd name="T3" fmla="*/ 45 h 317"/>
                <a:gd name="T4" fmla="*/ 431 w 930"/>
                <a:gd name="T5" fmla="*/ 317 h 317"/>
                <a:gd name="T6" fmla="*/ 0 w 930"/>
                <a:gd name="T7" fmla="*/ 0 h 317"/>
                <a:gd name="T8" fmla="*/ 0 60000 65536"/>
                <a:gd name="T9" fmla="*/ 0 60000 65536"/>
                <a:gd name="T10" fmla="*/ 0 60000 65536"/>
                <a:gd name="T11" fmla="*/ 0 60000 65536"/>
                <a:gd name="T12" fmla="*/ 0 w 930"/>
                <a:gd name="T13" fmla="*/ 0 h 317"/>
                <a:gd name="T14" fmla="*/ 930 w 930"/>
                <a:gd name="T15" fmla="*/ 317 h 317"/>
              </a:gdLst>
              <a:ahLst/>
              <a:cxnLst>
                <a:cxn ang="T8">
                  <a:pos x="T0" y="T1"/>
                </a:cxn>
                <a:cxn ang="T9">
                  <a:pos x="T2" y="T3"/>
                </a:cxn>
                <a:cxn ang="T10">
                  <a:pos x="T4" y="T5"/>
                </a:cxn>
                <a:cxn ang="T11">
                  <a:pos x="T6" y="T7"/>
                </a:cxn>
              </a:cxnLst>
              <a:rect l="T12" t="T13" r="T14" b="T15"/>
              <a:pathLst>
                <a:path w="930" h="317">
                  <a:moveTo>
                    <a:pt x="0" y="0"/>
                  </a:moveTo>
                  <a:lnTo>
                    <a:pt x="930" y="45"/>
                  </a:lnTo>
                  <a:lnTo>
                    <a:pt x="431" y="317"/>
                  </a:lnTo>
                  <a:lnTo>
                    <a:pt x="0" y="0"/>
                  </a:lnTo>
                  <a:close/>
                </a:path>
              </a:pathLst>
            </a:custGeom>
            <a:solidFill>
              <a:schemeClr val="folHlink"/>
            </a:solidFill>
            <a:ln w="9525">
              <a:solidFill>
                <a:schemeClr val="tx1"/>
              </a:solidFill>
              <a:round/>
              <a:headEnd/>
              <a:tailEnd/>
            </a:ln>
          </p:spPr>
          <p:txBody>
            <a:bodyPr/>
            <a:lstStyle/>
            <a:p>
              <a:endParaRPr lang="zh-CN" altLang="en-US"/>
            </a:p>
          </p:txBody>
        </p:sp>
      </p:grpSp>
      <p:grpSp>
        <p:nvGrpSpPr>
          <p:cNvPr id="4" name="Group 37"/>
          <p:cNvGrpSpPr>
            <a:grpSpLocks/>
          </p:cNvGrpSpPr>
          <p:nvPr/>
        </p:nvGrpSpPr>
        <p:grpSpPr bwMode="auto">
          <a:xfrm>
            <a:off x="5808134" y="3644901"/>
            <a:ext cx="1871133" cy="1368425"/>
            <a:chOff x="2744" y="2296"/>
            <a:chExt cx="884" cy="862"/>
          </a:xfrm>
        </p:grpSpPr>
        <p:sp>
          <p:nvSpPr>
            <p:cNvPr id="29715" name="Line 28"/>
            <p:cNvSpPr>
              <a:spLocks noChangeShapeType="1"/>
            </p:cNvSpPr>
            <p:nvPr/>
          </p:nvSpPr>
          <p:spPr bwMode="auto">
            <a:xfrm>
              <a:off x="3107" y="2546"/>
              <a:ext cx="521" cy="612"/>
            </a:xfrm>
            <a:prstGeom prst="line">
              <a:avLst/>
            </a:prstGeom>
            <a:noFill/>
            <a:ln w="9525">
              <a:solidFill>
                <a:schemeClr val="bg2">
                  <a:lumMod val="50000"/>
                </a:schemeClr>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b="1">
                <a:solidFill>
                  <a:schemeClr val="bg2">
                    <a:lumMod val="50000"/>
                  </a:schemeClr>
                </a:solidFill>
              </a:endParaRPr>
            </a:p>
          </p:txBody>
        </p:sp>
        <p:sp>
          <p:nvSpPr>
            <p:cNvPr id="29716" name="Text Box 29"/>
            <p:cNvSpPr txBox="1">
              <a:spLocks noChangeArrowheads="1"/>
            </p:cNvSpPr>
            <p:nvPr/>
          </p:nvSpPr>
          <p:spPr bwMode="auto">
            <a:xfrm>
              <a:off x="2744" y="2296"/>
              <a:ext cx="5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b="1">
                  <a:solidFill>
                    <a:schemeClr val="bg2">
                      <a:lumMod val="50000"/>
                    </a:schemeClr>
                  </a:solidFill>
                </a:rPr>
                <a:t>阴影体</a:t>
              </a:r>
            </a:p>
          </p:txBody>
        </p:sp>
      </p:grpSp>
      <p:grpSp>
        <p:nvGrpSpPr>
          <p:cNvPr id="5" name="Group 31"/>
          <p:cNvGrpSpPr>
            <a:grpSpLocks/>
          </p:cNvGrpSpPr>
          <p:nvPr/>
        </p:nvGrpSpPr>
        <p:grpSpPr bwMode="auto">
          <a:xfrm>
            <a:off x="2942171" y="3068639"/>
            <a:ext cx="1426635" cy="411162"/>
            <a:chOff x="1390" y="1933"/>
            <a:chExt cx="674" cy="259"/>
          </a:xfrm>
        </p:grpSpPr>
        <p:sp>
          <p:nvSpPr>
            <p:cNvPr id="29714" name="Text Box 30"/>
            <p:cNvSpPr txBox="1">
              <a:spLocks noChangeArrowheads="1"/>
            </p:cNvSpPr>
            <p:nvPr/>
          </p:nvSpPr>
          <p:spPr bwMode="auto">
            <a:xfrm>
              <a:off x="1497" y="1933"/>
              <a:ext cx="56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b="1" dirty="0">
                  <a:solidFill>
                    <a:schemeClr val="bg2">
                      <a:lumMod val="50000"/>
                    </a:schemeClr>
                  </a:solidFill>
                </a:rPr>
                <a:t>点光源</a:t>
              </a:r>
            </a:p>
          </p:txBody>
        </p:sp>
        <p:sp>
          <p:nvSpPr>
            <p:cNvPr id="29713" name="Text Box 6"/>
            <p:cNvSpPr txBox="1">
              <a:spLocks noChangeArrowheads="1"/>
            </p:cNvSpPr>
            <p:nvPr/>
          </p:nvSpPr>
          <p:spPr bwMode="auto">
            <a:xfrm>
              <a:off x="1390" y="1961"/>
              <a:ext cx="2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b="1" dirty="0">
                  <a:solidFill>
                    <a:schemeClr val="bg2">
                      <a:lumMod val="50000"/>
                    </a:schemeClr>
                  </a:solidFill>
                  <a:sym typeface="Symbol" pitchFamily="18" charset="2"/>
                </a:rPr>
                <a:t></a:t>
              </a:r>
            </a:p>
          </p:txBody>
        </p:sp>
      </p:grpSp>
      <p:grpSp>
        <p:nvGrpSpPr>
          <p:cNvPr id="6" name="Group 33"/>
          <p:cNvGrpSpPr>
            <a:grpSpLocks/>
          </p:cNvGrpSpPr>
          <p:nvPr/>
        </p:nvGrpSpPr>
        <p:grpSpPr bwMode="auto">
          <a:xfrm>
            <a:off x="624418" y="4041775"/>
            <a:ext cx="3407833" cy="827088"/>
            <a:chOff x="295" y="2546"/>
            <a:chExt cx="1610" cy="521"/>
          </a:xfrm>
        </p:grpSpPr>
        <p:sp>
          <p:nvSpPr>
            <p:cNvPr id="29711" name="Freeform 7"/>
            <p:cNvSpPr>
              <a:spLocks/>
            </p:cNvSpPr>
            <p:nvPr/>
          </p:nvSpPr>
          <p:spPr bwMode="auto">
            <a:xfrm>
              <a:off x="975" y="2750"/>
              <a:ext cx="930" cy="317"/>
            </a:xfrm>
            <a:custGeom>
              <a:avLst/>
              <a:gdLst>
                <a:gd name="T0" fmla="*/ 0 w 930"/>
                <a:gd name="T1" fmla="*/ 0 h 317"/>
                <a:gd name="T2" fmla="*/ 930 w 930"/>
                <a:gd name="T3" fmla="*/ 45 h 317"/>
                <a:gd name="T4" fmla="*/ 431 w 930"/>
                <a:gd name="T5" fmla="*/ 317 h 317"/>
                <a:gd name="T6" fmla="*/ 0 w 930"/>
                <a:gd name="T7" fmla="*/ 0 h 317"/>
                <a:gd name="T8" fmla="*/ 0 60000 65536"/>
                <a:gd name="T9" fmla="*/ 0 60000 65536"/>
                <a:gd name="T10" fmla="*/ 0 60000 65536"/>
                <a:gd name="T11" fmla="*/ 0 60000 65536"/>
                <a:gd name="T12" fmla="*/ 0 w 930"/>
                <a:gd name="T13" fmla="*/ 0 h 317"/>
                <a:gd name="T14" fmla="*/ 930 w 930"/>
                <a:gd name="T15" fmla="*/ 317 h 317"/>
              </a:gdLst>
              <a:ahLst/>
              <a:cxnLst>
                <a:cxn ang="T8">
                  <a:pos x="T0" y="T1"/>
                </a:cxn>
                <a:cxn ang="T9">
                  <a:pos x="T2" y="T3"/>
                </a:cxn>
                <a:cxn ang="T10">
                  <a:pos x="T4" y="T5"/>
                </a:cxn>
                <a:cxn ang="T11">
                  <a:pos x="T6" y="T7"/>
                </a:cxn>
              </a:cxnLst>
              <a:rect l="T12" t="T13" r="T14" b="T15"/>
              <a:pathLst>
                <a:path w="930" h="317">
                  <a:moveTo>
                    <a:pt x="0" y="0"/>
                  </a:moveTo>
                  <a:lnTo>
                    <a:pt x="930" y="45"/>
                  </a:lnTo>
                  <a:lnTo>
                    <a:pt x="431" y="317"/>
                  </a:lnTo>
                  <a:lnTo>
                    <a:pt x="0" y="0"/>
                  </a:lnTo>
                  <a:close/>
                </a:path>
              </a:pathLst>
            </a:custGeom>
            <a:solidFill>
              <a:schemeClr val="folHlink"/>
            </a:solidFill>
            <a:ln w="9525">
              <a:solidFill>
                <a:schemeClr val="tx1"/>
              </a:solidFill>
              <a:round/>
              <a:headEnd/>
              <a:tailEnd/>
            </a:ln>
          </p:spPr>
          <p:txBody>
            <a:bodyPr/>
            <a:lstStyle/>
            <a:p>
              <a:endParaRPr lang="zh-CN" altLang="en-US" b="1">
                <a:solidFill>
                  <a:schemeClr val="bg2">
                    <a:lumMod val="50000"/>
                  </a:schemeClr>
                </a:solidFill>
              </a:endParaRPr>
            </a:p>
          </p:txBody>
        </p:sp>
        <p:sp>
          <p:nvSpPr>
            <p:cNvPr id="29712" name="Text Box 32"/>
            <p:cNvSpPr txBox="1">
              <a:spLocks noChangeArrowheads="1"/>
            </p:cNvSpPr>
            <p:nvPr/>
          </p:nvSpPr>
          <p:spPr bwMode="auto">
            <a:xfrm>
              <a:off x="295" y="2546"/>
              <a:ext cx="86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b="1">
                  <a:solidFill>
                    <a:schemeClr val="bg2">
                      <a:lumMod val="50000"/>
                    </a:schemeClr>
                  </a:solidFill>
                </a:rPr>
                <a:t>遮挡三角形</a:t>
              </a:r>
            </a:p>
          </p:txBody>
        </p:sp>
      </p:grpSp>
      <p:grpSp>
        <p:nvGrpSpPr>
          <p:cNvPr id="7" name="Group 34"/>
          <p:cNvGrpSpPr>
            <a:grpSpLocks/>
          </p:cNvGrpSpPr>
          <p:nvPr/>
        </p:nvGrpSpPr>
        <p:grpSpPr bwMode="auto">
          <a:xfrm>
            <a:off x="910167" y="3321050"/>
            <a:ext cx="4224867" cy="3384550"/>
            <a:chOff x="430" y="2092"/>
            <a:chExt cx="1996" cy="2132"/>
          </a:xfrm>
        </p:grpSpPr>
        <p:sp>
          <p:nvSpPr>
            <p:cNvPr id="29706" name="Line 8"/>
            <p:cNvSpPr>
              <a:spLocks noChangeShapeType="1"/>
            </p:cNvSpPr>
            <p:nvPr/>
          </p:nvSpPr>
          <p:spPr bwMode="auto">
            <a:xfrm flipH="1">
              <a:off x="430" y="2092"/>
              <a:ext cx="1021" cy="1429"/>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7" name="Line 10"/>
            <p:cNvSpPr>
              <a:spLocks noChangeShapeType="1"/>
            </p:cNvSpPr>
            <p:nvPr/>
          </p:nvSpPr>
          <p:spPr bwMode="auto">
            <a:xfrm>
              <a:off x="1473" y="2115"/>
              <a:ext cx="953" cy="1497"/>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8" name="Line 11"/>
            <p:cNvSpPr>
              <a:spLocks noChangeShapeType="1"/>
            </p:cNvSpPr>
            <p:nvPr/>
          </p:nvSpPr>
          <p:spPr bwMode="auto">
            <a:xfrm flipV="1">
              <a:off x="1360" y="3612"/>
              <a:ext cx="1066" cy="612"/>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9" name="Line 12"/>
            <p:cNvSpPr>
              <a:spLocks noChangeShapeType="1"/>
            </p:cNvSpPr>
            <p:nvPr/>
          </p:nvSpPr>
          <p:spPr bwMode="auto">
            <a:xfrm>
              <a:off x="430" y="3521"/>
              <a:ext cx="930" cy="703"/>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0" name="Line 9"/>
            <p:cNvSpPr>
              <a:spLocks noChangeShapeType="1"/>
            </p:cNvSpPr>
            <p:nvPr/>
          </p:nvSpPr>
          <p:spPr bwMode="auto">
            <a:xfrm flipH="1">
              <a:off x="1360" y="2092"/>
              <a:ext cx="91" cy="2132"/>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12720616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0707">
                                            <p:txEl>
                                              <p:pRg st="0" end="0"/>
                                            </p:txEl>
                                          </p:spTgt>
                                        </p:tgtEl>
                                        <p:attrNameLst>
                                          <p:attrName>style.visibility</p:attrName>
                                        </p:attrNameLst>
                                      </p:cBhvr>
                                      <p:to>
                                        <p:strVal val="visible"/>
                                      </p:to>
                                    </p:set>
                                    <p:animEffect transition="in" filter="wipe(up)">
                                      <p:cBhvr>
                                        <p:cTn id="7" dur="500"/>
                                        <p:tgtEl>
                                          <p:spTgt spid="200707">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00707">
                                            <p:txEl>
                                              <p:pRg st="1" end="1"/>
                                            </p:txEl>
                                          </p:spTgt>
                                        </p:tgtEl>
                                        <p:attrNameLst>
                                          <p:attrName>style.visibility</p:attrName>
                                        </p:attrNameLst>
                                      </p:cBhvr>
                                      <p:to>
                                        <p:strVal val="visible"/>
                                      </p:to>
                                    </p:set>
                                    <p:animEffect transition="in" filter="wipe(up)">
                                      <p:cBhvr>
                                        <p:cTn id="10" dur="500"/>
                                        <p:tgtEl>
                                          <p:spTgt spid="200707">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1"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up)">
                                      <p:cBhvr>
                                        <p:cTn id="23" dur="500"/>
                                        <p:tgtEl>
                                          <p:spTgt spid="7"/>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left)">
                                      <p:cBhvr>
                                        <p:cTn id="3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7"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839416" y="214314"/>
            <a:ext cx="10390716" cy="1462087"/>
          </a:xfrm>
        </p:spPr>
        <p:txBody>
          <a:bodyPr>
            <a:normAutofit/>
          </a:bodyPr>
          <a:lstStyle/>
          <a:p>
            <a:pPr>
              <a:lnSpc>
                <a:spcPct val="70000"/>
              </a:lnSpc>
              <a:spcBef>
                <a:spcPts val="2400"/>
              </a:spcBef>
            </a:pPr>
            <a:r>
              <a:rPr lang="en-US" altLang="zh-CN" sz="2800" b="1" dirty="0">
                <a:solidFill>
                  <a:schemeClr val="bg2">
                    <a:lumMod val="50000"/>
                  </a:schemeClr>
                </a:solidFill>
                <a:latin typeface="微软雅黑" panose="020B0503020204020204" pitchFamily="34" charset="-122"/>
                <a:ea typeface="微软雅黑" panose="020B0503020204020204" pitchFamily="34" charset="-122"/>
              </a:rPr>
              <a:t>1.3.4  </a:t>
            </a: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阴影体 </a:t>
            </a:r>
            <a:r>
              <a:rPr lang="en-US" altLang="zh-CN" sz="2800" b="1" dirty="0">
                <a:solidFill>
                  <a:schemeClr val="bg2">
                    <a:lumMod val="50000"/>
                  </a:schemeClr>
                </a:solidFill>
                <a:latin typeface="微软雅黑" panose="020B0503020204020204" pitchFamily="34" charset="-122"/>
                <a:ea typeface="微软雅黑" panose="020B0503020204020204" pitchFamily="34" charset="-122"/>
              </a:rPr>
              <a:t>Shadow Volume</a:t>
            </a:r>
            <a:endParaRPr lang="zh-CN" altLang="en-US" sz="2800" b="1"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202755" name="Rectangle 3"/>
          <p:cNvSpPr>
            <a:spLocks noGrp="1" noChangeArrowheads="1"/>
          </p:cNvSpPr>
          <p:nvPr>
            <p:ph type="body" sz="half" idx="1"/>
          </p:nvPr>
        </p:nvSpPr>
        <p:spPr>
          <a:xfrm>
            <a:off x="1065667" y="1412776"/>
            <a:ext cx="10430933" cy="4530725"/>
          </a:xfrm>
        </p:spPr>
        <p:txBody>
          <a:bodyPr/>
          <a:lstStyle/>
          <a:p>
            <a:pPr marL="717550" lvl="1" indent="-342900" hangingPunct="0">
              <a:lnSpc>
                <a:spcPct val="100000"/>
              </a:lnSpc>
              <a:spcBef>
                <a:spcPts val="24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所有位于阴影体内部的几何体都处在阴影中；</a:t>
            </a:r>
          </a:p>
          <a:p>
            <a:pPr marL="717550" lvl="1" indent="-342900" hangingPunct="0">
              <a:lnSpc>
                <a:spcPct val="100000"/>
              </a:lnSpc>
              <a:spcBef>
                <a:spcPts val="24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场景的阴影体判别</a:t>
            </a:r>
          </a:p>
          <a:p>
            <a:pPr marL="1260475" lvl="3" indent="-342900" eaLnBrk="1" hangingPunct="0">
              <a:lnSpc>
                <a:spcPct val="12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使用模板缓冲器作为计数器</a:t>
            </a:r>
          </a:p>
          <a:p>
            <a:pPr lvl="2" eaLnBrk="1" hangingPunct="1">
              <a:lnSpc>
                <a:spcPct val="115000"/>
              </a:lnSpc>
              <a:spcBef>
                <a:spcPct val="45000"/>
              </a:spcBef>
            </a:pPr>
            <a:endParaRPr lang="zh-CN" altLang="en-US" sz="1800" dirty="0" smtClean="0">
              <a:latin typeface="Times New Roman" pitchFamily="18" charset="0"/>
            </a:endParaRPr>
          </a:p>
        </p:txBody>
      </p:sp>
      <p:grpSp>
        <p:nvGrpSpPr>
          <p:cNvPr id="2" name="Group 43"/>
          <p:cNvGrpSpPr>
            <a:grpSpLocks/>
          </p:cNvGrpSpPr>
          <p:nvPr/>
        </p:nvGrpSpPr>
        <p:grpSpPr bwMode="auto">
          <a:xfrm>
            <a:off x="2841245" y="3329629"/>
            <a:ext cx="670983" cy="642938"/>
            <a:chOff x="1111" y="2024"/>
            <a:chExt cx="317" cy="274"/>
          </a:xfrm>
        </p:grpSpPr>
        <p:grpSp>
          <p:nvGrpSpPr>
            <p:cNvPr id="30759" name="Group 34"/>
            <p:cNvGrpSpPr>
              <a:grpSpLocks/>
            </p:cNvGrpSpPr>
            <p:nvPr/>
          </p:nvGrpSpPr>
          <p:grpSpPr bwMode="auto">
            <a:xfrm rot="-1360853">
              <a:off x="1111" y="2024"/>
              <a:ext cx="317" cy="274"/>
              <a:chOff x="476" y="2976"/>
              <a:chExt cx="998" cy="863"/>
            </a:xfrm>
          </p:grpSpPr>
          <p:sp>
            <p:nvSpPr>
              <p:cNvPr id="30761" name="Line 35"/>
              <p:cNvSpPr>
                <a:spLocks noChangeShapeType="1"/>
              </p:cNvSpPr>
              <p:nvPr/>
            </p:nvSpPr>
            <p:spPr bwMode="auto">
              <a:xfrm flipV="1">
                <a:off x="1020" y="2976"/>
                <a:ext cx="273" cy="363"/>
              </a:xfrm>
              <a:prstGeom prst="line">
                <a:avLst/>
              </a:prstGeom>
              <a:noFill/>
              <a:ln w="19050">
                <a:solidFill>
                  <a:srgbClr val="FF99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30762" name="Line 36"/>
              <p:cNvSpPr>
                <a:spLocks noChangeShapeType="1"/>
              </p:cNvSpPr>
              <p:nvPr/>
            </p:nvSpPr>
            <p:spPr bwMode="auto">
              <a:xfrm rot="3600000" flipV="1">
                <a:off x="1156" y="3249"/>
                <a:ext cx="273" cy="363"/>
              </a:xfrm>
              <a:prstGeom prst="line">
                <a:avLst/>
              </a:prstGeom>
              <a:noFill/>
              <a:ln w="19050">
                <a:solidFill>
                  <a:srgbClr val="FF99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30763" name="Line 37"/>
              <p:cNvSpPr>
                <a:spLocks noChangeShapeType="1"/>
              </p:cNvSpPr>
              <p:nvPr/>
            </p:nvSpPr>
            <p:spPr bwMode="auto">
              <a:xfrm rot="7200000" flipV="1">
                <a:off x="975" y="3521"/>
                <a:ext cx="273" cy="363"/>
              </a:xfrm>
              <a:prstGeom prst="line">
                <a:avLst/>
              </a:prstGeom>
              <a:noFill/>
              <a:ln w="19050">
                <a:solidFill>
                  <a:srgbClr val="FF99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30764" name="Line 38"/>
              <p:cNvSpPr>
                <a:spLocks noChangeShapeType="1"/>
              </p:cNvSpPr>
              <p:nvPr/>
            </p:nvSpPr>
            <p:spPr bwMode="auto">
              <a:xfrm rot="10800000" flipV="1">
                <a:off x="658" y="3475"/>
                <a:ext cx="273" cy="363"/>
              </a:xfrm>
              <a:prstGeom prst="line">
                <a:avLst/>
              </a:prstGeom>
              <a:noFill/>
              <a:ln w="19050">
                <a:solidFill>
                  <a:srgbClr val="FF99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30765" name="Line 39"/>
              <p:cNvSpPr>
                <a:spLocks noChangeShapeType="1"/>
              </p:cNvSpPr>
              <p:nvPr/>
            </p:nvSpPr>
            <p:spPr bwMode="auto">
              <a:xfrm rot="14400000" flipV="1">
                <a:off x="521" y="3167"/>
                <a:ext cx="273" cy="363"/>
              </a:xfrm>
              <a:prstGeom prst="line">
                <a:avLst/>
              </a:prstGeom>
              <a:noFill/>
              <a:ln w="19050">
                <a:solidFill>
                  <a:srgbClr val="FF99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30766" name="Line 40"/>
              <p:cNvSpPr>
                <a:spLocks noChangeShapeType="1"/>
              </p:cNvSpPr>
              <p:nvPr/>
            </p:nvSpPr>
            <p:spPr bwMode="auto">
              <a:xfrm rot="18000000" flipV="1">
                <a:off x="712" y="2931"/>
                <a:ext cx="273" cy="363"/>
              </a:xfrm>
              <a:prstGeom prst="line">
                <a:avLst/>
              </a:prstGeom>
              <a:noFill/>
              <a:ln w="19050">
                <a:solidFill>
                  <a:srgbClr val="FF99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sp>
          <p:nvSpPr>
            <p:cNvPr id="30760" name="Oval 42"/>
            <p:cNvSpPr>
              <a:spLocks noChangeArrowheads="1"/>
            </p:cNvSpPr>
            <p:nvPr/>
          </p:nvSpPr>
          <p:spPr bwMode="auto">
            <a:xfrm>
              <a:off x="1197" y="2084"/>
              <a:ext cx="145" cy="145"/>
            </a:xfrm>
            <a:prstGeom prst="ellipse">
              <a:avLst/>
            </a:prstGeom>
            <a:solidFill>
              <a:schemeClr val="hlink"/>
            </a:solidFill>
            <a:ln w="9525">
              <a:solidFill>
                <a:schemeClr val="hlink"/>
              </a:solidFill>
              <a:round/>
              <a:headEnd/>
              <a:tailEnd/>
            </a:ln>
          </p:spPr>
          <p:txBody>
            <a:bodyPr wrap="none" anchor="ctr"/>
            <a:lstStyle/>
            <a:p>
              <a:endParaRPr lang="zh-CN" altLang="en-US"/>
            </a:p>
          </p:txBody>
        </p:sp>
      </p:grpSp>
      <p:sp>
        <p:nvSpPr>
          <p:cNvPr id="202796" name="Line 44"/>
          <p:cNvSpPr>
            <a:spLocks noChangeShapeType="1"/>
          </p:cNvSpPr>
          <p:nvPr/>
        </p:nvSpPr>
        <p:spPr bwMode="auto">
          <a:xfrm flipH="1">
            <a:off x="4895852" y="3968751"/>
            <a:ext cx="527049" cy="504825"/>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797" name="Line 45"/>
          <p:cNvSpPr>
            <a:spLocks noChangeShapeType="1"/>
          </p:cNvSpPr>
          <p:nvPr/>
        </p:nvSpPr>
        <p:spPr bwMode="auto">
          <a:xfrm flipH="1">
            <a:off x="5471584" y="3787776"/>
            <a:ext cx="1200149" cy="684213"/>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 name="Group 59"/>
          <p:cNvGrpSpPr>
            <a:grpSpLocks/>
          </p:cNvGrpSpPr>
          <p:nvPr/>
        </p:nvGrpSpPr>
        <p:grpSpPr bwMode="auto">
          <a:xfrm>
            <a:off x="4895851" y="3962400"/>
            <a:ext cx="4944533" cy="2635250"/>
            <a:chOff x="1746" y="2496"/>
            <a:chExt cx="2336" cy="1660"/>
          </a:xfrm>
        </p:grpSpPr>
        <p:sp>
          <p:nvSpPr>
            <p:cNvPr id="30756" name="Line 46"/>
            <p:cNvSpPr>
              <a:spLocks noChangeShapeType="1"/>
            </p:cNvSpPr>
            <p:nvPr/>
          </p:nvSpPr>
          <p:spPr bwMode="auto">
            <a:xfrm>
              <a:off x="1746" y="2818"/>
              <a:ext cx="2336" cy="133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57" name="Line 47"/>
            <p:cNvSpPr>
              <a:spLocks noChangeShapeType="1"/>
            </p:cNvSpPr>
            <p:nvPr/>
          </p:nvSpPr>
          <p:spPr bwMode="auto">
            <a:xfrm>
              <a:off x="1995" y="2496"/>
              <a:ext cx="1951" cy="186"/>
            </a:xfrm>
            <a:prstGeom prst="line">
              <a:avLst/>
            </a:prstGeom>
            <a:noFill/>
            <a:ln w="9525">
              <a:solidFill>
                <a:schemeClr val="bg2">
                  <a:lumMod val="50000"/>
                </a:schemeClr>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58" name="Line 50"/>
            <p:cNvSpPr>
              <a:spLocks noChangeShapeType="1"/>
            </p:cNvSpPr>
            <p:nvPr/>
          </p:nvSpPr>
          <p:spPr bwMode="auto">
            <a:xfrm>
              <a:off x="3946" y="2682"/>
              <a:ext cx="136" cy="1474"/>
            </a:xfrm>
            <a:prstGeom prst="line">
              <a:avLst/>
            </a:prstGeom>
            <a:noFill/>
            <a:ln w="9525">
              <a:solidFill>
                <a:schemeClr val="bg2">
                  <a:lumMod val="50000"/>
                </a:schemeClr>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 name="Group 60"/>
          <p:cNvGrpSpPr>
            <a:grpSpLocks/>
          </p:cNvGrpSpPr>
          <p:nvPr/>
        </p:nvGrpSpPr>
        <p:grpSpPr bwMode="auto">
          <a:xfrm>
            <a:off x="5471585" y="3608388"/>
            <a:ext cx="5905500" cy="1943100"/>
            <a:chOff x="2018" y="2273"/>
            <a:chExt cx="2790" cy="1224"/>
          </a:xfrm>
        </p:grpSpPr>
        <p:sp>
          <p:nvSpPr>
            <p:cNvPr id="30753" name="Line 48"/>
            <p:cNvSpPr>
              <a:spLocks noChangeShapeType="1"/>
            </p:cNvSpPr>
            <p:nvPr/>
          </p:nvSpPr>
          <p:spPr bwMode="auto">
            <a:xfrm>
              <a:off x="2018" y="2817"/>
              <a:ext cx="2653" cy="658"/>
            </a:xfrm>
            <a:prstGeom prst="line">
              <a:avLst/>
            </a:prstGeom>
            <a:noFill/>
            <a:ln w="9525">
              <a:solidFill>
                <a:schemeClr val="bg2">
                  <a:lumMod val="50000"/>
                </a:schemeClr>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54" name="Line 49"/>
            <p:cNvSpPr>
              <a:spLocks noChangeShapeType="1"/>
            </p:cNvSpPr>
            <p:nvPr/>
          </p:nvSpPr>
          <p:spPr bwMode="auto">
            <a:xfrm flipV="1">
              <a:off x="2585" y="2273"/>
              <a:ext cx="2223" cy="114"/>
            </a:xfrm>
            <a:prstGeom prst="line">
              <a:avLst/>
            </a:prstGeom>
            <a:noFill/>
            <a:ln w="9525">
              <a:solidFill>
                <a:schemeClr val="bg2">
                  <a:lumMod val="50000"/>
                </a:schemeClr>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55" name="Line 51"/>
            <p:cNvSpPr>
              <a:spLocks noChangeShapeType="1"/>
            </p:cNvSpPr>
            <p:nvPr/>
          </p:nvSpPr>
          <p:spPr bwMode="auto">
            <a:xfrm flipH="1">
              <a:off x="4671" y="2273"/>
              <a:ext cx="136" cy="1224"/>
            </a:xfrm>
            <a:prstGeom prst="line">
              <a:avLst/>
            </a:prstGeom>
            <a:noFill/>
            <a:ln w="9525">
              <a:solidFill>
                <a:schemeClr val="bg2">
                  <a:lumMod val="50000"/>
                </a:schemeClr>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02804" name="Freeform 52"/>
          <p:cNvSpPr>
            <a:spLocks/>
          </p:cNvSpPr>
          <p:nvPr/>
        </p:nvSpPr>
        <p:spPr bwMode="auto">
          <a:xfrm>
            <a:off x="7969252" y="2997200"/>
            <a:ext cx="3168649" cy="3671888"/>
          </a:xfrm>
          <a:custGeom>
            <a:avLst/>
            <a:gdLst>
              <a:gd name="T0" fmla="*/ 0 w 1565"/>
              <a:gd name="T1" fmla="*/ 0 h 2064"/>
              <a:gd name="T2" fmla="*/ 2147483647 w 1565"/>
              <a:gd name="T3" fmla="*/ 2147483647 h 2064"/>
              <a:gd name="T4" fmla="*/ 2147483647 w 1565"/>
              <a:gd name="T5" fmla="*/ 2147483647 h 2064"/>
              <a:gd name="T6" fmla="*/ 2147483647 w 1565"/>
              <a:gd name="T7" fmla="*/ 2147483647 h 2064"/>
              <a:gd name="T8" fmla="*/ 0 60000 65536"/>
              <a:gd name="T9" fmla="*/ 0 60000 65536"/>
              <a:gd name="T10" fmla="*/ 0 60000 65536"/>
              <a:gd name="T11" fmla="*/ 0 60000 65536"/>
              <a:gd name="T12" fmla="*/ 0 w 1565"/>
              <a:gd name="T13" fmla="*/ 0 h 2064"/>
              <a:gd name="T14" fmla="*/ 1565 w 1565"/>
              <a:gd name="T15" fmla="*/ 2064 h 2064"/>
            </a:gdLst>
            <a:ahLst/>
            <a:cxnLst>
              <a:cxn ang="T8">
                <a:pos x="T0" y="T1"/>
              </a:cxn>
              <a:cxn ang="T9">
                <a:pos x="T2" y="T3"/>
              </a:cxn>
              <a:cxn ang="T10">
                <a:pos x="T4" y="T5"/>
              </a:cxn>
              <a:cxn ang="T11">
                <a:pos x="T6" y="T7"/>
              </a:cxn>
            </a:cxnLst>
            <a:rect l="T12" t="T13" r="T14" b="T15"/>
            <a:pathLst>
              <a:path w="1565" h="2064">
                <a:moveTo>
                  <a:pt x="0" y="0"/>
                </a:moveTo>
                <a:lnTo>
                  <a:pt x="45" y="749"/>
                </a:lnTo>
                <a:lnTo>
                  <a:pt x="544" y="1724"/>
                </a:lnTo>
                <a:lnTo>
                  <a:pt x="1565" y="2064"/>
                </a:lnTo>
              </a:path>
            </a:pathLst>
          </a:custGeom>
          <a:noFill/>
          <a:ln w="57150">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pic>
        <p:nvPicPr>
          <p:cNvPr id="202805" name="Picture 53" descr="视点"/>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rot="19593212">
            <a:off x="3934884" y="5842001"/>
            <a:ext cx="709083" cy="569913"/>
          </a:xfrm>
        </p:spPr>
      </p:pic>
      <p:sp>
        <p:nvSpPr>
          <p:cNvPr id="202807" name="Line 55"/>
          <p:cNvSpPr>
            <a:spLocks noChangeShapeType="1"/>
          </p:cNvSpPr>
          <p:nvPr/>
        </p:nvSpPr>
        <p:spPr bwMode="auto">
          <a:xfrm flipV="1">
            <a:off x="4656667" y="2852738"/>
            <a:ext cx="4032251" cy="3276600"/>
          </a:xfrm>
          <a:prstGeom prst="line">
            <a:avLst/>
          </a:prstGeom>
          <a:noFill/>
          <a:ln w="9525">
            <a:solidFill>
              <a:schemeClr val="bg2">
                <a:lumMod val="50000"/>
              </a:schemeClr>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n>
                <a:solidFill>
                  <a:sysClr val="windowText" lastClr="000000"/>
                </a:solidFill>
              </a:ln>
            </a:endParaRPr>
          </a:p>
        </p:txBody>
      </p:sp>
      <p:sp>
        <p:nvSpPr>
          <p:cNvPr id="202808" name="Line 56"/>
          <p:cNvSpPr>
            <a:spLocks noChangeShapeType="1"/>
          </p:cNvSpPr>
          <p:nvPr/>
        </p:nvSpPr>
        <p:spPr bwMode="auto">
          <a:xfrm flipV="1">
            <a:off x="4656667" y="3068638"/>
            <a:ext cx="6671733" cy="3060700"/>
          </a:xfrm>
          <a:prstGeom prst="line">
            <a:avLst/>
          </a:prstGeom>
          <a:noFill/>
          <a:ln w="9525">
            <a:solidFill>
              <a:schemeClr val="bg2">
                <a:lumMod val="50000"/>
              </a:schemeClr>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n>
                <a:solidFill>
                  <a:sysClr val="windowText" lastClr="000000"/>
                </a:solidFill>
              </a:ln>
            </a:endParaRPr>
          </a:p>
        </p:txBody>
      </p:sp>
      <p:sp>
        <p:nvSpPr>
          <p:cNvPr id="202809" name="Line 57"/>
          <p:cNvSpPr>
            <a:spLocks noChangeShapeType="1"/>
          </p:cNvSpPr>
          <p:nvPr/>
        </p:nvSpPr>
        <p:spPr bwMode="auto">
          <a:xfrm flipV="1">
            <a:off x="4656668" y="4760914"/>
            <a:ext cx="7152217" cy="1368425"/>
          </a:xfrm>
          <a:prstGeom prst="line">
            <a:avLst/>
          </a:prstGeom>
          <a:noFill/>
          <a:ln w="9525">
            <a:solidFill>
              <a:schemeClr val="bg2">
                <a:lumMod val="50000"/>
              </a:schemeClr>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n>
                <a:solidFill>
                  <a:sysClr val="windowText" lastClr="000000"/>
                </a:solidFill>
              </a:ln>
            </a:endParaRPr>
          </a:p>
        </p:txBody>
      </p:sp>
      <p:sp>
        <p:nvSpPr>
          <p:cNvPr id="202810" name="Text Box 58"/>
          <p:cNvSpPr txBox="1">
            <a:spLocks noChangeArrowheads="1"/>
          </p:cNvSpPr>
          <p:nvPr/>
        </p:nvSpPr>
        <p:spPr bwMode="auto">
          <a:xfrm>
            <a:off x="4127501" y="3860801"/>
            <a:ext cx="139276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b="1">
                <a:solidFill>
                  <a:schemeClr val="bg2">
                    <a:lumMod val="50000"/>
                  </a:schemeClr>
                </a:solidFill>
              </a:rPr>
              <a:t>遮挡体</a:t>
            </a:r>
          </a:p>
        </p:txBody>
      </p:sp>
      <p:sp>
        <p:nvSpPr>
          <p:cNvPr id="202813" name="Text Box 61"/>
          <p:cNvSpPr txBox="1">
            <a:spLocks noChangeArrowheads="1"/>
          </p:cNvSpPr>
          <p:nvPr/>
        </p:nvSpPr>
        <p:spPr bwMode="auto">
          <a:xfrm>
            <a:off x="6576485" y="2708276"/>
            <a:ext cx="153458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b="1" dirty="0">
                <a:solidFill>
                  <a:schemeClr val="bg2">
                    <a:lumMod val="50000"/>
                  </a:schemeClr>
                </a:solidFill>
              </a:rPr>
              <a:t>任意物体</a:t>
            </a:r>
          </a:p>
        </p:txBody>
      </p:sp>
      <p:grpSp>
        <p:nvGrpSpPr>
          <p:cNvPr id="6" name="Group 65"/>
          <p:cNvGrpSpPr>
            <a:grpSpLocks/>
          </p:cNvGrpSpPr>
          <p:nvPr/>
        </p:nvGrpSpPr>
        <p:grpSpPr bwMode="auto">
          <a:xfrm>
            <a:off x="7440090" y="3176589"/>
            <a:ext cx="658284" cy="396875"/>
            <a:chOff x="2948" y="2001"/>
            <a:chExt cx="311" cy="250"/>
          </a:xfrm>
        </p:grpSpPr>
        <p:sp>
          <p:nvSpPr>
            <p:cNvPr id="30751" name="Oval 63"/>
            <p:cNvSpPr>
              <a:spLocks noChangeArrowheads="1"/>
            </p:cNvSpPr>
            <p:nvPr/>
          </p:nvSpPr>
          <p:spPr bwMode="auto">
            <a:xfrm>
              <a:off x="3157" y="2092"/>
              <a:ext cx="102" cy="136"/>
            </a:xfrm>
            <a:prstGeom prst="ellipse">
              <a:avLst/>
            </a:prstGeom>
            <a:solidFill>
              <a:schemeClr val="accent1"/>
            </a:solidFill>
            <a:ln w="9525">
              <a:solidFill>
                <a:schemeClr val="tx1"/>
              </a:solidFill>
              <a:round/>
              <a:headEnd/>
              <a:tailEnd/>
            </a:ln>
          </p:spPr>
          <p:txBody>
            <a:bodyPr wrap="none" anchor="ctr"/>
            <a:lstStyle/>
            <a:p>
              <a:endParaRPr lang="zh-CN" altLang="en-US" b="1">
                <a:solidFill>
                  <a:schemeClr val="bg2">
                    <a:lumMod val="50000"/>
                  </a:schemeClr>
                </a:solidFill>
              </a:endParaRPr>
            </a:p>
          </p:txBody>
        </p:sp>
        <p:sp>
          <p:nvSpPr>
            <p:cNvPr id="30752" name="Text Box 64"/>
            <p:cNvSpPr txBox="1">
              <a:spLocks noChangeArrowheads="1"/>
            </p:cNvSpPr>
            <p:nvPr/>
          </p:nvSpPr>
          <p:spPr bwMode="auto">
            <a:xfrm>
              <a:off x="2948" y="2001"/>
              <a:ext cx="2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sz="2000" b="1" dirty="0">
                  <a:solidFill>
                    <a:schemeClr val="bg2">
                      <a:lumMod val="50000"/>
                    </a:schemeClr>
                  </a:solidFill>
                  <a:latin typeface="Times New Roman" pitchFamily="18" charset="0"/>
                </a:rPr>
                <a:t>A</a:t>
              </a:r>
            </a:p>
          </p:txBody>
        </p:sp>
      </p:grpSp>
      <p:grpSp>
        <p:nvGrpSpPr>
          <p:cNvPr id="7" name="Group 66"/>
          <p:cNvGrpSpPr>
            <a:grpSpLocks/>
          </p:cNvGrpSpPr>
          <p:nvPr/>
        </p:nvGrpSpPr>
        <p:grpSpPr bwMode="auto">
          <a:xfrm>
            <a:off x="7584014" y="4292601"/>
            <a:ext cx="690033" cy="396875"/>
            <a:chOff x="2948" y="2001"/>
            <a:chExt cx="326" cy="250"/>
          </a:xfrm>
        </p:grpSpPr>
        <p:sp>
          <p:nvSpPr>
            <p:cNvPr id="30749" name="Oval 67"/>
            <p:cNvSpPr>
              <a:spLocks noChangeArrowheads="1"/>
            </p:cNvSpPr>
            <p:nvPr/>
          </p:nvSpPr>
          <p:spPr bwMode="auto">
            <a:xfrm>
              <a:off x="3172" y="2086"/>
              <a:ext cx="102" cy="136"/>
            </a:xfrm>
            <a:prstGeom prst="ellipse">
              <a:avLst/>
            </a:prstGeom>
            <a:solidFill>
              <a:schemeClr val="accent1"/>
            </a:solidFill>
            <a:ln w="9525">
              <a:solidFill>
                <a:schemeClr val="tx1"/>
              </a:solidFill>
              <a:round/>
              <a:headEnd/>
              <a:tailEnd/>
            </a:ln>
          </p:spPr>
          <p:txBody>
            <a:bodyPr wrap="none" anchor="ctr"/>
            <a:lstStyle/>
            <a:p>
              <a:endParaRPr lang="zh-CN" altLang="en-US" b="1">
                <a:solidFill>
                  <a:schemeClr val="bg2">
                    <a:lumMod val="50000"/>
                  </a:schemeClr>
                </a:solidFill>
              </a:endParaRPr>
            </a:p>
          </p:txBody>
        </p:sp>
        <p:sp>
          <p:nvSpPr>
            <p:cNvPr id="30750" name="Text Box 68"/>
            <p:cNvSpPr txBox="1">
              <a:spLocks noChangeArrowheads="1"/>
            </p:cNvSpPr>
            <p:nvPr/>
          </p:nvSpPr>
          <p:spPr bwMode="auto">
            <a:xfrm>
              <a:off x="2948" y="2001"/>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sz="2000" b="1" dirty="0">
                  <a:solidFill>
                    <a:schemeClr val="bg2">
                      <a:lumMod val="50000"/>
                    </a:schemeClr>
                  </a:solidFill>
                  <a:latin typeface="Times New Roman" pitchFamily="18" charset="0"/>
                </a:rPr>
                <a:t>B</a:t>
              </a:r>
            </a:p>
          </p:txBody>
        </p:sp>
      </p:grpSp>
      <p:grpSp>
        <p:nvGrpSpPr>
          <p:cNvPr id="8" name="Group 69"/>
          <p:cNvGrpSpPr>
            <a:grpSpLocks/>
          </p:cNvGrpSpPr>
          <p:nvPr/>
        </p:nvGrpSpPr>
        <p:grpSpPr bwMode="auto">
          <a:xfrm>
            <a:off x="8083551" y="5121276"/>
            <a:ext cx="679450" cy="396875"/>
            <a:chOff x="2948" y="2001"/>
            <a:chExt cx="321" cy="250"/>
          </a:xfrm>
        </p:grpSpPr>
        <p:sp>
          <p:nvSpPr>
            <p:cNvPr id="30747" name="Oval 70"/>
            <p:cNvSpPr>
              <a:spLocks noChangeArrowheads="1"/>
            </p:cNvSpPr>
            <p:nvPr/>
          </p:nvSpPr>
          <p:spPr bwMode="auto">
            <a:xfrm>
              <a:off x="3167" y="2086"/>
              <a:ext cx="102" cy="136"/>
            </a:xfrm>
            <a:prstGeom prst="ellipse">
              <a:avLst/>
            </a:prstGeom>
            <a:solidFill>
              <a:schemeClr val="accent1"/>
            </a:solidFill>
            <a:ln w="9525">
              <a:solidFill>
                <a:schemeClr val="tx1"/>
              </a:solidFill>
              <a:round/>
              <a:headEnd/>
              <a:tailEnd/>
            </a:ln>
          </p:spPr>
          <p:txBody>
            <a:bodyPr wrap="none" anchor="ctr"/>
            <a:lstStyle/>
            <a:p>
              <a:endParaRPr lang="zh-CN" altLang="en-US" b="1">
                <a:solidFill>
                  <a:schemeClr val="bg2">
                    <a:lumMod val="50000"/>
                  </a:schemeClr>
                </a:solidFill>
              </a:endParaRPr>
            </a:p>
          </p:txBody>
        </p:sp>
        <p:sp>
          <p:nvSpPr>
            <p:cNvPr id="30748" name="Text Box 71"/>
            <p:cNvSpPr txBox="1">
              <a:spLocks noChangeArrowheads="1"/>
            </p:cNvSpPr>
            <p:nvPr/>
          </p:nvSpPr>
          <p:spPr bwMode="auto">
            <a:xfrm>
              <a:off x="2948" y="2001"/>
              <a:ext cx="26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sz="2000" b="1">
                  <a:solidFill>
                    <a:schemeClr val="bg2">
                      <a:lumMod val="50000"/>
                    </a:schemeClr>
                  </a:solidFill>
                  <a:latin typeface="Times New Roman" pitchFamily="18" charset="0"/>
                </a:rPr>
                <a:t>C</a:t>
              </a:r>
            </a:p>
          </p:txBody>
        </p:sp>
      </p:grpSp>
      <p:sp>
        <p:nvSpPr>
          <p:cNvPr id="202824" name="Text Box 72"/>
          <p:cNvSpPr txBox="1">
            <a:spLocks noChangeArrowheads="1"/>
          </p:cNvSpPr>
          <p:nvPr/>
        </p:nvSpPr>
        <p:spPr bwMode="auto">
          <a:xfrm>
            <a:off x="5568951" y="4833938"/>
            <a:ext cx="863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sz="1600" b="1">
                <a:solidFill>
                  <a:schemeClr val="bg2">
                    <a:lumMod val="50000"/>
                  </a:schemeClr>
                </a:solidFill>
                <a:latin typeface="Times New Roman" pitchFamily="18" charset="0"/>
              </a:rPr>
              <a:t>+1</a:t>
            </a:r>
          </a:p>
        </p:txBody>
      </p:sp>
      <p:sp>
        <p:nvSpPr>
          <p:cNvPr id="202825" name="Text Box 73"/>
          <p:cNvSpPr txBox="1">
            <a:spLocks noChangeArrowheads="1"/>
          </p:cNvSpPr>
          <p:nvPr/>
        </p:nvSpPr>
        <p:spPr bwMode="auto">
          <a:xfrm>
            <a:off x="5905500" y="4545013"/>
            <a:ext cx="863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sz="1600" b="1">
                <a:solidFill>
                  <a:schemeClr val="bg2">
                    <a:lumMod val="50000"/>
                  </a:schemeClr>
                </a:solidFill>
                <a:latin typeface="Times New Roman" pitchFamily="18" charset="0"/>
              </a:rPr>
              <a:t>+1</a:t>
            </a:r>
          </a:p>
        </p:txBody>
      </p:sp>
      <p:sp>
        <p:nvSpPr>
          <p:cNvPr id="202826" name="Text Box 74"/>
          <p:cNvSpPr txBox="1">
            <a:spLocks noChangeArrowheads="1"/>
          </p:cNvSpPr>
          <p:nvPr/>
        </p:nvSpPr>
        <p:spPr bwMode="auto">
          <a:xfrm>
            <a:off x="6527800" y="4005263"/>
            <a:ext cx="863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sz="1600" b="1">
                <a:solidFill>
                  <a:schemeClr val="bg2">
                    <a:lumMod val="50000"/>
                  </a:schemeClr>
                </a:solidFill>
                <a:latin typeface="Times New Roman" pitchFamily="18" charset="0"/>
              </a:rPr>
              <a:t>-1</a:t>
            </a:r>
          </a:p>
        </p:txBody>
      </p:sp>
      <p:sp>
        <p:nvSpPr>
          <p:cNvPr id="202827" name="Text Box 75"/>
          <p:cNvSpPr txBox="1">
            <a:spLocks noChangeArrowheads="1"/>
          </p:cNvSpPr>
          <p:nvPr/>
        </p:nvSpPr>
        <p:spPr bwMode="auto">
          <a:xfrm>
            <a:off x="7008284" y="3681413"/>
            <a:ext cx="863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sz="1600" b="1">
                <a:solidFill>
                  <a:schemeClr val="bg2">
                    <a:lumMod val="50000"/>
                  </a:schemeClr>
                </a:solidFill>
                <a:latin typeface="Times New Roman" pitchFamily="18" charset="0"/>
              </a:rPr>
              <a:t>-1</a:t>
            </a:r>
          </a:p>
        </p:txBody>
      </p:sp>
      <p:sp>
        <p:nvSpPr>
          <p:cNvPr id="202828" name="Text Box 76"/>
          <p:cNvSpPr txBox="1">
            <a:spLocks noChangeArrowheads="1"/>
          </p:cNvSpPr>
          <p:nvPr/>
        </p:nvSpPr>
        <p:spPr bwMode="auto">
          <a:xfrm>
            <a:off x="6239933" y="5229225"/>
            <a:ext cx="863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sz="1600" b="1">
                <a:solidFill>
                  <a:schemeClr val="bg2">
                    <a:lumMod val="50000"/>
                  </a:schemeClr>
                </a:solidFill>
                <a:latin typeface="Times New Roman" pitchFamily="18" charset="0"/>
              </a:rPr>
              <a:t>+1</a:t>
            </a:r>
          </a:p>
        </p:txBody>
      </p:sp>
      <p:sp>
        <p:nvSpPr>
          <p:cNvPr id="202829" name="Text Box 77"/>
          <p:cNvSpPr txBox="1">
            <a:spLocks noChangeArrowheads="1"/>
          </p:cNvSpPr>
          <p:nvPr/>
        </p:nvSpPr>
        <p:spPr bwMode="auto">
          <a:xfrm>
            <a:off x="7268633" y="4797425"/>
            <a:ext cx="863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sz="1600" b="1">
                <a:solidFill>
                  <a:schemeClr val="bg2">
                    <a:lumMod val="50000"/>
                  </a:schemeClr>
                </a:solidFill>
                <a:latin typeface="Times New Roman" pitchFamily="18" charset="0"/>
              </a:rPr>
              <a:t>+1</a:t>
            </a:r>
          </a:p>
        </p:txBody>
      </p:sp>
      <p:sp>
        <p:nvSpPr>
          <p:cNvPr id="202830" name="Text Box 78"/>
          <p:cNvSpPr txBox="1">
            <a:spLocks noChangeArrowheads="1"/>
          </p:cNvSpPr>
          <p:nvPr/>
        </p:nvSpPr>
        <p:spPr bwMode="auto">
          <a:xfrm>
            <a:off x="7103533" y="5553075"/>
            <a:ext cx="863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sz="1600" b="1">
                <a:solidFill>
                  <a:schemeClr val="bg2">
                    <a:lumMod val="50000"/>
                  </a:schemeClr>
                </a:solidFill>
                <a:latin typeface="Times New Roman" pitchFamily="18" charset="0"/>
              </a:rPr>
              <a:t>+1</a:t>
            </a:r>
          </a:p>
        </p:txBody>
      </p:sp>
      <p:sp>
        <p:nvSpPr>
          <p:cNvPr id="202831" name="Text Box 79"/>
          <p:cNvSpPr txBox="1">
            <a:spLocks noChangeArrowheads="1"/>
          </p:cNvSpPr>
          <p:nvPr/>
        </p:nvSpPr>
        <p:spPr bwMode="auto">
          <a:xfrm>
            <a:off x="527051" y="5229225"/>
            <a:ext cx="307128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b="1">
                <a:solidFill>
                  <a:schemeClr val="bg2">
                    <a:lumMod val="50000"/>
                  </a:schemeClr>
                </a:solidFill>
                <a:latin typeface="Times New Roman" pitchFamily="18" charset="0"/>
              </a:rPr>
              <a:t>A</a:t>
            </a:r>
            <a:r>
              <a:rPr lang="zh-CN" altLang="en-US" b="1">
                <a:solidFill>
                  <a:schemeClr val="bg2">
                    <a:lumMod val="50000"/>
                  </a:schemeClr>
                </a:solidFill>
                <a:latin typeface="Times New Roman" pitchFamily="18" charset="0"/>
              </a:rPr>
              <a:t>位于阴影之外，</a:t>
            </a:r>
            <a:r>
              <a:rPr lang="en-US" altLang="zh-CN" b="1">
                <a:solidFill>
                  <a:schemeClr val="bg2">
                    <a:lumMod val="50000"/>
                  </a:schemeClr>
                </a:solidFill>
                <a:latin typeface="Times New Roman" pitchFamily="18" charset="0"/>
              </a:rPr>
              <a:t>B</a:t>
            </a:r>
            <a:r>
              <a:rPr lang="zh-CN" altLang="en-US" b="1">
                <a:solidFill>
                  <a:schemeClr val="bg2">
                    <a:lumMod val="50000"/>
                  </a:schemeClr>
                </a:solidFill>
                <a:latin typeface="Times New Roman" pitchFamily="18" charset="0"/>
              </a:rPr>
              <a:t>、</a:t>
            </a:r>
            <a:r>
              <a:rPr lang="en-US" altLang="zh-CN" b="1">
                <a:solidFill>
                  <a:schemeClr val="bg2">
                    <a:lumMod val="50000"/>
                  </a:schemeClr>
                </a:solidFill>
                <a:latin typeface="Times New Roman" pitchFamily="18" charset="0"/>
              </a:rPr>
              <a:t>C</a:t>
            </a:r>
            <a:r>
              <a:rPr lang="zh-CN" altLang="en-US" b="1">
                <a:solidFill>
                  <a:schemeClr val="bg2">
                    <a:lumMod val="50000"/>
                  </a:schemeClr>
                </a:solidFill>
                <a:latin typeface="Times New Roman" pitchFamily="18" charset="0"/>
              </a:rPr>
              <a:t>位于阴影之中</a:t>
            </a:r>
          </a:p>
        </p:txBody>
      </p:sp>
    </p:spTree>
    <p:extLst>
      <p:ext uri="{BB962C8B-B14F-4D97-AF65-F5344CB8AC3E}">
        <p14:creationId xmlns:p14="http://schemas.microsoft.com/office/powerpoint/2010/main" val="1826672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2755">
                                            <p:txEl>
                                              <p:pRg st="0" end="0"/>
                                            </p:txEl>
                                          </p:spTgt>
                                        </p:tgtEl>
                                        <p:attrNameLst>
                                          <p:attrName>style.visibility</p:attrName>
                                        </p:attrNameLst>
                                      </p:cBhvr>
                                      <p:to>
                                        <p:strVal val="visible"/>
                                      </p:to>
                                    </p:set>
                                    <p:animEffect transition="in" filter="wipe(up)">
                                      <p:cBhvr>
                                        <p:cTn id="7" dur="500"/>
                                        <p:tgtEl>
                                          <p:spTgt spid="202755">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02755">
                                            <p:txEl>
                                              <p:pRg st="1" end="1"/>
                                            </p:txEl>
                                          </p:spTgt>
                                        </p:tgtEl>
                                        <p:attrNameLst>
                                          <p:attrName>style.visibility</p:attrName>
                                        </p:attrNameLst>
                                      </p:cBhvr>
                                      <p:to>
                                        <p:strVal val="visible"/>
                                      </p:to>
                                    </p:set>
                                    <p:animEffect transition="in" filter="wipe(up)">
                                      <p:cBhvr>
                                        <p:cTn id="10" dur="500"/>
                                        <p:tgtEl>
                                          <p:spTgt spid="202755">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202755">
                                            <p:txEl>
                                              <p:pRg st="2" end="2"/>
                                            </p:txEl>
                                          </p:spTgt>
                                        </p:tgtEl>
                                        <p:attrNameLst>
                                          <p:attrName>style.visibility</p:attrName>
                                        </p:attrNameLst>
                                      </p:cBhvr>
                                      <p:to>
                                        <p:strVal val="visible"/>
                                      </p:to>
                                    </p:set>
                                    <p:animEffect transition="in" filter="wipe(up)">
                                      <p:cBhvr>
                                        <p:cTn id="13" dur="500"/>
                                        <p:tgtEl>
                                          <p:spTgt spid="202755">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0281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02796"/>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02797"/>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par>
                                <p:cTn id="33" presetID="22" presetClass="entr" presetSubtype="8"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500"/>
                                        <p:tgtEl>
                                          <p:spTgt spid="5"/>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02804"/>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02813"/>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nodeType="clickEffect">
                                  <p:stCondLst>
                                    <p:cond delay="0"/>
                                  </p:stCondLst>
                                  <p:childTnLst>
                                    <p:set>
                                      <p:cBhvr>
                                        <p:cTn id="45" dur="1" fill="hold">
                                          <p:stCondLst>
                                            <p:cond delay="0"/>
                                          </p:stCondLst>
                                        </p:cTn>
                                        <p:tgtEl>
                                          <p:spTgt spid="202805"/>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presetSubtype="0" fill="hold" nodeType="clickEffect">
                                  <p:stCondLst>
                                    <p:cond delay="0"/>
                                  </p:stCondLst>
                                  <p:childTnLst>
                                    <p:set>
                                      <p:cBhvr>
                                        <p:cTn id="49" dur="1" fill="hold">
                                          <p:stCondLst>
                                            <p:cond delay="0"/>
                                          </p:stCondLst>
                                        </p:cTn>
                                        <p:tgtEl>
                                          <p:spTgt spid="6"/>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202807"/>
                                        </p:tgtEl>
                                        <p:attrNameLst>
                                          <p:attrName>style.visibility</p:attrName>
                                        </p:attrNameLst>
                                      </p:cBhvr>
                                      <p:to>
                                        <p:strVal val="visible"/>
                                      </p:to>
                                    </p:set>
                                    <p:animEffect transition="in" filter="wipe(down)">
                                      <p:cBhvr>
                                        <p:cTn id="54" dur="500"/>
                                        <p:tgtEl>
                                          <p:spTgt spid="202807"/>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02824"/>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02825"/>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02826"/>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02827"/>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nodeType="clickEffect">
                                  <p:stCondLst>
                                    <p:cond delay="0"/>
                                  </p:stCondLst>
                                  <p:childTnLst>
                                    <p:set>
                                      <p:cBhvr>
                                        <p:cTn id="74" dur="1" fill="hold">
                                          <p:stCondLst>
                                            <p:cond delay="0"/>
                                          </p:stCondLst>
                                        </p:cTn>
                                        <p:tgtEl>
                                          <p:spTgt spid="7"/>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202808"/>
                                        </p:tgtEl>
                                        <p:attrNameLst>
                                          <p:attrName>style.visibility</p:attrName>
                                        </p:attrNameLst>
                                      </p:cBhvr>
                                      <p:to>
                                        <p:strVal val="visible"/>
                                      </p:to>
                                    </p:set>
                                    <p:animEffect transition="in" filter="wipe(down)">
                                      <p:cBhvr>
                                        <p:cTn id="79" dur="500"/>
                                        <p:tgtEl>
                                          <p:spTgt spid="202808"/>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202828"/>
                                        </p:tgtEl>
                                        <p:attrNameLst>
                                          <p:attrName>style.visibility</p:attrName>
                                        </p:attrNameLst>
                                      </p:cBhvr>
                                      <p:to>
                                        <p:strVal val="visible"/>
                                      </p:to>
                                    </p:set>
                                  </p:childTnLst>
                                </p:cTn>
                              </p:par>
                            </p:childTnLst>
                          </p:cTn>
                        </p:par>
                      </p:childTnLst>
                    </p:cTn>
                  </p:par>
                  <p:par>
                    <p:cTn id="84" fill="hold" nodeType="clickPar">
                      <p:stCondLst>
                        <p:cond delay="indefinite"/>
                      </p:stCondLst>
                      <p:childTnLst>
                        <p:par>
                          <p:cTn id="85" fill="hold" nodeType="withGroup">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202829"/>
                                        </p:tgtEl>
                                        <p:attrNameLst>
                                          <p:attrName>style.visibility</p:attrName>
                                        </p:attrNameLst>
                                      </p:cBhvr>
                                      <p:to>
                                        <p:strVal val="visible"/>
                                      </p:to>
                                    </p:set>
                                  </p:childTnLst>
                                </p:cTn>
                              </p:par>
                            </p:childTnLst>
                          </p:cTn>
                        </p:par>
                      </p:childTnLst>
                    </p:cTn>
                  </p:par>
                  <p:par>
                    <p:cTn id="88" fill="hold" nodeType="clickPar">
                      <p:stCondLst>
                        <p:cond delay="indefinite"/>
                      </p:stCondLst>
                      <p:childTnLst>
                        <p:par>
                          <p:cTn id="89" fill="hold" nodeType="withGroup">
                            <p:stCondLst>
                              <p:cond delay="0"/>
                            </p:stCondLst>
                            <p:childTnLst>
                              <p:par>
                                <p:cTn id="90" presetID="1" presetClass="entr" presetSubtype="0" fill="hold" nodeType="clickEffect">
                                  <p:stCondLst>
                                    <p:cond delay="0"/>
                                  </p:stCondLst>
                                  <p:childTnLst>
                                    <p:set>
                                      <p:cBhvr>
                                        <p:cTn id="91" dur="1" fill="hold">
                                          <p:stCondLst>
                                            <p:cond delay="0"/>
                                          </p:stCondLst>
                                        </p:cTn>
                                        <p:tgtEl>
                                          <p:spTgt spid="8"/>
                                        </p:tgtEl>
                                        <p:attrNameLst>
                                          <p:attrName>style.visibility</p:attrName>
                                        </p:attrNameLst>
                                      </p:cBhvr>
                                      <p:to>
                                        <p:strVal val="visible"/>
                                      </p:to>
                                    </p:set>
                                  </p:childTnLst>
                                </p:cTn>
                              </p:par>
                            </p:childTnLst>
                          </p:cTn>
                        </p:par>
                      </p:childTnLst>
                    </p:cTn>
                  </p:par>
                  <p:par>
                    <p:cTn id="92" fill="hold" nodeType="clickPar">
                      <p:stCondLst>
                        <p:cond delay="indefinite"/>
                      </p:stCondLst>
                      <p:childTnLst>
                        <p:par>
                          <p:cTn id="93" fill="hold" nodeType="withGroup">
                            <p:stCondLst>
                              <p:cond delay="0"/>
                            </p:stCondLst>
                            <p:childTnLst>
                              <p:par>
                                <p:cTn id="94" presetID="22" presetClass="entr" presetSubtype="4" fill="hold" grpId="0" nodeType="clickEffect">
                                  <p:stCondLst>
                                    <p:cond delay="0"/>
                                  </p:stCondLst>
                                  <p:childTnLst>
                                    <p:set>
                                      <p:cBhvr>
                                        <p:cTn id="95" dur="1" fill="hold">
                                          <p:stCondLst>
                                            <p:cond delay="0"/>
                                          </p:stCondLst>
                                        </p:cTn>
                                        <p:tgtEl>
                                          <p:spTgt spid="202809"/>
                                        </p:tgtEl>
                                        <p:attrNameLst>
                                          <p:attrName>style.visibility</p:attrName>
                                        </p:attrNameLst>
                                      </p:cBhvr>
                                      <p:to>
                                        <p:strVal val="visible"/>
                                      </p:to>
                                    </p:set>
                                    <p:animEffect transition="in" filter="wipe(down)">
                                      <p:cBhvr>
                                        <p:cTn id="96" dur="500"/>
                                        <p:tgtEl>
                                          <p:spTgt spid="202809"/>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202830"/>
                                        </p:tgtEl>
                                        <p:attrNameLst>
                                          <p:attrName>style.visibility</p:attrName>
                                        </p:attrNameLst>
                                      </p:cBhvr>
                                      <p:to>
                                        <p:strVal val="visible"/>
                                      </p:to>
                                    </p:se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2028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55" grpId="0" build="p"/>
      <p:bldP spid="202796" grpId="0" animBg="1"/>
      <p:bldP spid="202797" grpId="0" animBg="1"/>
      <p:bldP spid="202804" grpId="0" animBg="1"/>
      <p:bldP spid="202807" grpId="0" animBg="1"/>
      <p:bldP spid="202808" grpId="0" animBg="1"/>
      <p:bldP spid="202809" grpId="0" animBg="1"/>
      <p:bldP spid="202810" grpId="0"/>
      <p:bldP spid="202813" grpId="0"/>
      <p:bldP spid="202824" grpId="0"/>
      <p:bldP spid="202825" grpId="0"/>
      <p:bldP spid="202826" grpId="0"/>
      <p:bldP spid="202827" grpId="0"/>
      <p:bldP spid="202828" grpId="0"/>
      <p:bldP spid="202829" grpId="0"/>
      <p:bldP spid="202830" grpId="0"/>
      <p:bldP spid="20283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p:nvPr/>
        </p:nvSpPr>
        <p:spPr>
          <a:xfrm>
            <a:off x="5235107" y="3789040"/>
            <a:ext cx="1733806" cy="58477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ctr">
              <a:defRPr sz="3600">
                <a:solidFill>
                  <a:srgbClr val="404040"/>
                </a:solidFill>
              </a:defRPr>
            </a:lvl1pPr>
          </a:lstStyle>
          <a:p>
            <a:r>
              <a:rPr lang="zh-CN" altLang="en-US" sz="3200" b="1" dirty="0" smtClean="0">
                <a:solidFill>
                  <a:schemeClr val="bg2">
                    <a:lumMod val="50000"/>
                  </a:schemeClr>
                </a:solidFill>
                <a:latin typeface="微软雅黑" panose="020B0503020204020204" pitchFamily="34" charset="-122"/>
                <a:ea typeface="微软雅黑" panose="020B0503020204020204" pitchFamily="34" charset="-122"/>
              </a:rPr>
              <a:t>纹理映射</a:t>
            </a:r>
            <a:endParaRPr sz="3200" b="1" dirty="0">
              <a:solidFill>
                <a:schemeClr val="bg2">
                  <a:lumMod val="50000"/>
                </a:schemeClr>
              </a:solidFill>
              <a:latin typeface="微软雅黑" panose="020B0503020204020204" pitchFamily="34" charset="-122"/>
              <a:ea typeface="微软雅黑" panose="020B0503020204020204" pitchFamily="34" charset="-122"/>
            </a:endParaRPr>
          </a:p>
        </p:txBody>
      </p:sp>
      <p:grpSp>
        <p:nvGrpSpPr>
          <p:cNvPr id="154" name="Group 154"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GrpSpPr/>
          <p:nvPr/>
        </p:nvGrpSpPr>
        <p:grpSpPr>
          <a:xfrm>
            <a:off x="5101359" y="1942704"/>
            <a:ext cx="1989282" cy="1714897"/>
            <a:chOff x="0" y="0"/>
            <a:chExt cx="1989280" cy="1714895"/>
          </a:xfrm>
        </p:grpSpPr>
        <p:sp>
          <p:nvSpPr>
            <p:cNvPr id="152" name="Shape 152"/>
            <p:cNvSpPr/>
            <p:nvPr/>
          </p:nvSpPr>
          <p:spPr>
            <a:xfrm>
              <a:off x="0" y="0"/>
              <a:ext cx="1989280" cy="171489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000000"/>
            </a:solidFill>
            <a:ln w="12700" cap="flat">
              <a:noFill/>
              <a:miter lim="400000"/>
            </a:ln>
            <a:effectLst/>
          </p:spPr>
          <p:txBody>
            <a:bodyPr wrap="square" lIns="45719" tIns="45719" rIns="45719" bIns="45719" numCol="1" anchor="ctr">
              <a:noAutofit/>
            </a:bodyPr>
            <a:lstStyle/>
            <a:p>
              <a:pPr algn="ctr">
                <a:defRPr sz="7200">
                  <a:solidFill>
                    <a:srgbClr val="FFFFFF"/>
                  </a:solidFill>
                  <a:latin typeface="Agency FB"/>
                  <a:ea typeface="Agency FB"/>
                  <a:cs typeface="Agency FB"/>
                  <a:sym typeface="Agency FB"/>
                </a:defRPr>
              </a:pPr>
              <a:endParaRPr/>
            </a:p>
          </p:txBody>
        </p:sp>
        <p:sp>
          <p:nvSpPr>
            <p:cNvPr id="153" name="Shape 153"/>
            <p:cNvSpPr/>
            <p:nvPr/>
          </p:nvSpPr>
          <p:spPr>
            <a:xfrm>
              <a:off x="308680" y="257285"/>
              <a:ext cx="1371919" cy="120032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7200">
                  <a:solidFill>
                    <a:srgbClr val="FFFFFF"/>
                  </a:solidFill>
                  <a:latin typeface="Agency FB"/>
                  <a:ea typeface="Agency FB"/>
                  <a:cs typeface="Agency FB"/>
                  <a:sym typeface="Agency FB"/>
                </a:defRPr>
              </a:lvl1pPr>
            </a:lstStyle>
            <a:p>
              <a:r>
                <a:rPr dirty="0" smtClean="0"/>
                <a:t>0</a:t>
              </a:r>
              <a:r>
                <a:rPr lang="en-US" altLang="zh-CN" dirty="0" smtClean="0"/>
                <a:t>2</a:t>
              </a:r>
              <a:endParaRPr dirty="0"/>
            </a:p>
          </p:txBody>
        </p:sp>
      </p:grpSp>
      <p:grpSp>
        <p:nvGrpSpPr>
          <p:cNvPr id="160" name="Group 160"/>
          <p:cNvGrpSpPr/>
          <p:nvPr/>
        </p:nvGrpSpPr>
        <p:grpSpPr>
          <a:xfrm>
            <a:off x="0" y="-1664916"/>
            <a:ext cx="12192000" cy="1320801"/>
            <a:chOff x="0" y="0"/>
            <a:chExt cx="12192000" cy="1320800"/>
          </a:xfrm>
        </p:grpSpPr>
        <p:sp>
          <p:nvSpPr>
            <p:cNvPr id="155" name="Shape 155"/>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156" name="Shape 156"/>
            <p:cNvSpPr/>
            <p:nvPr/>
          </p:nvSpPr>
          <p:spPr>
            <a:xfrm>
              <a:off x="541420" y="172118"/>
              <a:ext cx="6096001" cy="10439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157" name="Shape 157"/>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8" name="Shape 158"/>
            <p:cNvSpPr/>
            <p:nvPr/>
          </p:nvSpPr>
          <p:spPr>
            <a:xfrm>
              <a:off x="5454567" y="172118"/>
              <a:ext cx="6096001" cy="10439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159" name="Shape 159"/>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spTree>
    <p:extLst>
      <p:ext uri="{BB962C8B-B14F-4D97-AF65-F5344CB8AC3E}">
        <p14:creationId xmlns:p14="http://schemas.microsoft.com/office/powerpoint/2010/main" val="922787036"/>
      </p:ext>
    </p:extLst>
  </p:cSld>
  <p:clrMapOvr>
    <a:masterClrMapping/>
  </p:clrMapOvr>
  <p:transition spd="slow" advClick="0" advTm="0"/>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type="body" idx="1"/>
          </p:nvPr>
        </p:nvSpPr>
        <p:spPr/>
        <p:txBody>
          <a:bodyPr/>
          <a:lstStyle/>
          <a:p>
            <a:pPr eaLnBrk="1" hangingPunct="1"/>
            <a:endParaRPr lang="zh-CN" altLang="en-US" dirty="0" smtClean="0"/>
          </a:p>
        </p:txBody>
      </p:sp>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76" y="2132855"/>
            <a:ext cx="11135783" cy="381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noChangeArrowheads="1"/>
          </p:cNvSpPr>
          <p:nvPr/>
        </p:nvSpPr>
        <p:spPr>
          <a:xfrm>
            <a:off x="990818" y="517525"/>
            <a:ext cx="10515164" cy="1325563"/>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2.1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纹理</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的</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意义</a:t>
            </a:r>
            <a:endParaRPr lang="zh-CN" altLang="en-US"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15851861"/>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normAutofit/>
          </a:bodyPr>
          <a:lstStyle/>
          <a:p>
            <a:pPr lvl="1" eaLnBrk="1" hangingPunct="1">
              <a:spcBef>
                <a:spcPts val="3000"/>
              </a:spcBef>
              <a:defRPr/>
            </a:pPr>
            <a:r>
              <a:rPr lang="zh-CN" altLang="en-US" b="1" dirty="0" smtClean="0">
                <a:solidFill>
                  <a:schemeClr val="accent6">
                    <a:lumMod val="50000"/>
                  </a:schemeClr>
                </a:solidFill>
                <a:latin typeface="微软雅黑" panose="020B0503020204020204" pitchFamily="34" charset="-122"/>
                <a:ea typeface="微软雅黑" panose="020B0503020204020204" pitchFamily="34" charset="-122"/>
              </a:rPr>
              <a:t>本章内容</a:t>
            </a:r>
            <a:endParaRPr lang="zh-CN" altLang="en-US"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4099" name="Rectangle 3"/>
          <p:cNvSpPr>
            <a:spLocks noGrp="1" noChangeArrowheads="1"/>
          </p:cNvSpPr>
          <p:nvPr>
            <p:ph type="body" idx="1"/>
          </p:nvPr>
        </p:nvSpPr>
        <p:spPr>
          <a:xfrm>
            <a:off x="838200" y="1825624"/>
            <a:ext cx="10515601" cy="4627711"/>
          </a:xfrm>
        </p:spPr>
        <p:txBody>
          <a:bodyPr>
            <a:normAutofit/>
          </a:bodyPr>
          <a:lstStyle/>
          <a:p>
            <a:pPr>
              <a:spcBef>
                <a:spcPts val="2400"/>
              </a:spcBef>
            </a:pPr>
            <a:r>
              <a:rPr lang="en-US" altLang="zh-CN" sz="2800" b="1" dirty="0" smtClean="0">
                <a:solidFill>
                  <a:schemeClr val="bg2">
                    <a:lumMod val="50000"/>
                  </a:schemeClr>
                </a:solidFill>
                <a:latin typeface="微软雅黑" panose="020B0503020204020204" pitchFamily="34" charset="-122"/>
                <a:ea typeface="微软雅黑" panose="020B0503020204020204" pitchFamily="34" charset="-122"/>
              </a:rPr>
              <a:t>OpenGL</a:t>
            </a: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中的纹理映射</a:t>
            </a:r>
          </a:p>
          <a:p>
            <a:pPr marL="717550" lvl="1" indent="-342900" hangingPunct="0">
              <a:lnSpc>
                <a:spcPct val="120000"/>
              </a:lnSpc>
              <a:spcBef>
                <a:spcPts val="6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定义纹理</a:t>
            </a:r>
          </a:p>
          <a:p>
            <a:pPr marL="717550" lvl="1" indent="-342900" hangingPunct="0">
              <a:lnSpc>
                <a:spcPct val="120000"/>
              </a:lnSpc>
              <a:spcBef>
                <a:spcPts val="6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指定纹理的应用方式</a:t>
            </a:r>
          </a:p>
          <a:p>
            <a:pPr marL="717550" lvl="1" indent="-342900" hangingPunct="0">
              <a:lnSpc>
                <a:spcPct val="120000"/>
              </a:lnSpc>
              <a:spcBef>
                <a:spcPts val="6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激活纹理映射</a:t>
            </a:r>
          </a:p>
          <a:p>
            <a:pPr marL="717550" lvl="1" indent="-342900" hangingPunct="0">
              <a:lnSpc>
                <a:spcPct val="120000"/>
              </a:lnSpc>
              <a:spcBef>
                <a:spcPts val="6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指定纹理坐标和几何坐标，绘制场景</a:t>
            </a:r>
          </a:p>
          <a:p>
            <a:pPr marL="717550" lvl="1" indent="-342900" hangingPunct="0">
              <a:lnSpc>
                <a:spcPct val="120000"/>
              </a:lnSpc>
              <a:spcBef>
                <a:spcPts val="6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控制纹理</a:t>
            </a:r>
          </a:p>
          <a:p>
            <a:pPr eaLnBrk="1" hangingPunct="1">
              <a:lnSpc>
                <a:spcPct val="90000"/>
              </a:lnSpc>
            </a:pPr>
            <a:endParaRPr lang="zh-CN" altLang="en-US" dirty="0" smtClean="0"/>
          </a:p>
        </p:txBody>
      </p:sp>
    </p:spTree>
    <p:extLst>
      <p:ext uri="{BB962C8B-B14F-4D97-AF65-F5344CB8AC3E}">
        <p14:creationId xmlns:p14="http://schemas.microsoft.com/office/powerpoint/2010/main" val="2158064896"/>
      </p:ext>
    </p:extLst>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5"/>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2927648" y="2132856"/>
            <a:ext cx="6432551" cy="4271368"/>
          </a:xfrm>
          <a:noFill/>
        </p:spPr>
      </p:pic>
      <p:sp>
        <p:nvSpPr>
          <p:cNvPr id="7" name="Rectangle 2"/>
          <p:cNvSpPr txBox="1">
            <a:spLocks noChangeArrowheads="1"/>
          </p:cNvSpPr>
          <p:nvPr/>
        </p:nvSpPr>
        <p:spPr>
          <a:xfrm>
            <a:off x="990818" y="517525"/>
            <a:ext cx="10515164" cy="1325563"/>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2.1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纹理</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的</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意义</a:t>
            </a:r>
            <a:endParaRPr lang="zh-CN" altLang="en-US"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041244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body" idx="1"/>
          </p:nvPr>
        </p:nvSpPr>
        <p:spPr/>
        <p:txBody>
          <a:bodyPr/>
          <a:lstStyle/>
          <a:p>
            <a:pPr marL="717550" lvl="1" indent="-342900" eaLnBrk="1" hangingPunct="0">
              <a:lnSpc>
                <a:spcPct val="140000"/>
              </a:lnSpc>
              <a:spcBef>
                <a:spcPts val="1800"/>
              </a:spcBef>
              <a:buFont typeface="Wingdings" panose="05000000000000000000" pitchFamily="2" charset="2"/>
              <a:buChar char="Ø"/>
              <a:defRPr/>
            </a:pPr>
            <a:r>
              <a:rPr lang="zh-CN" altLang="en-US" b="1" dirty="0" smtClean="0">
                <a:solidFill>
                  <a:schemeClr val="bg2">
                    <a:lumMod val="50000"/>
                  </a:schemeClr>
                </a:solidFill>
                <a:latin typeface="微软雅黑" panose="020B0503020204020204" pitchFamily="34" charset="-122"/>
                <a:ea typeface="微软雅黑" panose="020B0503020204020204" pitchFamily="34" charset="-122"/>
              </a:rPr>
              <a:t>材质</a:t>
            </a:r>
            <a:r>
              <a:rPr lang="zh-CN" altLang="en-US" b="1" dirty="0">
                <a:solidFill>
                  <a:schemeClr val="bg2">
                    <a:lumMod val="50000"/>
                  </a:schemeClr>
                </a:solidFill>
                <a:latin typeface="微软雅黑" panose="020B0503020204020204" pitchFamily="34" charset="-122"/>
                <a:ea typeface="微软雅黑" panose="020B0503020204020204" pitchFamily="34" charset="-122"/>
              </a:rPr>
              <a:t>细节</a:t>
            </a:r>
          </a:p>
          <a:p>
            <a:pPr marL="717550" lvl="1" indent="-342900" eaLnBrk="1"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光照细节</a:t>
            </a:r>
          </a:p>
          <a:p>
            <a:pPr marL="717550" lvl="1" indent="-342900" eaLnBrk="1"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几何细节</a:t>
            </a:r>
          </a:p>
        </p:txBody>
      </p:sp>
      <p:pic>
        <p:nvPicPr>
          <p:cNvPr id="717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6184" y="1700214"/>
            <a:ext cx="6985000" cy="465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txBox="1">
            <a:spLocks noChangeArrowheads="1"/>
          </p:cNvSpPr>
          <p:nvPr/>
        </p:nvSpPr>
        <p:spPr>
          <a:xfrm>
            <a:off x="990818" y="517525"/>
            <a:ext cx="10515164" cy="1325563"/>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2.1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纹理</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的</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意义</a:t>
            </a:r>
            <a:endParaRPr lang="zh-CN" altLang="en-US"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21324917"/>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endParaRPr lang="zh-CN" altLang="zh-CN" smtClean="0"/>
          </a:p>
        </p:txBody>
      </p:sp>
      <p:pic>
        <p:nvPicPr>
          <p:cNvPr id="819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642938"/>
            <a:ext cx="1016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4698349"/>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endParaRPr lang="zh-CN" altLang="zh-CN" smtClean="0"/>
          </a:p>
        </p:txBody>
      </p:sp>
      <p:pic>
        <p:nvPicPr>
          <p:cNvPr id="92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54038"/>
            <a:ext cx="12192000" cy="608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2036497"/>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图片 9" descr="砖块纹理.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8264" y="1988840"/>
            <a:ext cx="11605683" cy="359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noChangeArrowheads="1"/>
          </p:cNvSpPr>
          <p:nvPr/>
        </p:nvSpPr>
        <p:spPr>
          <a:xfrm>
            <a:off x="990818" y="517525"/>
            <a:ext cx="10515164" cy="1325563"/>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2.1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纹理</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的</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意义</a:t>
            </a:r>
            <a:endParaRPr lang="zh-CN" altLang="en-US" sz="3200"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3" name="TextBox 2"/>
          <p:cNvSpPr txBox="1"/>
          <p:nvPr/>
        </p:nvSpPr>
        <p:spPr>
          <a:xfrm>
            <a:off x="839416" y="4715854"/>
            <a:ext cx="122413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1" i="0" u="none" strike="noStrike" cap="none" spc="0" normalizeH="0" baseline="0" dirty="0" smtClean="0">
                <a:ln>
                  <a:noFill/>
                </a:ln>
                <a:solidFill>
                  <a:schemeClr val="bg2">
                    <a:lumMod val="50000"/>
                  </a:schemeClr>
                </a:solidFill>
                <a:effectLst/>
                <a:uFillTx/>
                <a:latin typeface="Lato Light"/>
                <a:ea typeface="Lato Light"/>
                <a:cs typeface="Lato Light"/>
                <a:sym typeface="Lato Light"/>
              </a:rPr>
              <a:t>Texture</a:t>
            </a:r>
            <a:endParaRPr kumimoji="0" lang="zh-CN" altLang="en-US" sz="1800" b="1" i="0" u="none" strike="noStrike" cap="none" spc="0" normalizeH="0" baseline="0" dirty="0">
              <a:ln>
                <a:noFill/>
              </a:ln>
              <a:solidFill>
                <a:schemeClr val="bg2">
                  <a:lumMod val="50000"/>
                </a:schemeClr>
              </a:solidFill>
              <a:effectLst/>
              <a:uFillTx/>
              <a:latin typeface="Lato Light"/>
              <a:ea typeface="Lato Light"/>
              <a:cs typeface="Lato Light"/>
              <a:sym typeface="Lato Light"/>
            </a:endParaRPr>
          </a:p>
        </p:txBody>
      </p:sp>
      <p:sp>
        <p:nvSpPr>
          <p:cNvPr id="7" name="TextBox 6"/>
          <p:cNvSpPr txBox="1"/>
          <p:nvPr/>
        </p:nvSpPr>
        <p:spPr>
          <a:xfrm>
            <a:off x="4511824" y="4868254"/>
            <a:ext cx="1224136"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1" i="0" u="none" strike="noStrike" cap="none" spc="0" normalizeH="0" baseline="0" dirty="0" smtClean="0">
                <a:ln>
                  <a:noFill/>
                </a:ln>
                <a:solidFill>
                  <a:schemeClr val="bg2">
                    <a:lumMod val="50000"/>
                  </a:schemeClr>
                </a:solidFill>
                <a:effectLst/>
                <a:uFillTx/>
                <a:latin typeface="Lato Light"/>
                <a:ea typeface="Lato Light"/>
                <a:cs typeface="Lato Light"/>
                <a:sym typeface="Lato Light"/>
              </a:rPr>
              <a:t>Geometric Model</a:t>
            </a:r>
            <a:endParaRPr kumimoji="0" lang="zh-CN" altLang="en-US" sz="1800" b="1" i="0" u="none" strike="noStrike" cap="none" spc="0" normalizeH="0" baseline="0" dirty="0">
              <a:ln>
                <a:noFill/>
              </a:ln>
              <a:solidFill>
                <a:schemeClr val="bg2">
                  <a:lumMod val="50000"/>
                </a:schemeClr>
              </a:solidFill>
              <a:effectLst/>
              <a:uFillTx/>
              <a:latin typeface="Lato Light"/>
              <a:ea typeface="Lato Light"/>
              <a:cs typeface="Lato Light"/>
              <a:sym typeface="Lato Light"/>
            </a:endParaRPr>
          </a:p>
        </p:txBody>
      </p:sp>
      <p:sp>
        <p:nvSpPr>
          <p:cNvPr id="8" name="TextBox 7"/>
          <p:cNvSpPr txBox="1"/>
          <p:nvPr/>
        </p:nvSpPr>
        <p:spPr>
          <a:xfrm>
            <a:off x="9192344" y="5196054"/>
            <a:ext cx="2016224"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1" i="0" u="none" strike="noStrike" cap="none" spc="0" normalizeH="0" baseline="0" dirty="0" smtClean="0">
                <a:ln>
                  <a:noFill/>
                </a:ln>
                <a:solidFill>
                  <a:schemeClr val="bg2">
                    <a:lumMod val="50000"/>
                  </a:schemeClr>
                </a:solidFill>
                <a:effectLst/>
                <a:uFillTx/>
                <a:latin typeface="Lato Light"/>
                <a:ea typeface="Lato Light"/>
                <a:cs typeface="Lato Light"/>
                <a:sym typeface="Lato Light"/>
              </a:rPr>
              <a:t>Rendered</a:t>
            </a:r>
            <a:r>
              <a:rPr kumimoji="0" lang="en-US" altLang="zh-CN" sz="1800" b="1" i="0" u="none" strike="noStrike" cap="none" spc="0" normalizeH="0" dirty="0" smtClean="0">
                <a:ln>
                  <a:noFill/>
                </a:ln>
                <a:solidFill>
                  <a:schemeClr val="bg2">
                    <a:lumMod val="50000"/>
                  </a:schemeClr>
                </a:solidFill>
                <a:effectLst/>
                <a:uFillTx/>
                <a:latin typeface="Lato Light"/>
                <a:ea typeface="Lato Light"/>
                <a:cs typeface="Lato Light"/>
                <a:sym typeface="Lato Light"/>
              </a:rPr>
              <a:t> result with details </a:t>
            </a:r>
            <a:endParaRPr kumimoji="0" lang="zh-CN" altLang="en-US" sz="1800" b="1" i="0" u="none" strike="noStrike" cap="none" spc="0" normalizeH="0" baseline="0" dirty="0">
              <a:ln>
                <a:noFill/>
              </a:ln>
              <a:solidFill>
                <a:schemeClr val="bg2">
                  <a:lumMod val="50000"/>
                </a:schemeClr>
              </a:solidFill>
              <a:effectLst/>
              <a:uFillTx/>
              <a:latin typeface="Lato Light"/>
              <a:ea typeface="Lato Light"/>
              <a:cs typeface="Lato Light"/>
              <a:sym typeface="Lato Light"/>
            </a:endParaRPr>
          </a:p>
        </p:txBody>
      </p:sp>
    </p:spTree>
    <p:extLst>
      <p:ext uri="{BB962C8B-B14F-4D97-AF65-F5344CB8AC3E}">
        <p14:creationId xmlns:p14="http://schemas.microsoft.com/office/powerpoint/2010/main" val="1979788167"/>
      </p:ext>
    </p:extLst>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endParaRPr lang="zh-CN" altLang="zh-CN" smtClean="0"/>
          </a:p>
        </p:txBody>
      </p:sp>
      <p:pic>
        <p:nvPicPr>
          <p:cNvPr id="1126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417" y="692151"/>
            <a:ext cx="11199283" cy="580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Rectangle 3"/>
          <p:cNvSpPr>
            <a:spLocks noGrp="1" noChangeArrowheads="1"/>
          </p:cNvSpPr>
          <p:nvPr>
            <p:ph type="body" idx="1"/>
          </p:nvPr>
        </p:nvSpPr>
        <p:spPr>
          <a:xfrm>
            <a:off x="719667" y="5949950"/>
            <a:ext cx="10972800" cy="469900"/>
          </a:xfrm>
        </p:spPr>
        <p:txBody>
          <a:bodyPr/>
          <a:lstStyle/>
          <a:p>
            <a:pPr eaLnBrk="1" hangingPunct="1">
              <a:lnSpc>
                <a:spcPct val="90000"/>
              </a:lnSpc>
              <a:buFont typeface="Wingdings" pitchFamily="2" charset="2"/>
              <a:buNone/>
            </a:pPr>
            <a:r>
              <a:rPr lang="en-US" altLang="zh-CN" sz="2000" dirty="0" smtClean="0">
                <a:solidFill>
                  <a:schemeClr val="bg2">
                    <a:lumMod val="50000"/>
                  </a:schemeClr>
                </a:solidFill>
              </a:rPr>
              <a:t>http://www.3drender.com/jbirn/productions.html</a:t>
            </a:r>
          </a:p>
        </p:txBody>
      </p:sp>
    </p:spTree>
    <p:extLst>
      <p:ext uri="{BB962C8B-B14F-4D97-AF65-F5344CB8AC3E}">
        <p14:creationId xmlns:p14="http://schemas.microsoft.com/office/powerpoint/2010/main" val="393280974"/>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839416" y="214314"/>
            <a:ext cx="10390716" cy="1462087"/>
          </a:xfrm>
        </p:spPr>
        <p:txBody>
          <a:bodyPr>
            <a:normAutofit/>
          </a:bodyPr>
          <a:lstStyle/>
          <a:p>
            <a:pPr lvl="1" eaLnBrk="1" hangingPunct="0">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2.2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纹理</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映射</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原理</a:t>
            </a:r>
          </a:p>
        </p:txBody>
      </p:sp>
      <p:sp>
        <p:nvSpPr>
          <p:cNvPr id="74755" name="Rectangle 3"/>
          <p:cNvSpPr>
            <a:spLocks noGrp="1" noChangeArrowheads="1"/>
          </p:cNvSpPr>
          <p:nvPr>
            <p:ph type="body" sz="half" idx="1"/>
          </p:nvPr>
        </p:nvSpPr>
        <p:spPr>
          <a:xfrm>
            <a:off x="1127448" y="1474440"/>
            <a:ext cx="9791700" cy="4114800"/>
          </a:xfrm>
        </p:spPr>
        <p:txBody>
          <a:bodyPr/>
          <a:lstStyle/>
          <a:p>
            <a:pPr eaLnBrk="1" hangingPunct="1">
              <a:lnSpc>
                <a:spcPct val="70000"/>
              </a:lnSpc>
              <a:spcBef>
                <a:spcPts val="2400"/>
              </a:spcBef>
            </a:pPr>
            <a:r>
              <a:rPr lang="en-US" altLang="zh-CN" sz="2600" b="1" dirty="0">
                <a:solidFill>
                  <a:schemeClr val="bg2">
                    <a:lumMod val="50000"/>
                  </a:schemeClr>
                </a:solidFill>
                <a:latin typeface="微软雅黑" panose="020B0503020204020204" pitchFamily="34" charset="-122"/>
                <a:ea typeface="微软雅黑" panose="020B0503020204020204" pitchFamily="34" charset="-122"/>
              </a:rPr>
              <a:t>2.2.1 </a:t>
            </a:r>
            <a:r>
              <a:rPr lang="zh-CN" altLang="en-US" sz="2600" b="1" dirty="0">
                <a:solidFill>
                  <a:schemeClr val="bg2">
                    <a:lumMod val="50000"/>
                  </a:schemeClr>
                </a:solidFill>
                <a:latin typeface="微软雅黑" panose="020B0503020204020204" pitchFamily="34" charset="-122"/>
                <a:ea typeface="微软雅黑" panose="020B0503020204020204" pitchFamily="34" charset="-122"/>
              </a:rPr>
              <a:t>纹理映射定义</a:t>
            </a:r>
            <a:endParaRPr lang="en-US" altLang="zh-CN" sz="2600" b="1" dirty="0">
              <a:solidFill>
                <a:schemeClr val="bg2">
                  <a:lumMod val="50000"/>
                </a:schemeClr>
              </a:solidFill>
              <a:latin typeface="微软雅黑" panose="020B0503020204020204" pitchFamily="34" charset="-122"/>
              <a:ea typeface="微软雅黑" panose="020B0503020204020204" pitchFamily="34" charset="-122"/>
            </a:endParaRPr>
          </a:p>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将纹理模式映射到物体模型表面，模拟物体表面材质细节</a:t>
            </a:r>
            <a:r>
              <a:rPr lang="en-US" altLang="zh-CN" b="1" dirty="0">
                <a:solidFill>
                  <a:schemeClr val="bg2">
                    <a:lumMod val="50000"/>
                  </a:schemeClr>
                </a:solidFill>
                <a:latin typeface="微软雅黑" panose="020B0503020204020204" pitchFamily="34" charset="-122"/>
                <a:ea typeface="微软雅黑" panose="020B0503020204020204" pitchFamily="34" charset="-122"/>
              </a:rPr>
              <a:t>,</a:t>
            </a:r>
            <a:r>
              <a:rPr lang="zh-CN" altLang="en-US" b="1" dirty="0">
                <a:solidFill>
                  <a:schemeClr val="bg2">
                    <a:lumMod val="50000"/>
                  </a:schemeClr>
                </a:solidFill>
                <a:latin typeface="微软雅黑" panose="020B0503020204020204" pitchFamily="34" charset="-122"/>
                <a:ea typeface="微软雅黑" panose="020B0503020204020204" pitchFamily="34" charset="-122"/>
              </a:rPr>
              <a:t>光照细节和几何细节，称为</a:t>
            </a:r>
            <a:r>
              <a:rPr lang="zh-CN" altLang="en-US" b="1" i="1" dirty="0">
                <a:solidFill>
                  <a:srgbClr val="1043FC"/>
                </a:solidFill>
                <a:latin typeface="微软雅黑" panose="020B0503020204020204" pitchFamily="34" charset="-122"/>
                <a:ea typeface="微软雅黑" panose="020B0503020204020204" pitchFamily="34" charset="-122"/>
              </a:rPr>
              <a:t>纹理映射</a:t>
            </a:r>
            <a:r>
              <a:rPr lang="zh-CN" altLang="en-US" b="1" dirty="0">
                <a:solidFill>
                  <a:schemeClr val="bg2">
                    <a:lumMod val="50000"/>
                  </a:schemeClr>
                </a:solidFill>
                <a:latin typeface="微软雅黑" panose="020B0503020204020204" pitchFamily="34" charset="-122"/>
                <a:ea typeface="微软雅黑" panose="020B0503020204020204" pitchFamily="34" charset="-122"/>
              </a:rPr>
              <a:t>（</a:t>
            </a:r>
            <a:r>
              <a:rPr lang="en-US" altLang="zh-CN" b="1" dirty="0">
                <a:solidFill>
                  <a:schemeClr val="bg2">
                    <a:lumMod val="50000"/>
                  </a:schemeClr>
                </a:solidFill>
                <a:latin typeface="微软雅黑" panose="020B0503020204020204" pitchFamily="34" charset="-122"/>
                <a:ea typeface="微软雅黑" panose="020B0503020204020204" pitchFamily="34" charset="-122"/>
              </a:rPr>
              <a:t>Texture Mapping</a:t>
            </a:r>
            <a:r>
              <a:rPr lang="zh-CN" altLang="en-US" b="1" dirty="0">
                <a:solidFill>
                  <a:schemeClr val="bg2">
                    <a:lumMod val="50000"/>
                  </a:schemeClr>
                </a:solidFill>
                <a:latin typeface="微软雅黑" panose="020B0503020204020204" pitchFamily="34" charset="-122"/>
                <a:ea typeface="微软雅黑" panose="020B0503020204020204" pitchFamily="34" charset="-122"/>
              </a:rPr>
              <a:t>）</a:t>
            </a:r>
          </a:p>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纹理空间</a:t>
            </a:r>
          </a:p>
          <a:p>
            <a:pPr marL="1260475" lvl="3" indent="-342900" eaLnBrk="1" hangingPunct="0">
              <a:lnSpc>
                <a:spcPct val="12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纹理一般定义在单位正方形域</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0</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s1,0t1</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上，称为</a:t>
            </a:r>
            <a:r>
              <a:rPr lang="zh-CN" altLang="en-US" sz="2200" b="1" i="1" dirty="0">
                <a:solidFill>
                  <a:srgbClr val="24982A"/>
                </a:solidFill>
                <a:latin typeface="微软雅黑" panose="020B0503020204020204" pitchFamily="34" charset="-122"/>
                <a:ea typeface="微软雅黑" panose="020B0503020204020204" pitchFamily="34" charset="-122"/>
                <a:sym typeface="Symbol" pitchFamily="18" charset="2"/>
              </a:rPr>
              <a:t>纹理空间</a:t>
            </a:r>
          </a:p>
        </p:txBody>
      </p:sp>
      <p:sp>
        <p:nvSpPr>
          <p:cNvPr id="74756" name="Rectangle 4" descr="编织物"/>
          <p:cNvSpPr>
            <a:spLocks noChangeArrowheads="1"/>
          </p:cNvSpPr>
          <p:nvPr/>
        </p:nvSpPr>
        <p:spPr bwMode="auto">
          <a:xfrm>
            <a:off x="4556366" y="5298454"/>
            <a:ext cx="1729316" cy="1296988"/>
          </a:xfrm>
          <a:prstGeom prst="rect">
            <a:avLst/>
          </a:prstGeom>
          <a:blipFill dpi="0" rotWithShape="1">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74757" name="Rectangle 5" descr="球体"/>
          <p:cNvSpPr>
            <a:spLocks noChangeArrowheads="1"/>
          </p:cNvSpPr>
          <p:nvPr/>
        </p:nvSpPr>
        <p:spPr bwMode="auto">
          <a:xfrm>
            <a:off x="1463915" y="5011118"/>
            <a:ext cx="2112433" cy="1584325"/>
          </a:xfrm>
          <a:prstGeom prst="rect">
            <a:avLst/>
          </a:prstGeom>
          <a:pattFill prst="sphere">
            <a:fgClr>
              <a:srgbClr val="0066FF"/>
            </a:fgClr>
            <a:bgClr>
              <a:srgbClr val="FFFFFF"/>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latin typeface="Arial" charset="0"/>
            </a:endParaRPr>
          </a:p>
        </p:txBody>
      </p:sp>
      <p:sp>
        <p:nvSpPr>
          <p:cNvPr id="74758" name="Rectangle 6" descr="深色木质"/>
          <p:cNvSpPr>
            <a:spLocks noChangeArrowheads="1"/>
          </p:cNvSpPr>
          <p:nvPr/>
        </p:nvSpPr>
        <p:spPr bwMode="auto">
          <a:xfrm>
            <a:off x="6478299" y="5011118"/>
            <a:ext cx="2112433" cy="1584325"/>
          </a:xfrm>
          <a:prstGeom prst="rect">
            <a:avLst/>
          </a:prstGeom>
          <a:blipFill dpi="0" rotWithShape="1">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nvGrpSpPr>
          <p:cNvPr id="2" name="Group 7"/>
          <p:cNvGrpSpPr>
            <a:grpSpLocks/>
          </p:cNvGrpSpPr>
          <p:nvPr/>
        </p:nvGrpSpPr>
        <p:grpSpPr bwMode="auto">
          <a:xfrm>
            <a:off x="1271298" y="6500192"/>
            <a:ext cx="3208867" cy="457200"/>
            <a:chOff x="793" y="4005"/>
            <a:chExt cx="1516" cy="288"/>
          </a:xfrm>
        </p:grpSpPr>
        <p:sp>
          <p:nvSpPr>
            <p:cNvPr id="12302" name="Line 8"/>
            <p:cNvSpPr>
              <a:spLocks noChangeShapeType="1"/>
            </p:cNvSpPr>
            <p:nvPr/>
          </p:nvSpPr>
          <p:spPr bwMode="auto">
            <a:xfrm>
              <a:off x="884" y="4065"/>
              <a:ext cx="131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03" name="Text Box 9"/>
            <p:cNvSpPr txBox="1">
              <a:spLocks noChangeArrowheads="1"/>
            </p:cNvSpPr>
            <p:nvPr/>
          </p:nvSpPr>
          <p:spPr bwMode="auto">
            <a:xfrm>
              <a:off x="793" y="4053"/>
              <a:ext cx="27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a:latin typeface="Times New Roman" pitchFamily="18" charset="0"/>
                </a:rPr>
                <a:t>0</a:t>
              </a:r>
            </a:p>
          </p:txBody>
        </p:sp>
        <p:sp>
          <p:nvSpPr>
            <p:cNvPr id="12304" name="Text Box 10"/>
            <p:cNvSpPr txBox="1">
              <a:spLocks noChangeArrowheads="1"/>
            </p:cNvSpPr>
            <p:nvPr/>
          </p:nvSpPr>
          <p:spPr bwMode="auto">
            <a:xfrm>
              <a:off x="1773" y="4053"/>
              <a:ext cx="27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a:latin typeface="Times New Roman" pitchFamily="18" charset="0"/>
                </a:rPr>
                <a:t>1</a:t>
              </a:r>
            </a:p>
          </p:txBody>
        </p:sp>
        <p:sp>
          <p:nvSpPr>
            <p:cNvPr id="12305" name="Text Box 11"/>
            <p:cNvSpPr txBox="1">
              <a:spLocks noChangeArrowheads="1"/>
            </p:cNvSpPr>
            <p:nvPr/>
          </p:nvSpPr>
          <p:spPr bwMode="auto">
            <a:xfrm>
              <a:off x="2036" y="4005"/>
              <a:ext cx="27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sz="2400" i="1">
                  <a:latin typeface="Times New Roman" pitchFamily="18" charset="0"/>
                </a:rPr>
                <a:t>s</a:t>
              </a:r>
            </a:p>
          </p:txBody>
        </p:sp>
      </p:grpSp>
      <p:grpSp>
        <p:nvGrpSpPr>
          <p:cNvPr id="3" name="Group 12"/>
          <p:cNvGrpSpPr>
            <a:grpSpLocks/>
          </p:cNvGrpSpPr>
          <p:nvPr/>
        </p:nvGrpSpPr>
        <p:grpSpPr bwMode="auto">
          <a:xfrm>
            <a:off x="983432" y="4434854"/>
            <a:ext cx="596900" cy="2311400"/>
            <a:chOff x="657" y="2704"/>
            <a:chExt cx="282" cy="1456"/>
          </a:xfrm>
        </p:grpSpPr>
        <p:sp>
          <p:nvSpPr>
            <p:cNvPr id="12298" name="Line 13"/>
            <p:cNvSpPr>
              <a:spLocks noChangeShapeType="1"/>
            </p:cNvSpPr>
            <p:nvPr/>
          </p:nvSpPr>
          <p:spPr bwMode="auto">
            <a:xfrm flipV="1">
              <a:off x="884" y="2750"/>
              <a:ext cx="0" cy="131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299" name="Text Box 14"/>
            <p:cNvSpPr txBox="1">
              <a:spLocks noChangeArrowheads="1"/>
            </p:cNvSpPr>
            <p:nvPr/>
          </p:nvSpPr>
          <p:spPr bwMode="auto">
            <a:xfrm>
              <a:off x="657" y="3929"/>
              <a:ext cx="27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a:latin typeface="Times New Roman" pitchFamily="18" charset="0"/>
                </a:rPr>
                <a:t>0</a:t>
              </a:r>
            </a:p>
          </p:txBody>
        </p:sp>
        <p:sp>
          <p:nvSpPr>
            <p:cNvPr id="12300" name="Text Box 15"/>
            <p:cNvSpPr txBox="1">
              <a:spLocks noChangeArrowheads="1"/>
            </p:cNvSpPr>
            <p:nvPr/>
          </p:nvSpPr>
          <p:spPr bwMode="auto">
            <a:xfrm>
              <a:off x="657" y="2976"/>
              <a:ext cx="27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a:latin typeface="Times New Roman" pitchFamily="18" charset="0"/>
                </a:rPr>
                <a:t>1</a:t>
              </a:r>
            </a:p>
          </p:txBody>
        </p:sp>
        <p:sp>
          <p:nvSpPr>
            <p:cNvPr id="12301" name="Text Box 16"/>
            <p:cNvSpPr txBox="1">
              <a:spLocks noChangeArrowheads="1"/>
            </p:cNvSpPr>
            <p:nvPr/>
          </p:nvSpPr>
          <p:spPr bwMode="auto">
            <a:xfrm>
              <a:off x="666" y="2704"/>
              <a:ext cx="27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sz="2400" i="1">
                  <a:latin typeface="Times New Roman" pitchFamily="18" charset="0"/>
                </a:rPr>
                <a:t>t</a:t>
              </a:r>
            </a:p>
          </p:txBody>
        </p:sp>
      </p:grpSp>
      <p:pic>
        <p:nvPicPr>
          <p:cNvPr id="74769" name="Picture 17" descr="water008"/>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a:xfrm>
            <a:off x="8821448" y="4544392"/>
            <a:ext cx="2734733" cy="2051050"/>
          </a:xfrm>
          <a:noFill/>
        </p:spPr>
      </p:pic>
    </p:spTree>
    <p:extLst>
      <p:ext uri="{BB962C8B-B14F-4D97-AF65-F5344CB8AC3E}">
        <p14:creationId xmlns:p14="http://schemas.microsoft.com/office/powerpoint/2010/main" val="3439745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4755">
                                            <p:bg/>
                                          </p:spTgt>
                                        </p:tgtEl>
                                        <p:attrNameLst>
                                          <p:attrName>style.visibility</p:attrName>
                                        </p:attrNameLst>
                                      </p:cBhvr>
                                      <p:to>
                                        <p:strVal val="visible"/>
                                      </p:to>
                                    </p:set>
                                    <p:animEffect transition="in" filter="wipe(up)">
                                      <p:cBhvr>
                                        <p:cTn id="7" dur="500"/>
                                        <p:tgtEl>
                                          <p:spTgt spid="74755">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4755">
                                            <p:txEl>
                                              <p:pRg st="0" end="0"/>
                                            </p:txEl>
                                          </p:spTgt>
                                        </p:tgtEl>
                                        <p:attrNameLst>
                                          <p:attrName>style.visibility</p:attrName>
                                        </p:attrNameLst>
                                      </p:cBhvr>
                                      <p:to>
                                        <p:strVal val="visible"/>
                                      </p:to>
                                    </p:set>
                                    <p:animEffect transition="in" filter="wipe(up)">
                                      <p:cBhvr>
                                        <p:cTn id="12" dur="500"/>
                                        <p:tgtEl>
                                          <p:spTgt spid="74755">
                                            <p:txEl>
                                              <p:pRg st="0" end="0"/>
                                            </p:tx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74755">
                                            <p:txEl>
                                              <p:pRg st="1" end="1"/>
                                            </p:txEl>
                                          </p:spTgt>
                                        </p:tgtEl>
                                        <p:attrNameLst>
                                          <p:attrName>style.visibility</p:attrName>
                                        </p:attrNameLst>
                                      </p:cBhvr>
                                      <p:to>
                                        <p:strVal val="visible"/>
                                      </p:to>
                                    </p:set>
                                    <p:animEffect transition="in" filter="wipe(up)">
                                      <p:cBhvr>
                                        <p:cTn id="15" dur="500"/>
                                        <p:tgtEl>
                                          <p:spTgt spid="74755">
                                            <p:txEl>
                                              <p:pRg st="1" end="1"/>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74755">
                                            <p:txEl>
                                              <p:pRg st="2" end="2"/>
                                            </p:txEl>
                                          </p:spTgt>
                                        </p:tgtEl>
                                        <p:attrNameLst>
                                          <p:attrName>style.visibility</p:attrName>
                                        </p:attrNameLst>
                                      </p:cBhvr>
                                      <p:to>
                                        <p:strVal val="visible"/>
                                      </p:to>
                                    </p:set>
                                    <p:animEffect transition="in" filter="wipe(up)">
                                      <p:cBhvr>
                                        <p:cTn id="18" dur="500"/>
                                        <p:tgtEl>
                                          <p:spTgt spid="74755">
                                            <p:txEl>
                                              <p:pRg st="2" end="2"/>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74755">
                                            <p:txEl>
                                              <p:pRg st="3" end="3"/>
                                            </p:txEl>
                                          </p:spTgt>
                                        </p:tgtEl>
                                        <p:attrNameLst>
                                          <p:attrName>style.visibility</p:attrName>
                                        </p:attrNameLst>
                                      </p:cBhvr>
                                      <p:to>
                                        <p:strVal val="visible"/>
                                      </p:to>
                                    </p:set>
                                    <p:animEffect transition="in" filter="wipe(up)">
                                      <p:cBhvr>
                                        <p:cTn id="21" dur="500"/>
                                        <p:tgtEl>
                                          <p:spTgt spid="74755">
                                            <p:txEl>
                                              <p:pRg st="3" end="3"/>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left)">
                                      <p:cBhvr>
                                        <p:cTn id="26" dur="500"/>
                                        <p:tgtEl>
                                          <p:spTgt spid="2"/>
                                        </p:tgtEl>
                                      </p:cBhvr>
                                    </p:animEffect>
                                  </p:childTnLst>
                                </p:cTn>
                              </p:par>
                              <p:par>
                                <p:cTn id="27" presetID="22" presetClass="entr" presetSubtype="4"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down)">
                                      <p:cBhvr>
                                        <p:cTn id="29" dur="500"/>
                                        <p:tgtEl>
                                          <p:spTgt spid="3"/>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4757"/>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74756"/>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74758"/>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nodeType="clickEffect">
                                  <p:stCondLst>
                                    <p:cond delay="0"/>
                                  </p:stCondLst>
                                  <p:childTnLst>
                                    <p:set>
                                      <p:cBhvr>
                                        <p:cTn id="45" dur="1" fill="hold">
                                          <p:stCondLst>
                                            <p:cond delay="0"/>
                                          </p:stCondLst>
                                        </p:cTn>
                                        <p:tgtEl>
                                          <p:spTgt spid="747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5" grpId="0" build="p" animBg="1"/>
      <p:bldP spid="74756" grpId="0" animBg="1"/>
      <p:bldP spid="74757" grpId="0" animBg="1"/>
      <p:bldP spid="7475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 name="Rectangle 2"/>
          <p:cNvSpPr>
            <a:spLocks noGrp="1" noChangeArrowheads="1"/>
          </p:cNvSpPr>
          <p:nvPr>
            <p:ph type="title"/>
          </p:nvPr>
        </p:nvSpPr>
        <p:spPr>
          <a:xfrm>
            <a:off x="839416" y="214314"/>
            <a:ext cx="10390716" cy="1462087"/>
          </a:xfrm>
        </p:spPr>
        <p:txBody>
          <a:bodyPr>
            <a:normAutofit/>
          </a:bodyPr>
          <a:lstStyle/>
          <a:p>
            <a:pPr eaLnBrk="1" hangingPunct="1">
              <a:lnSpc>
                <a:spcPct val="70000"/>
              </a:lnSpc>
              <a:spcBef>
                <a:spcPts val="2400"/>
              </a:spcBef>
            </a:pPr>
            <a:r>
              <a:rPr lang="en-US" altLang="zh-CN" sz="2800" b="1" dirty="0">
                <a:solidFill>
                  <a:schemeClr val="bg2">
                    <a:lumMod val="50000"/>
                  </a:schemeClr>
                </a:solidFill>
                <a:latin typeface="微软雅黑" panose="020B0503020204020204" pitchFamily="34" charset="-122"/>
                <a:ea typeface="微软雅黑" panose="020B0503020204020204" pitchFamily="34" charset="-122"/>
              </a:rPr>
              <a:t>2.2.1 </a:t>
            </a: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纹理映射定义</a:t>
            </a:r>
            <a:endParaRPr lang="en-US" altLang="zh-CN" sz="2800" b="1"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76803" name="Rectangle 3"/>
          <p:cNvSpPr>
            <a:spLocks noGrp="1" noChangeArrowheads="1"/>
          </p:cNvSpPr>
          <p:nvPr>
            <p:ph type="body" sz="half" idx="1"/>
          </p:nvPr>
        </p:nvSpPr>
        <p:spPr>
          <a:xfrm>
            <a:off x="1265767" y="1484784"/>
            <a:ext cx="9823451" cy="4543425"/>
          </a:xfrm>
        </p:spPr>
        <p:txBody>
          <a:bodyPr>
            <a:normAutofit lnSpcReduction="10000"/>
          </a:bodyPr>
          <a:lstStyle/>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纹理模式</a:t>
            </a:r>
          </a:p>
          <a:p>
            <a:pPr marL="1260475" lvl="3" indent="-342900" hangingPunct="0">
              <a:lnSpc>
                <a:spcPct val="12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纹理函数</a:t>
            </a:r>
          </a:p>
          <a:p>
            <a:pPr marL="1616075" lvl="2" indent="-342900" defTabSz="525463" eaLnBrk="1" hangingPunct="1">
              <a:lnSpc>
                <a:spcPct val="160000"/>
              </a:lnSpc>
              <a:buSzPct val="60000"/>
              <a:buFont typeface="Wingdings" panose="05000000000000000000" pitchFamily="2" charset="2"/>
              <a:buChar char="n"/>
              <a:defRPr/>
            </a:pPr>
            <a:r>
              <a:rPr lang="zh-CN" altLang="en-US" sz="2200" b="1" dirty="0" smtClean="0">
                <a:solidFill>
                  <a:schemeClr val="bg2">
                    <a:lumMod val="50000"/>
                  </a:schemeClr>
                </a:solidFill>
              </a:rPr>
              <a:t>定义</a:t>
            </a:r>
            <a:r>
              <a:rPr lang="zh-CN" altLang="en-US" sz="2200" b="1" dirty="0">
                <a:solidFill>
                  <a:schemeClr val="bg2">
                    <a:lumMod val="50000"/>
                  </a:schemeClr>
                </a:solidFill>
              </a:rPr>
              <a:t>在纹理空间中的函数。例如：</a:t>
            </a:r>
          </a:p>
          <a:p>
            <a:pPr marL="889000" lvl="1" indent="-439738" eaLnBrk="1" hangingPunct="1">
              <a:buFont typeface="Wingdings" pitchFamily="2" charset="2"/>
              <a:buNone/>
            </a:pPr>
            <a:r>
              <a:rPr lang="zh-CN" altLang="en-US" sz="2000" dirty="0" smtClean="0"/>
              <a:t>      </a:t>
            </a:r>
          </a:p>
          <a:p>
            <a:pPr marL="889000" lvl="1" indent="-439738" eaLnBrk="1" hangingPunct="1">
              <a:buFont typeface="Wingdings" pitchFamily="2" charset="2"/>
              <a:buNone/>
            </a:pPr>
            <a:r>
              <a:rPr lang="zh-CN" altLang="en-US" sz="2000" dirty="0" smtClean="0">
                <a:solidFill>
                  <a:schemeClr val="bg2">
                    <a:lumMod val="50000"/>
                  </a:schemeClr>
                </a:solidFill>
                <a:sym typeface="Wingdings 2" pitchFamily="18" charset="2"/>
              </a:rPr>
              <a:t></a:t>
            </a:r>
          </a:p>
          <a:p>
            <a:pPr marL="889000" lvl="1" indent="-439738" eaLnBrk="1" hangingPunct="1"/>
            <a:endParaRPr lang="zh-CN" altLang="en-US" sz="2000" dirty="0" smtClean="0">
              <a:solidFill>
                <a:schemeClr val="bg2">
                  <a:lumMod val="50000"/>
                </a:schemeClr>
              </a:solidFill>
            </a:endParaRPr>
          </a:p>
          <a:p>
            <a:pPr marL="889000" lvl="1" indent="-439738" eaLnBrk="1" hangingPunct="1">
              <a:buFont typeface="Wingdings" pitchFamily="2" charset="2"/>
              <a:buNone/>
            </a:pPr>
            <a:r>
              <a:rPr lang="zh-CN" altLang="en-US" sz="1800" dirty="0" smtClean="0">
                <a:solidFill>
                  <a:schemeClr val="bg2">
                    <a:lumMod val="50000"/>
                  </a:schemeClr>
                </a:solidFill>
                <a:latin typeface="Times New Roman" pitchFamily="18" charset="0"/>
              </a:rPr>
              <a:t>                            </a:t>
            </a:r>
            <a:r>
              <a:rPr lang="en-US" altLang="zh-CN" sz="1800" i="1" dirty="0" err="1" smtClean="0">
                <a:solidFill>
                  <a:schemeClr val="bg2">
                    <a:lumMod val="50000"/>
                  </a:schemeClr>
                </a:solidFill>
                <a:latin typeface="Times New Roman" pitchFamily="18" charset="0"/>
              </a:rPr>
              <a:t>a</a:t>
            </a:r>
            <a:r>
              <a:rPr lang="en-US" altLang="zh-CN" sz="1800" dirty="0" err="1" smtClean="0">
                <a:solidFill>
                  <a:schemeClr val="bg2">
                    <a:lumMod val="50000"/>
                  </a:schemeClr>
                </a:solidFill>
                <a:latin typeface="Times New Roman" pitchFamily="18" charset="0"/>
              </a:rPr>
              <a:t>,</a:t>
            </a:r>
            <a:r>
              <a:rPr lang="en-US" altLang="zh-CN" sz="1800" i="1" dirty="0" err="1" smtClean="0">
                <a:solidFill>
                  <a:schemeClr val="bg2">
                    <a:lumMod val="50000"/>
                  </a:schemeClr>
                </a:solidFill>
                <a:latin typeface="Times New Roman" pitchFamily="18" charset="0"/>
              </a:rPr>
              <a:t>b</a:t>
            </a:r>
            <a:r>
              <a:rPr lang="zh-CN" altLang="en-US" sz="1800" dirty="0" smtClean="0">
                <a:solidFill>
                  <a:schemeClr val="bg2">
                    <a:lumMod val="50000"/>
                  </a:schemeClr>
                </a:solidFill>
                <a:latin typeface="Times New Roman" pitchFamily="18" charset="0"/>
              </a:rPr>
              <a:t>表示亮度，</a:t>
            </a:r>
            <a:r>
              <a:rPr lang="en-US" altLang="zh-CN" sz="1800" dirty="0" smtClean="0">
                <a:solidFill>
                  <a:schemeClr val="bg2">
                    <a:lumMod val="50000"/>
                  </a:schemeClr>
                </a:solidFill>
                <a:latin typeface="Times New Roman" pitchFamily="18" charset="0"/>
              </a:rPr>
              <a:t>[</a:t>
            </a:r>
            <a:r>
              <a:rPr lang="en-US" altLang="zh-CN" sz="1800" i="1" dirty="0" smtClean="0">
                <a:solidFill>
                  <a:schemeClr val="bg2">
                    <a:lumMod val="50000"/>
                  </a:schemeClr>
                </a:solidFill>
                <a:latin typeface="Times New Roman" pitchFamily="18" charset="0"/>
              </a:rPr>
              <a:t>x</a:t>
            </a:r>
            <a:r>
              <a:rPr lang="en-US" altLang="zh-CN" sz="1800" dirty="0" smtClean="0">
                <a:solidFill>
                  <a:schemeClr val="bg2">
                    <a:lumMod val="50000"/>
                  </a:schemeClr>
                </a:solidFill>
                <a:latin typeface="Times New Roman" pitchFamily="18" charset="0"/>
              </a:rPr>
              <a:t>]</a:t>
            </a:r>
            <a:r>
              <a:rPr lang="zh-CN" altLang="en-US" sz="1800" dirty="0" smtClean="0">
                <a:solidFill>
                  <a:schemeClr val="bg2">
                    <a:lumMod val="50000"/>
                  </a:schemeClr>
                </a:solidFill>
                <a:latin typeface="Times New Roman" pitchFamily="18" charset="0"/>
              </a:rPr>
              <a:t>表示向下取整</a:t>
            </a:r>
          </a:p>
          <a:p>
            <a:pPr marL="889000" lvl="1" indent="-439738" eaLnBrk="1" hangingPunct="1"/>
            <a:endParaRPr lang="zh-CN" altLang="en-US" sz="1800" dirty="0" smtClean="0">
              <a:solidFill>
                <a:schemeClr val="bg2">
                  <a:lumMod val="50000"/>
                </a:schemeClr>
              </a:solidFill>
              <a:latin typeface="Times New Roman" pitchFamily="18" charset="0"/>
            </a:endParaRPr>
          </a:p>
          <a:p>
            <a:pPr marL="889000" lvl="1" indent="-439738" eaLnBrk="1" hangingPunct="1">
              <a:buFont typeface="Wingdings" pitchFamily="2" charset="2"/>
              <a:buNone/>
            </a:pPr>
            <a:r>
              <a:rPr lang="zh-CN" altLang="en-US" sz="2000" dirty="0" smtClean="0">
                <a:solidFill>
                  <a:schemeClr val="bg2">
                    <a:lumMod val="50000"/>
                  </a:schemeClr>
                </a:solidFill>
                <a:sym typeface="Wingdings 2" pitchFamily="18" charset="2"/>
              </a:rPr>
              <a:t></a:t>
            </a:r>
            <a:endParaRPr lang="zh-CN" altLang="en-US" sz="2000" dirty="0" smtClean="0">
              <a:solidFill>
                <a:schemeClr val="bg2">
                  <a:lumMod val="50000"/>
                </a:schemeClr>
              </a:solidFill>
            </a:endParaRPr>
          </a:p>
          <a:p>
            <a:pPr marL="889000" lvl="1" indent="-439738" eaLnBrk="1" hangingPunct="1">
              <a:spcBef>
                <a:spcPct val="0"/>
              </a:spcBef>
            </a:pPr>
            <a:endParaRPr lang="zh-CN" altLang="en-US" sz="1800" dirty="0" smtClean="0">
              <a:solidFill>
                <a:schemeClr val="bg2">
                  <a:lumMod val="50000"/>
                </a:schemeClr>
              </a:solidFill>
              <a:latin typeface="Times New Roman" pitchFamily="18" charset="0"/>
            </a:endParaRPr>
          </a:p>
          <a:p>
            <a:pPr marL="889000" lvl="1" indent="273050" defTabSz="1162050" eaLnBrk="1" hangingPunct="1">
              <a:spcBef>
                <a:spcPct val="0"/>
              </a:spcBef>
              <a:buFont typeface="Wingdings" pitchFamily="2" charset="2"/>
              <a:buNone/>
            </a:pPr>
            <a:r>
              <a:rPr lang="zh-CN" altLang="en-US" sz="1800" dirty="0" smtClean="0">
                <a:solidFill>
                  <a:schemeClr val="bg2">
                    <a:lumMod val="50000"/>
                  </a:schemeClr>
                </a:solidFill>
                <a:latin typeface="Times New Roman" pitchFamily="18" charset="0"/>
              </a:rPr>
              <a:t>                </a:t>
            </a:r>
            <a:r>
              <a:rPr lang="en-US" altLang="zh-CN" sz="1800" dirty="0" smtClean="0">
                <a:solidFill>
                  <a:schemeClr val="bg2">
                    <a:lumMod val="50000"/>
                  </a:schemeClr>
                </a:solidFill>
                <a:latin typeface="Times New Roman" pitchFamily="18" charset="0"/>
              </a:rPr>
              <a:t>A</a:t>
            </a:r>
            <a:r>
              <a:rPr lang="zh-CN" altLang="en-US" sz="1800" dirty="0" smtClean="0">
                <a:solidFill>
                  <a:schemeClr val="bg2">
                    <a:lumMod val="50000"/>
                  </a:schemeClr>
                </a:solidFill>
                <a:latin typeface="Times New Roman" pitchFamily="18" charset="0"/>
              </a:rPr>
              <a:t>为</a:t>
            </a:r>
            <a:r>
              <a:rPr lang="en-US" altLang="zh-CN" sz="1800" dirty="0" smtClean="0">
                <a:solidFill>
                  <a:schemeClr val="bg2">
                    <a:lumMod val="50000"/>
                  </a:schemeClr>
                </a:solidFill>
                <a:latin typeface="Times New Roman" pitchFamily="18" charset="0"/>
              </a:rPr>
              <a:t>[0,1]</a:t>
            </a:r>
            <a:r>
              <a:rPr lang="zh-CN" altLang="en-US" sz="1800" dirty="0" smtClean="0">
                <a:solidFill>
                  <a:schemeClr val="bg2">
                    <a:lumMod val="50000"/>
                  </a:schemeClr>
                </a:solidFill>
                <a:latin typeface="Times New Roman" pitchFamily="18" charset="0"/>
              </a:rPr>
              <a:t>上的随机变量，</a:t>
            </a:r>
            <a:r>
              <a:rPr lang="en-US" altLang="zh-CN" sz="1800" i="1" dirty="0" err="1" smtClean="0">
                <a:solidFill>
                  <a:schemeClr val="bg2">
                    <a:lumMod val="50000"/>
                  </a:schemeClr>
                </a:solidFill>
                <a:latin typeface="Times New Roman" pitchFamily="18" charset="0"/>
              </a:rPr>
              <a:t>p</a:t>
            </a:r>
            <a:r>
              <a:rPr lang="en-US" altLang="zh-CN" sz="1800" dirty="0" err="1" smtClean="0">
                <a:solidFill>
                  <a:schemeClr val="bg2">
                    <a:lumMod val="50000"/>
                  </a:schemeClr>
                </a:solidFill>
                <a:latin typeface="Times New Roman" pitchFamily="18" charset="0"/>
              </a:rPr>
              <a:t>,</a:t>
            </a:r>
            <a:r>
              <a:rPr lang="en-US" altLang="zh-CN" sz="1800" i="1" dirty="0" err="1" smtClean="0">
                <a:solidFill>
                  <a:schemeClr val="bg2">
                    <a:lumMod val="50000"/>
                  </a:schemeClr>
                </a:solidFill>
                <a:latin typeface="Times New Roman" pitchFamily="18" charset="0"/>
              </a:rPr>
              <a:t>q</a:t>
            </a:r>
            <a:r>
              <a:rPr lang="zh-CN" altLang="en-US" sz="1800" dirty="0" smtClean="0">
                <a:solidFill>
                  <a:schemeClr val="bg2">
                    <a:lumMod val="50000"/>
                  </a:schemeClr>
                </a:solidFill>
                <a:latin typeface="Times New Roman" pitchFamily="18" charset="0"/>
              </a:rPr>
              <a:t>为频率系数</a:t>
            </a:r>
          </a:p>
        </p:txBody>
      </p:sp>
      <p:graphicFrame>
        <p:nvGraphicFramePr>
          <p:cNvPr id="76804" name="Object 4"/>
          <p:cNvGraphicFramePr>
            <a:graphicFrameLocks noGrp="1" noChangeAspect="1"/>
          </p:cNvGraphicFramePr>
          <p:nvPr>
            <p:ph sz="quarter" idx="2"/>
            <p:extLst>
              <p:ext uri="{D42A27DB-BD31-4B8C-83A1-F6EECF244321}">
                <p14:modId xmlns:p14="http://schemas.microsoft.com/office/powerpoint/2010/main" val="31838410"/>
              </p:ext>
            </p:extLst>
          </p:nvPr>
        </p:nvGraphicFramePr>
        <p:xfrm>
          <a:off x="2927648" y="3212976"/>
          <a:ext cx="4759325" cy="1069975"/>
        </p:xfrm>
        <a:graphic>
          <a:graphicData uri="http://schemas.openxmlformats.org/presentationml/2006/ole">
            <mc:AlternateContent xmlns:mc="http://schemas.openxmlformats.org/markup-compatibility/2006">
              <mc:Choice xmlns:v="urn:schemas-microsoft-com:vml" Requires="v">
                <p:oleObj spid="_x0000_s122954" name="Equation" r:id="rId5" imgW="2146300" imgH="482600" progId="Equation.DSMT4">
                  <p:embed/>
                </p:oleObj>
              </mc:Choice>
              <mc:Fallback>
                <p:oleObj name="Equation" r:id="rId5" imgW="2146300" imgH="482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7648" y="3212976"/>
                        <a:ext cx="4759325" cy="1069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839" name="Object 39"/>
          <p:cNvGraphicFramePr>
            <a:graphicFrameLocks noGrp="1" noChangeAspect="1"/>
          </p:cNvGraphicFramePr>
          <p:nvPr>
            <p:ph sz="quarter" idx="3"/>
            <p:extLst>
              <p:ext uri="{D42A27DB-BD31-4B8C-83A1-F6EECF244321}">
                <p14:modId xmlns:p14="http://schemas.microsoft.com/office/powerpoint/2010/main" val="1057803249"/>
              </p:ext>
            </p:extLst>
          </p:nvPr>
        </p:nvGraphicFramePr>
        <p:xfrm>
          <a:off x="2837422" y="5062413"/>
          <a:ext cx="4200525" cy="466725"/>
        </p:xfrm>
        <a:graphic>
          <a:graphicData uri="http://schemas.openxmlformats.org/presentationml/2006/ole">
            <mc:AlternateContent xmlns:mc="http://schemas.openxmlformats.org/markup-compatibility/2006">
              <mc:Choice xmlns:v="urn:schemas-microsoft-com:vml" Requires="v">
                <p:oleObj spid="_x0000_s122955" name="Equation" r:id="rId7" imgW="1828800" imgH="203200" progId="Equation.DSMT4">
                  <p:embed/>
                </p:oleObj>
              </mc:Choice>
              <mc:Fallback>
                <p:oleObj name="Equation" r:id="rId7" imgW="1828800" imgH="2032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7422" y="5062413"/>
                        <a:ext cx="4200525" cy="46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5"/>
          <p:cNvGrpSpPr>
            <a:grpSpLocks/>
          </p:cNvGrpSpPr>
          <p:nvPr/>
        </p:nvGrpSpPr>
        <p:grpSpPr bwMode="auto">
          <a:xfrm>
            <a:off x="9359900" y="2713530"/>
            <a:ext cx="1727200" cy="1880697"/>
            <a:chOff x="4422" y="2076"/>
            <a:chExt cx="816" cy="818"/>
          </a:xfrm>
        </p:grpSpPr>
        <p:sp>
          <p:nvSpPr>
            <p:cNvPr id="13320" name="Rectangle 6"/>
            <p:cNvSpPr>
              <a:spLocks noChangeArrowheads="1"/>
            </p:cNvSpPr>
            <p:nvPr/>
          </p:nvSpPr>
          <p:spPr bwMode="auto">
            <a:xfrm>
              <a:off x="4422" y="2078"/>
              <a:ext cx="816" cy="816"/>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13321" name="Rectangle 7"/>
            <p:cNvSpPr>
              <a:spLocks noChangeAspect="1" noChangeArrowheads="1"/>
            </p:cNvSpPr>
            <p:nvPr/>
          </p:nvSpPr>
          <p:spPr bwMode="auto">
            <a:xfrm>
              <a:off x="4422" y="2784"/>
              <a:ext cx="102" cy="102"/>
            </a:xfrm>
            <a:prstGeom prst="rect">
              <a:avLst/>
            </a:prstGeom>
            <a:solidFill>
              <a:schemeClr val="tx2"/>
            </a:solidFill>
            <a:ln w="9525">
              <a:solidFill>
                <a:schemeClr val="tx1"/>
              </a:solidFill>
              <a:miter lim="800000"/>
              <a:headEnd/>
              <a:tailEnd/>
            </a:ln>
          </p:spPr>
          <p:txBody>
            <a:bodyPr wrap="none" anchor="ctr"/>
            <a:lstStyle/>
            <a:p>
              <a:endParaRPr lang="zh-CN" altLang="en-US"/>
            </a:p>
          </p:txBody>
        </p:sp>
        <p:sp>
          <p:nvSpPr>
            <p:cNvPr id="13322" name="Rectangle 8"/>
            <p:cNvSpPr>
              <a:spLocks noChangeAspect="1" noChangeArrowheads="1"/>
            </p:cNvSpPr>
            <p:nvPr/>
          </p:nvSpPr>
          <p:spPr bwMode="auto">
            <a:xfrm>
              <a:off x="4524" y="2674"/>
              <a:ext cx="102" cy="102"/>
            </a:xfrm>
            <a:prstGeom prst="rect">
              <a:avLst/>
            </a:prstGeom>
            <a:solidFill>
              <a:schemeClr val="tx2"/>
            </a:solidFill>
            <a:ln w="9525">
              <a:solidFill>
                <a:schemeClr val="tx1"/>
              </a:solidFill>
              <a:miter lim="800000"/>
              <a:headEnd/>
              <a:tailEnd/>
            </a:ln>
          </p:spPr>
          <p:txBody>
            <a:bodyPr wrap="none" anchor="ctr"/>
            <a:lstStyle/>
            <a:p>
              <a:endParaRPr lang="zh-CN" altLang="en-US"/>
            </a:p>
          </p:txBody>
        </p:sp>
        <p:sp>
          <p:nvSpPr>
            <p:cNvPr id="13323" name="Rectangle 9"/>
            <p:cNvSpPr>
              <a:spLocks noChangeAspect="1" noChangeArrowheads="1"/>
            </p:cNvSpPr>
            <p:nvPr/>
          </p:nvSpPr>
          <p:spPr bwMode="auto">
            <a:xfrm>
              <a:off x="4626" y="2784"/>
              <a:ext cx="102" cy="102"/>
            </a:xfrm>
            <a:prstGeom prst="rect">
              <a:avLst/>
            </a:prstGeom>
            <a:solidFill>
              <a:schemeClr val="tx2"/>
            </a:solidFill>
            <a:ln w="9525">
              <a:solidFill>
                <a:schemeClr val="tx1"/>
              </a:solidFill>
              <a:miter lim="800000"/>
              <a:headEnd/>
              <a:tailEnd/>
            </a:ln>
          </p:spPr>
          <p:txBody>
            <a:bodyPr wrap="none" anchor="ctr"/>
            <a:lstStyle/>
            <a:p>
              <a:endParaRPr lang="zh-CN" altLang="en-US"/>
            </a:p>
          </p:txBody>
        </p:sp>
        <p:sp>
          <p:nvSpPr>
            <p:cNvPr id="13324" name="Rectangle 10"/>
            <p:cNvSpPr>
              <a:spLocks noChangeAspect="1" noChangeArrowheads="1"/>
            </p:cNvSpPr>
            <p:nvPr/>
          </p:nvSpPr>
          <p:spPr bwMode="auto">
            <a:xfrm>
              <a:off x="4728" y="2675"/>
              <a:ext cx="102" cy="102"/>
            </a:xfrm>
            <a:prstGeom prst="rect">
              <a:avLst/>
            </a:prstGeom>
            <a:solidFill>
              <a:schemeClr val="tx2"/>
            </a:solidFill>
            <a:ln w="9525">
              <a:solidFill>
                <a:schemeClr val="tx1"/>
              </a:solidFill>
              <a:miter lim="800000"/>
              <a:headEnd/>
              <a:tailEnd/>
            </a:ln>
          </p:spPr>
          <p:txBody>
            <a:bodyPr wrap="none" anchor="ctr"/>
            <a:lstStyle/>
            <a:p>
              <a:endParaRPr lang="zh-CN" altLang="en-US"/>
            </a:p>
          </p:txBody>
        </p:sp>
        <p:sp>
          <p:nvSpPr>
            <p:cNvPr id="13325" name="Rectangle 11"/>
            <p:cNvSpPr>
              <a:spLocks noChangeAspect="1" noChangeArrowheads="1"/>
            </p:cNvSpPr>
            <p:nvPr/>
          </p:nvSpPr>
          <p:spPr bwMode="auto">
            <a:xfrm>
              <a:off x="4830" y="2784"/>
              <a:ext cx="102" cy="102"/>
            </a:xfrm>
            <a:prstGeom prst="rect">
              <a:avLst/>
            </a:prstGeom>
            <a:solidFill>
              <a:schemeClr val="tx2"/>
            </a:solidFill>
            <a:ln w="9525">
              <a:solidFill>
                <a:schemeClr val="tx1"/>
              </a:solidFill>
              <a:miter lim="800000"/>
              <a:headEnd/>
              <a:tailEnd/>
            </a:ln>
          </p:spPr>
          <p:txBody>
            <a:bodyPr wrap="none" anchor="ctr"/>
            <a:lstStyle/>
            <a:p>
              <a:endParaRPr lang="zh-CN" altLang="en-US"/>
            </a:p>
          </p:txBody>
        </p:sp>
        <p:sp>
          <p:nvSpPr>
            <p:cNvPr id="13326" name="Rectangle 12"/>
            <p:cNvSpPr>
              <a:spLocks noChangeAspect="1" noChangeArrowheads="1"/>
            </p:cNvSpPr>
            <p:nvPr/>
          </p:nvSpPr>
          <p:spPr bwMode="auto">
            <a:xfrm>
              <a:off x="4932" y="2675"/>
              <a:ext cx="102" cy="102"/>
            </a:xfrm>
            <a:prstGeom prst="rect">
              <a:avLst/>
            </a:prstGeom>
            <a:solidFill>
              <a:schemeClr val="tx2"/>
            </a:solidFill>
            <a:ln w="9525">
              <a:solidFill>
                <a:schemeClr val="tx1"/>
              </a:solidFill>
              <a:miter lim="800000"/>
              <a:headEnd/>
              <a:tailEnd/>
            </a:ln>
          </p:spPr>
          <p:txBody>
            <a:bodyPr wrap="none" anchor="ctr"/>
            <a:lstStyle/>
            <a:p>
              <a:endParaRPr lang="zh-CN" altLang="en-US"/>
            </a:p>
          </p:txBody>
        </p:sp>
        <p:sp>
          <p:nvSpPr>
            <p:cNvPr id="13327" name="Rectangle 13"/>
            <p:cNvSpPr>
              <a:spLocks noChangeAspect="1" noChangeArrowheads="1"/>
            </p:cNvSpPr>
            <p:nvPr/>
          </p:nvSpPr>
          <p:spPr bwMode="auto">
            <a:xfrm>
              <a:off x="4422" y="2580"/>
              <a:ext cx="102" cy="102"/>
            </a:xfrm>
            <a:prstGeom prst="rect">
              <a:avLst/>
            </a:prstGeom>
            <a:solidFill>
              <a:schemeClr val="tx2"/>
            </a:solidFill>
            <a:ln w="9525">
              <a:solidFill>
                <a:schemeClr val="tx1"/>
              </a:solidFill>
              <a:miter lim="800000"/>
              <a:headEnd/>
              <a:tailEnd/>
            </a:ln>
          </p:spPr>
          <p:txBody>
            <a:bodyPr wrap="none" anchor="ctr"/>
            <a:lstStyle/>
            <a:p>
              <a:endParaRPr lang="zh-CN" altLang="en-US"/>
            </a:p>
          </p:txBody>
        </p:sp>
        <p:sp>
          <p:nvSpPr>
            <p:cNvPr id="13328" name="Rectangle 14"/>
            <p:cNvSpPr>
              <a:spLocks noChangeAspect="1" noChangeArrowheads="1"/>
            </p:cNvSpPr>
            <p:nvPr/>
          </p:nvSpPr>
          <p:spPr bwMode="auto">
            <a:xfrm>
              <a:off x="5136" y="2682"/>
              <a:ext cx="102" cy="102"/>
            </a:xfrm>
            <a:prstGeom prst="rect">
              <a:avLst/>
            </a:prstGeom>
            <a:solidFill>
              <a:schemeClr val="tx2"/>
            </a:solidFill>
            <a:ln w="9525">
              <a:solidFill>
                <a:schemeClr val="tx1"/>
              </a:solidFill>
              <a:miter lim="800000"/>
              <a:headEnd/>
              <a:tailEnd/>
            </a:ln>
          </p:spPr>
          <p:txBody>
            <a:bodyPr wrap="none" anchor="ctr"/>
            <a:lstStyle/>
            <a:p>
              <a:endParaRPr lang="zh-CN" altLang="en-US"/>
            </a:p>
          </p:txBody>
        </p:sp>
        <p:sp>
          <p:nvSpPr>
            <p:cNvPr id="13329" name="Rectangle 15"/>
            <p:cNvSpPr>
              <a:spLocks noChangeAspect="1" noChangeArrowheads="1"/>
            </p:cNvSpPr>
            <p:nvPr/>
          </p:nvSpPr>
          <p:spPr bwMode="auto">
            <a:xfrm>
              <a:off x="5034" y="2784"/>
              <a:ext cx="102" cy="102"/>
            </a:xfrm>
            <a:prstGeom prst="rect">
              <a:avLst/>
            </a:prstGeom>
            <a:solidFill>
              <a:schemeClr val="tx2"/>
            </a:solidFill>
            <a:ln w="9525">
              <a:solidFill>
                <a:schemeClr val="tx1"/>
              </a:solidFill>
              <a:miter lim="800000"/>
              <a:headEnd/>
              <a:tailEnd/>
            </a:ln>
          </p:spPr>
          <p:txBody>
            <a:bodyPr wrap="none" anchor="ctr"/>
            <a:lstStyle/>
            <a:p>
              <a:endParaRPr lang="zh-CN" altLang="en-US"/>
            </a:p>
          </p:txBody>
        </p:sp>
        <p:sp>
          <p:nvSpPr>
            <p:cNvPr id="13330" name="Rectangle 16"/>
            <p:cNvSpPr>
              <a:spLocks noChangeAspect="1" noChangeArrowheads="1"/>
            </p:cNvSpPr>
            <p:nvPr/>
          </p:nvSpPr>
          <p:spPr bwMode="auto">
            <a:xfrm>
              <a:off x="4524" y="2478"/>
              <a:ext cx="102" cy="102"/>
            </a:xfrm>
            <a:prstGeom prst="rect">
              <a:avLst/>
            </a:prstGeom>
            <a:solidFill>
              <a:schemeClr val="tx2"/>
            </a:solidFill>
            <a:ln w="9525">
              <a:solidFill>
                <a:schemeClr val="tx1"/>
              </a:solidFill>
              <a:miter lim="800000"/>
              <a:headEnd/>
              <a:tailEnd/>
            </a:ln>
          </p:spPr>
          <p:txBody>
            <a:bodyPr wrap="none" anchor="ctr"/>
            <a:lstStyle/>
            <a:p>
              <a:endParaRPr lang="zh-CN" altLang="en-US"/>
            </a:p>
          </p:txBody>
        </p:sp>
        <p:sp>
          <p:nvSpPr>
            <p:cNvPr id="13331" name="Rectangle 17"/>
            <p:cNvSpPr>
              <a:spLocks noChangeAspect="1" noChangeArrowheads="1"/>
            </p:cNvSpPr>
            <p:nvPr/>
          </p:nvSpPr>
          <p:spPr bwMode="auto">
            <a:xfrm>
              <a:off x="4422" y="2376"/>
              <a:ext cx="102" cy="102"/>
            </a:xfrm>
            <a:prstGeom prst="rect">
              <a:avLst/>
            </a:prstGeom>
            <a:solidFill>
              <a:schemeClr val="tx2"/>
            </a:solidFill>
            <a:ln w="9525">
              <a:solidFill>
                <a:schemeClr val="tx1"/>
              </a:solidFill>
              <a:miter lim="800000"/>
              <a:headEnd/>
              <a:tailEnd/>
            </a:ln>
          </p:spPr>
          <p:txBody>
            <a:bodyPr wrap="none" anchor="ctr"/>
            <a:lstStyle/>
            <a:p>
              <a:endParaRPr lang="zh-CN" altLang="en-US"/>
            </a:p>
          </p:txBody>
        </p:sp>
        <p:sp>
          <p:nvSpPr>
            <p:cNvPr id="13332" name="Rectangle 18"/>
            <p:cNvSpPr>
              <a:spLocks noChangeAspect="1" noChangeArrowheads="1"/>
            </p:cNvSpPr>
            <p:nvPr/>
          </p:nvSpPr>
          <p:spPr bwMode="auto">
            <a:xfrm>
              <a:off x="4626" y="2580"/>
              <a:ext cx="102" cy="102"/>
            </a:xfrm>
            <a:prstGeom prst="rect">
              <a:avLst/>
            </a:prstGeom>
            <a:solidFill>
              <a:schemeClr val="tx2"/>
            </a:solidFill>
            <a:ln w="9525">
              <a:solidFill>
                <a:schemeClr val="tx1"/>
              </a:solidFill>
              <a:miter lim="800000"/>
              <a:headEnd/>
              <a:tailEnd/>
            </a:ln>
          </p:spPr>
          <p:txBody>
            <a:bodyPr wrap="none" anchor="ctr"/>
            <a:lstStyle/>
            <a:p>
              <a:endParaRPr lang="zh-CN" altLang="en-US"/>
            </a:p>
          </p:txBody>
        </p:sp>
        <p:sp>
          <p:nvSpPr>
            <p:cNvPr id="13333" name="Rectangle 19"/>
            <p:cNvSpPr>
              <a:spLocks noChangeAspect="1" noChangeArrowheads="1"/>
            </p:cNvSpPr>
            <p:nvPr/>
          </p:nvSpPr>
          <p:spPr bwMode="auto">
            <a:xfrm>
              <a:off x="4830" y="2580"/>
              <a:ext cx="102" cy="102"/>
            </a:xfrm>
            <a:prstGeom prst="rect">
              <a:avLst/>
            </a:prstGeom>
            <a:solidFill>
              <a:schemeClr val="tx2"/>
            </a:solidFill>
            <a:ln w="9525">
              <a:solidFill>
                <a:schemeClr val="tx1"/>
              </a:solidFill>
              <a:miter lim="800000"/>
              <a:headEnd/>
              <a:tailEnd/>
            </a:ln>
          </p:spPr>
          <p:txBody>
            <a:bodyPr wrap="none" anchor="ctr"/>
            <a:lstStyle/>
            <a:p>
              <a:endParaRPr lang="zh-CN" altLang="en-US"/>
            </a:p>
          </p:txBody>
        </p:sp>
        <p:sp>
          <p:nvSpPr>
            <p:cNvPr id="13334" name="Rectangle 20"/>
            <p:cNvSpPr>
              <a:spLocks noChangeAspect="1" noChangeArrowheads="1"/>
            </p:cNvSpPr>
            <p:nvPr/>
          </p:nvSpPr>
          <p:spPr bwMode="auto">
            <a:xfrm>
              <a:off x="5034" y="2580"/>
              <a:ext cx="102" cy="102"/>
            </a:xfrm>
            <a:prstGeom prst="rect">
              <a:avLst/>
            </a:prstGeom>
            <a:solidFill>
              <a:schemeClr val="tx2"/>
            </a:solidFill>
            <a:ln w="9525">
              <a:solidFill>
                <a:schemeClr val="tx1"/>
              </a:solidFill>
              <a:miter lim="800000"/>
              <a:headEnd/>
              <a:tailEnd/>
            </a:ln>
          </p:spPr>
          <p:txBody>
            <a:bodyPr wrap="none" anchor="ctr"/>
            <a:lstStyle/>
            <a:p>
              <a:endParaRPr lang="zh-CN" altLang="en-US"/>
            </a:p>
          </p:txBody>
        </p:sp>
        <p:sp>
          <p:nvSpPr>
            <p:cNvPr id="13335" name="Rectangle 21"/>
            <p:cNvSpPr>
              <a:spLocks noChangeAspect="1" noChangeArrowheads="1"/>
            </p:cNvSpPr>
            <p:nvPr/>
          </p:nvSpPr>
          <p:spPr bwMode="auto">
            <a:xfrm>
              <a:off x="4524" y="2281"/>
              <a:ext cx="102" cy="102"/>
            </a:xfrm>
            <a:prstGeom prst="rect">
              <a:avLst/>
            </a:prstGeom>
            <a:solidFill>
              <a:schemeClr val="tx2"/>
            </a:solidFill>
            <a:ln w="9525">
              <a:solidFill>
                <a:schemeClr val="tx1"/>
              </a:solidFill>
              <a:miter lim="800000"/>
              <a:headEnd/>
              <a:tailEnd/>
            </a:ln>
          </p:spPr>
          <p:txBody>
            <a:bodyPr wrap="none" anchor="ctr"/>
            <a:lstStyle/>
            <a:p>
              <a:endParaRPr lang="zh-CN" altLang="en-US"/>
            </a:p>
          </p:txBody>
        </p:sp>
        <p:sp>
          <p:nvSpPr>
            <p:cNvPr id="13336" name="Rectangle 22"/>
            <p:cNvSpPr>
              <a:spLocks noChangeAspect="1" noChangeArrowheads="1"/>
            </p:cNvSpPr>
            <p:nvPr/>
          </p:nvSpPr>
          <p:spPr bwMode="auto">
            <a:xfrm>
              <a:off x="4626" y="2171"/>
              <a:ext cx="102" cy="102"/>
            </a:xfrm>
            <a:prstGeom prst="rect">
              <a:avLst/>
            </a:prstGeom>
            <a:solidFill>
              <a:schemeClr val="tx2"/>
            </a:solidFill>
            <a:ln w="9525">
              <a:solidFill>
                <a:schemeClr val="tx1"/>
              </a:solidFill>
              <a:miter lim="800000"/>
              <a:headEnd/>
              <a:tailEnd/>
            </a:ln>
          </p:spPr>
          <p:txBody>
            <a:bodyPr wrap="none" anchor="ctr"/>
            <a:lstStyle/>
            <a:p>
              <a:endParaRPr lang="zh-CN" altLang="en-US"/>
            </a:p>
          </p:txBody>
        </p:sp>
        <p:sp>
          <p:nvSpPr>
            <p:cNvPr id="13337" name="Rectangle 23"/>
            <p:cNvSpPr>
              <a:spLocks noChangeAspect="1" noChangeArrowheads="1"/>
            </p:cNvSpPr>
            <p:nvPr/>
          </p:nvSpPr>
          <p:spPr bwMode="auto">
            <a:xfrm>
              <a:off x="4728" y="2472"/>
              <a:ext cx="102" cy="102"/>
            </a:xfrm>
            <a:prstGeom prst="rect">
              <a:avLst/>
            </a:prstGeom>
            <a:solidFill>
              <a:schemeClr val="tx2"/>
            </a:solidFill>
            <a:ln w="9525">
              <a:solidFill>
                <a:schemeClr val="tx1"/>
              </a:solidFill>
              <a:miter lim="800000"/>
              <a:headEnd/>
              <a:tailEnd/>
            </a:ln>
          </p:spPr>
          <p:txBody>
            <a:bodyPr wrap="none" anchor="ctr"/>
            <a:lstStyle/>
            <a:p>
              <a:endParaRPr lang="zh-CN" altLang="en-US"/>
            </a:p>
          </p:txBody>
        </p:sp>
        <p:sp>
          <p:nvSpPr>
            <p:cNvPr id="13338" name="Rectangle 24"/>
            <p:cNvSpPr>
              <a:spLocks noChangeAspect="1" noChangeArrowheads="1"/>
            </p:cNvSpPr>
            <p:nvPr/>
          </p:nvSpPr>
          <p:spPr bwMode="auto">
            <a:xfrm>
              <a:off x="4830" y="2370"/>
              <a:ext cx="102" cy="102"/>
            </a:xfrm>
            <a:prstGeom prst="rect">
              <a:avLst/>
            </a:prstGeom>
            <a:solidFill>
              <a:schemeClr val="tx2"/>
            </a:solidFill>
            <a:ln w="9525">
              <a:solidFill>
                <a:schemeClr val="tx1"/>
              </a:solidFill>
              <a:miter lim="800000"/>
              <a:headEnd/>
              <a:tailEnd/>
            </a:ln>
          </p:spPr>
          <p:txBody>
            <a:bodyPr wrap="none" anchor="ctr"/>
            <a:lstStyle/>
            <a:p>
              <a:endParaRPr lang="zh-CN" altLang="en-US"/>
            </a:p>
          </p:txBody>
        </p:sp>
        <p:sp>
          <p:nvSpPr>
            <p:cNvPr id="13339" name="Rectangle 25"/>
            <p:cNvSpPr>
              <a:spLocks noChangeAspect="1" noChangeArrowheads="1"/>
            </p:cNvSpPr>
            <p:nvPr/>
          </p:nvSpPr>
          <p:spPr bwMode="auto">
            <a:xfrm>
              <a:off x="4932" y="2478"/>
              <a:ext cx="102" cy="102"/>
            </a:xfrm>
            <a:prstGeom prst="rect">
              <a:avLst/>
            </a:prstGeom>
            <a:solidFill>
              <a:schemeClr val="tx2"/>
            </a:solidFill>
            <a:ln w="9525">
              <a:solidFill>
                <a:schemeClr val="tx1"/>
              </a:solidFill>
              <a:miter lim="800000"/>
              <a:headEnd/>
              <a:tailEnd/>
            </a:ln>
          </p:spPr>
          <p:txBody>
            <a:bodyPr wrap="none" anchor="ctr"/>
            <a:lstStyle/>
            <a:p>
              <a:endParaRPr lang="zh-CN" altLang="en-US"/>
            </a:p>
          </p:txBody>
        </p:sp>
        <p:sp>
          <p:nvSpPr>
            <p:cNvPr id="13340" name="Rectangle 26"/>
            <p:cNvSpPr>
              <a:spLocks noChangeAspect="1" noChangeArrowheads="1"/>
            </p:cNvSpPr>
            <p:nvPr/>
          </p:nvSpPr>
          <p:spPr bwMode="auto">
            <a:xfrm>
              <a:off x="5034" y="2370"/>
              <a:ext cx="102" cy="102"/>
            </a:xfrm>
            <a:prstGeom prst="rect">
              <a:avLst/>
            </a:prstGeom>
            <a:solidFill>
              <a:schemeClr val="tx2"/>
            </a:solidFill>
            <a:ln w="9525">
              <a:solidFill>
                <a:schemeClr val="tx1"/>
              </a:solidFill>
              <a:miter lim="800000"/>
              <a:headEnd/>
              <a:tailEnd/>
            </a:ln>
          </p:spPr>
          <p:txBody>
            <a:bodyPr wrap="none" anchor="ctr"/>
            <a:lstStyle/>
            <a:p>
              <a:endParaRPr lang="zh-CN" altLang="en-US"/>
            </a:p>
          </p:txBody>
        </p:sp>
        <p:sp>
          <p:nvSpPr>
            <p:cNvPr id="13341" name="Rectangle 27"/>
            <p:cNvSpPr>
              <a:spLocks noChangeAspect="1" noChangeArrowheads="1"/>
            </p:cNvSpPr>
            <p:nvPr/>
          </p:nvSpPr>
          <p:spPr bwMode="auto">
            <a:xfrm>
              <a:off x="4524" y="2076"/>
              <a:ext cx="102" cy="102"/>
            </a:xfrm>
            <a:prstGeom prst="rect">
              <a:avLst/>
            </a:prstGeom>
            <a:solidFill>
              <a:schemeClr val="tx2"/>
            </a:solidFill>
            <a:ln w="9525">
              <a:solidFill>
                <a:schemeClr val="tx1"/>
              </a:solidFill>
              <a:miter lim="800000"/>
              <a:headEnd/>
              <a:tailEnd/>
            </a:ln>
          </p:spPr>
          <p:txBody>
            <a:bodyPr wrap="none" anchor="ctr"/>
            <a:lstStyle/>
            <a:p>
              <a:endParaRPr lang="zh-CN" altLang="en-US"/>
            </a:p>
          </p:txBody>
        </p:sp>
        <p:sp>
          <p:nvSpPr>
            <p:cNvPr id="13342" name="Rectangle 28"/>
            <p:cNvSpPr>
              <a:spLocks noChangeAspect="1" noChangeArrowheads="1"/>
            </p:cNvSpPr>
            <p:nvPr/>
          </p:nvSpPr>
          <p:spPr bwMode="auto">
            <a:xfrm>
              <a:off x="4626" y="2376"/>
              <a:ext cx="102" cy="102"/>
            </a:xfrm>
            <a:prstGeom prst="rect">
              <a:avLst/>
            </a:prstGeom>
            <a:solidFill>
              <a:schemeClr val="tx2"/>
            </a:solidFill>
            <a:ln w="9525">
              <a:solidFill>
                <a:schemeClr val="tx1"/>
              </a:solidFill>
              <a:miter lim="800000"/>
              <a:headEnd/>
              <a:tailEnd/>
            </a:ln>
          </p:spPr>
          <p:txBody>
            <a:bodyPr wrap="none" anchor="ctr"/>
            <a:lstStyle/>
            <a:p>
              <a:endParaRPr lang="zh-CN" altLang="en-US"/>
            </a:p>
          </p:txBody>
        </p:sp>
        <p:sp>
          <p:nvSpPr>
            <p:cNvPr id="13343" name="Rectangle 29"/>
            <p:cNvSpPr>
              <a:spLocks noChangeAspect="1" noChangeArrowheads="1"/>
            </p:cNvSpPr>
            <p:nvPr/>
          </p:nvSpPr>
          <p:spPr bwMode="auto">
            <a:xfrm>
              <a:off x="5136" y="2479"/>
              <a:ext cx="102" cy="102"/>
            </a:xfrm>
            <a:prstGeom prst="rect">
              <a:avLst/>
            </a:prstGeom>
            <a:solidFill>
              <a:schemeClr val="tx2"/>
            </a:solidFill>
            <a:ln w="9525">
              <a:solidFill>
                <a:schemeClr val="tx1"/>
              </a:solidFill>
              <a:miter lim="800000"/>
              <a:headEnd/>
              <a:tailEnd/>
            </a:ln>
          </p:spPr>
          <p:txBody>
            <a:bodyPr wrap="none" anchor="ctr"/>
            <a:lstStyle/>
            <a:p>
              <a:endParaRPr lang="zh-CN" altLang="en-US"/>
            </a:p>
          </p:txBody>
        </p:sp>
        <p:sp>
          <p:nvSpPr>
            <p:cNvPr id="13344" name="Rectangle 30"/>
            <p:cNvSpPr>
              <a:spLocks noChangeAspect="1" noChangeArrowheads="1"/>
            </p:cNvSpPr>
            <p:nvPr/>
          </p:nvSpPr>
          <p:spPr bwMode="auto">
            <a:xfrm>
              <a:off x="4728" y="2275"/>
              <a:ext cx="102" cy="102"/>
            </a:xfrm>
            <a:prstGeom prst="rect">
              <a:avLst/>
            </a:prstGeom>
            <a:solidFill>
              <a:schemeClr val="tx2"/>
            </a:solidFill>
            <a:ln w="9525">
              <a:solidFill>
                <a:schemeClr val="tx1"/>
              </a:solidFill>
              <a:miter lim="800000"/>
              <a:headEnd/>
              <a:tailEnd/>
            </a:ln>
          </p:spPr>
          <p:txBody>
            <a:bodyPr wrap="none" anchor="ctr"/>
            <a:lstStyle/>
            <a:p>
              <a:endParaRPr lang="zh-CN" altLang="en-US"/>
            </a:p>
          </p:txBody>
        </p:sp>
        <p:sp>
          <p:nvSpPr>
            <p:cNvPr id="13345" name="Rectangle 31"/>
            <p:cNvSpPr>
              <a:spLocks noChangeAspect="1" noChangeArrowheads="1"/>
            </p:cNvSpPr>
            <p:nvPr/>
          </p:nvSpPr>
          <p:spPr bwMode="auto">
            <a:xfrm>
              <a:off x="4932" y="2275"/>
              <a:ext cx="102" cy="102"/>
            </a:xfrm>
            <a:prstGeom prst="rect">
              <a:avLst/>
            </a:prstGeom>
            <a:solidFill>
              <a:schemeClr val="tx2"/>
            </a:solidFill>
            <a:ln w="9525">
              <a:solidFill>
                <a:schemeClr val="tx1"/>
              </a:solidFill>
              <a:miter lim="800000"/>
              <a:headEnd/>
              <a:tailEnd/>
            </a:ln>
          </p:spPr>
          <p:txBody>
            <a:bodyPr wrap="none" anchor="ctr"/>
            <a:lstStyle/>
            <a:p>
              <a:endParaRPr lang="zh-CN" altLang="en-US"/>
            </a:p>
          </p:txBody>
        </p:sp>
        <p:sp>
          <p:nvSpPr>
            <p:cNvPr id="13346" name="Rectangle 32"/>
            <p:cNvSpPr>
              <a:spLocks noChangeAspect="1" noChangeArrowheads="1"/>
            </p:cNvSpPr>
            <p:nvPr/>
          </p:nvSpPr>
          <p:spPr bwMode="auto">
            <a:xfrm>
              <a:off x="5136" y="2275"/>
              <a:ext cx="102" cy="102"/>
            </a:xfrm>
            <a:prstGeom prst="rect">
              <a:avLst/>
            </a:prstGeom>
            <a:solidFill>
              <a:schemeClr val="tx2"/>
            </a:solidFill>
            <a:ln w="9525">
              <a:solidFill>
                <a:schemeClr val="tx1"/>
              </a:solidFill>
              <a:miter lim="800000"/>
              <a:headEnd/>
              <a:tailEnd/>
            </a:ln>
          </p:spPr>
          <p:txBody>
            <a:bodyPr wrap="none" anchor="ctr"/>
            <a:lstStyle/>
            <a:p>
              <a:endParaRPr lang="zh-CN" altLang="en-US"/>
            </a:p>
          </p:txBody>
        </p:sp>
        <p:sp>
          <p:nvSpPr>
            <p:cNvPr id="13347" name="Rectangle 33"/>
            <p:cNvSpPr>
              <a:spLocks noChangeAspect="1" noChangeArrowheads="1"/>
            </p:cNvSpPr>
            <p:nvPr/>
          </p:nvSpPr>
          <p:spPr bwMode="auto">
            <a:xfrm>
              <a:off x="4830" y="2170"/>
              <a:ext cx="102" cy="102"/>
            </a:xfrm>
            <a:prstGeom prst="rect">
              <a:avLst/>
            </a:prstGeom>
            <a:solidFill>
              <a:schemeClr val="tx2"/>
            </a:solidFill>
            <a:ln w="9525">
              <a:solidFill>
                <a:schemeClr val="tx1"/>
              </a:solidFill>
              <a:miter lim="800000"/>
              <a:headEnd/>
              <a:tailEnd/>
            </a:ln>
          </p:spPr>
          <p:txBody>
            <a:bodyPr wrap="none" anchor="ctr"/>
            <a:lstStyle/>
            <a:p>
              <a:endParaRPr lang="zh-CN" altLang="en-US"/>
            </a:p>
          </p:txBody>
        </p:sp>
        <p:sp>
          <p:nvSpPr>
            <p:cNvPr id="13348" name="Rectangle 34"/>
            <p:cNvSpPr>
              <a:spLocks noChangeAspect="1" noChangeArrowheads="1"/>
            </p:cNvSpPr>
            <p:nvPr/>
          </p:nvSpPr>
          <p:spPr bwMode="auto">
            <a:xfrm>
              <a:off x="5034" y="2171"/>
              <a:ext cx="102" cy="102"/>
            </a:xfrm>
            <a:prstGeom prst="rect">
              <a:avLst/>
            </a:prstGeom>
            <a:solidFill>
              <a:schemeClr val="tx2"/>
            </a:solidFill>
            <a:ln w="9525">
              <a:solidFill>
                <a:schemeClr val="tx1"/>
              </a:solidFill>
              <a:miter lim="800000"/>
              <a:headEnd/>
              <a:tailEnd/>
            </a:ln>
          </p:spPr>
          <p:txBody>
            <a:bodyPr wrap="none" anchor="ctr"/>
            <a:lstStyle/>
            <a:p>
              <a:endParaRPr lang="zh-CN" altLang="en-US"/>
            </a:p>
          </p:txBody>
        </p:sp>
        <p:sp>
          <p:nvSpPr>
            <p:cNvPr id="13349" name="Rectangle 35"/>
            <p:cNvSpPr>
              <a:spLocks noChangeAspect="1" noChangeArrowheads="1"/>
            </p:cNvSpPr>
            <p:nvPr/>
          </p:nvSpPr>
          <p:spPr bwMode="auto">
            <a:xfrm>
              <a:off x="4422" y="2171"/>
              <a:ext cx="102" cy="102"/>
            </a:xfrm>
            <a:prstGeom prst="rect">
              <a:avLst/>
            </a:prstGeom>
            <a:solidFill>
              <a:schemeClr val="tx2"/>
            </a:solidFill>
            <a:ln w="9525">
              <a:solidFill>
                <a:schemeClr val="tx1"/>
              </a:solidFill>
              <a:miter lim="800000"/>
              <a:headEnd/>
              <a:tailEnd/>
            </a:ln>
          </p:spPr>
          <p:txBody>
            <a:bodyPr wrap="none" anchor="ctr"/>
            <a:lstStyle/>
            <a:p>
              <a:endParaRPr lang="zh-CN" altLang="en-US"/>
            </a:p>
          </p:txBody>
        </p:sp>
        <p:sp>
          <p:nvSpPr>
            <p:cNvPr id="13350" name="Rectangle 36"/>
            <p:cNvSpPr>
              <a:spLocks noChangeAspect="1" noChangeArrowheads="1"/>
            </p:cNvSpPr>
            <p:nvPr/>
          </p:nvSpPr>
          <p:spPr bwMode="auto">
            <a:xfrm>
              <a:off x="4728" y="2076"/>
              <a:ext cx="102" cy="102"/>
            </a:xfrm>
            <a:prstGeom prst="rect">
              <a:avLst/>
            </a:prstGeom>
            <a:solidFill>
              <a:schemeClr val="tx2"/>
            </a:solidFill>
            <a:ln w="9525">
              <a:solidFill>
                <a:schemeClr val="tx1"/>
              </a:solidFill>
              <a:miter lim="800000"/>
              <a:headEnd/>
              <a:tailEnd/>
            </a:ln>
          </p:spPr>
          <p:txBody>
            <a:bodyPr wrap="none" anchor="ctr"/>
            <a:lstStyle/>
            <a:p>
              <a:endParaRPr lang="zh-CN" altLang="en-US"/>
            </a:p>
          </p:txBody>
        </p:sp>
        <p:sp>
          <p:nvSpPr>
            <p:cNvPr id="13351" name="Rectangle 37"/>
            <p:cNvSpPr>
              <a:spLocks noChangeAspect="1" noChangeArrowheads="1"/>
            </p:cNvSpPr>
            <p:nvPr/>
          </p:nvSpPr>
          <p:spPr bwMode="auto">
            <a:xfrm>
              <a:off x="4932" y="2076"/>
              <a:ext cx="102" cy="102"/>
            </a:xfrm>
            <a:prstGeom prst="rect">
              <a:avLst/>
            </a:prstGeom>
            <a:solidFill>
              <a:schemeClr val="tx2"/>
            </a:solidFill>
            <a:ln w="9525">
              <a:solidFill>
                <a:schemeClr val="tx1"/>
              </a:solidFill>
              <a:miter lim="800000"/>
              <a:headEnd/>
              <a:tailEnd/>
            </a:ln>
          </p:spPr>
          <p:txBody>
            <a:bodyPr wrap="none" anchor="ctr"/>
            <a:lstStyle/>
            <a:p>
              <a:endParaRPr lang="zh-CN" altLang="en-US"/>
            </a:p>
          </p:txBody>
        </p:sp>
        <p:sp>
          <p:nvSpPr>
            <p:cNvPr id="13352" name="Rectangle 38"/>
            <p:cNvSpPr>
              <a:spLocks noChangeAspect="1" noChangeArrowheads="1"/>
            </p:cNvSpPr>
            <p:nvPr/>
          </p:nvSpPr>
          <p:spPr bwMode="auto">
            <a:xfrm>
              <a:off x="5136" y="2076"/>
              <a:ext cx="102" cy="102"/>
            </a:xfrm>
            <a:prstGeom prst="rect">
              <a:avLst/>
            </a:prstGeom>
            <a:solidFill>
              <a:schemeClr val="tx2"/>
            </a:solidFill>
            <a:ln w="9525">
              <a:solidFill>
                <a:schemeClr val="tx1"/>
              </a:solidFill>
              <a:miter lim="800000"/>
              <a:headEnd/>
              <a:tailEnd/>
            </a:ln>
          </p:spPr>
          <p:txBody>
            <a:bodyPr wrap="none" anchor="ctr"/>
            <a:lstStyle/>
            <a:p>
              <a:endParaRPr lang="zh-CN" altLang="en-US"/>
            </a:p>
          </p:txBody>
        </p:sp>
      </p:grpSp>
      <p:sp>
        <p:nvSpPr>
          <p:cNvPr id="76840" name="Rectangle 40" descr="斜纹布"/>
          <p:cNvSpPr>
            <a:spLocks noChangeArrowheads="1"/>
          </p:cNvSpPr>
          <p:nvPr/>
        </p:nvSpPr>
        <p:spPr bwMode="auto">
          <a:xfrm>
            <a:off x="9359900" y="4869160"/>
            <a:ext cx="1727200" cy="1728044"/>
          </a:xfrm>
          <a:prstGeom prst="rect">
            <a:avLst/>
          </a:prstGeom>
          <a:blipFill dpi="0" rotWithShape="1">
            <a:blip r:embed="rId9"/>
            <a:srcRect/>
            <a:tile tx="0" ty="0" sx="100000" sy="100000" flip="none" algn="tl"/>
          </a:blipFill>
          <a:ln w="9525">
            <a:solidFill>
              <a:schemeClr val="tx1"/>
            </a:solidFill>
            <a:miter lim="800000"/>
            <a:headEnd/>
            <a:tailEnd/>
          </a:ln>
        </p:spPr>
        <p:txBody>
          <a:bodyPr wrap="none" anchor="ctr"/>
          <a:lstStyle/>
          <a:p>
            <a:endParaRPr lang="zh-CN" altLang="en-US"/>
          </a:p>
        </p:txBody>
      </p:sp>
    </p:spTree>
    <p:extLst>
      <p:ext uri="{BB962C8B-B14F-4D97-AF65-F5344CB8AC3E}">
        <p14:creationId xmlns:p14="http://schemas.microsoft.com/office/powerpoint/2010/main" val="245782509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6803">
                                            <p:bg/>
                                          </p:spTgt>
                                        </p:tgtEl>
                                        <p:attrNameLst>
                                          <p:attrName>style.visibility</p:attrName>
                                        </p:attrNameLst>
                                      </p:cBhvr>
                                      <p:to>
                                        <p:strVal val="visible"/>
                                      </p:to>
                                    </p:set>
                                    <p:animEffect transition="in" filter="wipe(up)">
                                      <p:cBhvr>
                                        <p:cTn id="7" dur="500"/>
                                        <p:tgtEl>
                                          <p:spTgt spid="76803">
                                            <p:bg/>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6803">
                                            <p:txEl>
                                              <p:pRg st="0" end="0"/>
                                            </p:txEl>
                                          </p:spTgt>
                                        </p:tgtEl>
                                        <p:attrNameLst>
                                          <p:attrName>style.visibility</p:attrName>
                                        </p:attrNameLst>
                                      </p:cBhvr>
                                      <p:to>
                                        <p:strVal val="visible"/>
                                      </p:to>
                                    </p:set>
                                    <p:animEffect transition="in" filter="wipe(up)">
                                      <p:cBhvr>
                                        <p:cTn id="10" dur="500"/>
                                        <p:tgtEl>
                                          <p:spTgt spid="76803">
                                            <p:txEl>
                                              <p:pRg st="0" end="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76803">
                                            <p:txEl>
                                              <p:pRg st="1" end="1"/>
                                            </p:txEl>
                                          </p:spTgt>
                                        </p:tgtEl>
                                        <p:attrNameLst>
                                          <p:attrName>style.visibility</p:attrName>
                                        </p:attrNameLst>
                                      </p:cBhvr>
                                      <p:to>
                                        <p:strVal val="visible"/>
                                      </p:to>
                                    </p:set>
                                    <p:animEffect transition="in" filter="wipe(up)">
                                      <p:cBhvr>
                                        <p:cTn id="13" dur="500"/>
                                        <p:tgtEl>
                                          <p:spTgt spid="76803">
                                            <p:txEl>
                                              <p:pRg st="1" end="1"/>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76803">
                                            <p:txEl>
                                              <p:pRg st="2" end="2"/>
                                            </p:txEl>
                                          </p:spTgt>
                                        </p:tgtEl>
                                        <p:attrNameLst>
                                          <p:attrName>style.visibility</p:attrName>
                                        </p:attrNameLst>
                                      </p:cBhvr>
                                      <p:to>
                                        <p:strVal val="visible"/>
                                      </p:to>
                                    </p:set>
                                    <p:animEffect transition="in" filter="wipe(up)">
                                      <p:cBhvr>
                                        <p:cTn id="16" dur="500"/>
                                        <p:tgtEl>
                                          <p:spTgt spid="76803">
                                            <p:txEl>
                                              <p:pRg st="2" end="2"/>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76803">
                                            <p:txEl>
                                              <p:pRg st="4" end="4"/>
                                            </p:txEl>
                                          </p:spTgt>
                                        </p:tgtEl>
                                        <p:attrNameLst>
                                          <p:attrName>style.visibility</p:attrName>
                                        </p:attrNameLst>
                                      </p:cBhvr>
                                      <p:to>
                                        <p:strVal val="visible"/>
                                      </p:to>
                                    </p:set>
                                    <p:animEffect transition="in" filter="wipe(up)">
                                      <p:cBhvr>
                                        <p:cTn id="21" dur="500"/>
                                        <p:tgtEl>
                                          <p:spTgt spid="76803">
                                            <p:txEl>
                                              <p:pRg st="4" end="4"/>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76804"/>
                                        </p:tgtEl>
                                        <p:attrNameLst>
                                          <p:attrName>style.visibility</p:attrName>
                                        </p:attrNameLst>
                                      </p:cBhvr>
                                      <p:to>
                                        <p:strVal val="visible"/>
                                      </p:to>
                                    </p:set>
                                    <p:animEffect transition="in" filter="wipe(left)">
                                      <p:cBhvr>
                                        <p:cTn id="26" dur="500"/>
                                        <p:tgtEl>
                                          <p:spTgt spid="7680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76803">
                                            <p:txEl>
                                              <p:pRg st="6" end="6"/>
                                            </p:txEl>
                                          </p:spTgt>
                                        </p:tgtEl>
                                        <p:attrNameLst>
                                          <p:attrName>style.visibility</p:attrName>
                                        </p:attrNameLst>
                                      </p:cBhvr>
                                      <p:to>
                                        <p:strVal val="visible"/>
                                      </p:to>
                                    </p:set>
                                    <p:animEffect transition="in" filter="wipe(up)">
                                      <p:cBhvr>
                                        <p:cTn id="31" dur="500"/>
                                        <p:tgtEl>
                                          <p:spTgt spid="76803">
                                            <p:txEl>
                                              <p:pRg st="6" end="6"/>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76803">
                                            <p:txEl>
                                              <p:pRg st="8" end="8"/>
                                            </p:txEl>
                                          </p:spTgt>
                                        </p:tgtEl>
                                        <p:attrNameLst>
                                          <p:attrName>style.visibility</p:attrName>
                                        </p:attrNameLst>
                                      </p:cBhvr>
                                      <p:to>
                                        <p:strVal val="visible"/>
                                      </p:to>
                                    </p:set>
                                    <p:animEffect transition="in" filter="wipe(up)">
                                      <p:cBhvr>
                                        <p:cTn id="40" dur="500"/>
                                        <p:tgtEl>
                                          <p:spTgt spid="76803">
                                            <p:txEl>
                                              <p:pRg st="8" end="8"/>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1" fill="hold" nodeType="clickEffect">
                                  <p:stCondLst>
                                    <p:cond delay="0"/>
                                  </p:stCondLst>
                                  <p:childTnLst>
                                    <p:set>
                                      <p:cBhvr>
                                        <p:cTn id="44" dur="1" fill="hold">
                                          <p:stCondLst>
                                            <p:cond delay="0"/>
                                          </p:stCondLst>
                                        </p:cTn>
                                        <p:tgtEl>
                                          <p:spTgt spid="76839"/>
                                        </p:tgtEl>
                                        <p:attrNameLst>
                                          <p:attrName>style.visibility</p:attrName>
                                        </p:attrNameLst>
                                      </p:cBhvr>
                                      <p:to>
                                        <p:strVal val="visible"/>
                                      </p:to>
                                    </p:set>
                                    <p:animEffect transition="in" filter="wipe(up)">
                                      <p:cBhvr>
                                        <p:cTn id="45" dur="500"/>
                                        <p:tgtEl>
                                          <p:spTgt spid="76839"/>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76803">
                                            <p:txEl>
                                              <p:pRg st="10" end="10"/>
                                            </p:txEl>
                                          </p:spTgt>
                                        </p:tgtEl>
                                        <p:attrNameLst>
                                          <p:attrName>style.visibility</p:attrName>
                                        </p:attrNameLst>
                                      </p:cBhvr>
                                      <p:to>
                                        <p:strVal val="visible"/>
                                      </p:to>
                                    </p:set>
                                    <p:animEffect transition="in" filter="wipe(up)">
                                      <p:cBhvr>
                                        <p:cTn id="50" dur="500"/>
                                        <p:tgtEl>
                                          <p:spTgt spid="76803">
                                            <p:txEl>
                                              <p:pRg st="10" end="10"/>
                                            </p:txEl>
                                          </p:spTgt>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68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build="p" animBg="1"/>
      <p:bldP spid="7684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9" name="Rectangle 3"/>
          <p:cNvSpPr>
            <a:spLocks noGrp="1" noChangeArrowheads="1"/>
          </p:cNvSpPr>
          <p:nvPr>
            <p:ph type="body" sz="half" idx="1"/>
          </p:nvPr>
        </p:nvSpPr>
        <p:spPr>
          <a:xfrm>
            <a:off x="609601" y="1600201"/>
            <a:ext cx="10655300" cy="4530725"/>
          </a:xfrm>
        </p:spPr>
        <p:txBody>
          <a:bodyPr/>
          <a:lstStyle/>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纹理模式</a:t>
            </a:r>
          </a:p>
          <a:p>
            <a:pPr marL="1260475" lvl="3" indent="-342900" hangingPunct="0">
              <a:lnSpc>
                <a:spcPct val="12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纹理数组</a:t>
            </a:r>
          </a:p>
          <a:p>
            <a:pPr marL="1616075" lvl="2" indent="-342900" defTabSz="525463">
              <a:lnSpc>
                <a:spcPct val="150000"/>
              </a:lnSpc>
              <a:buSzPct val="60000"/>
              <a:buFont typeface="Wingdings" panose="05000000000000000000" pitchFamily="2" charset="2"/>
              <a:buChar char="n"/>
              <a:defRPr/>
            </a:pPr>
            <a:r>
              <a:rPr lang="zh-CN" altLang="en-US" sz="2200" b="1" dirty="0" smtClean="0">
                <a:solidFill>
                  <a:schemeClr val="bg2">
                    <a:lumMod val="50000"/>
                  </a:schemeClr>
                </a:solidFill>
              </a:rPr>
              <a:t>用离散法，定义一个二维数组代表一个用于光栅图形显示的图形、位图或图像。</a:t>
            </a:r>
            <a:endParaRPr lang="zh-CN" altLang="en-US" sz="2200" b="1" dirty="0">
              <a:solidFill>
                <a:schemeClr val="bg2">
                  <a:lumMod val="50000"/>
                </a:schemeClr>
              </a:solidFill>
            </a:endParaRPr>
          </a:p>
        </p:txBody>
      </p:sp>
      <p:pic>
        <p:nvPicPr>
          <p:cNvPr id="14341" name="Picture 5" descr="樱桃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a:xfrm>
            <a:off x="7248128" y="3523025"/>
            <a:ext cx="4064000" cy="3048000"/>
          </a:xfrm>
          <a:noFill/>
        </p:spPr>
      </p:pic>
      <p:sp>
        <p:nvSpPr>
          <p:cNvPr id="14340" name="Rectangle 4"/>
          <p:cNvSpPr>
            <a:spLocks noChangeArrowheads="1"/>
          </p:cNvSpPr>
          <p:nvPr/>
        </p:nvSpPr>
        <p:spPr bwMode="auto">
          <a:xfrm>
            <a:off x="4310592" y="4657725"/>
            <a:ext cx="2112433" cy="1584325"/>
          </a:xfrm>
          <a:prstGeom prst="rect">
            <a:avLst/>
          </a:prstGeom>
          <a:gradFill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nvGrpSpPr>
          <p:cNvPr id="2" name="Group 6"/>
          <p:cNvGrpSpPr>
            <a:grpSpLocks/>
          </p:cNvGrpSpPr>
          <p:nvPr/>
        </p:nvGrpSpPr>
        <p:grpSpPr bwMode="auto">
          <a:xfrm>
            <a:off x="566207" y="6075362"/>
            <a:ext cx="3208867" cy="457200"/>
            <a:chOff x="793" y="4005"/>
            <a:chExt cx="1516" cy="288"/>
          </a:xfrm>
        </p:grpSpPr>
        <p:sp>
          <p:nvSpPr>
            <p:cNvPr id="14349" name="Line 7"/>
            <p:cNvSpPr>
              <a:spLocks noChangeShapeType="1"/>
            </p:cNvSpPr>
            <p:nvPr/>
          </p:nvSpPr>
          <p:spPr bwMode="auto">
            <a:xfrm>
              <a:off x="884" y="4065"/>
              <a:ext cx="131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50" name="Text Box 8"/>
            <p:cNvSpPr txBox="1">
              <a:spLocks noChangeArrowheads="1"/>
            </p:cNvSpPr>
            <p:nvPr/>
          </p:nvSpPr>
          <p:spPr bwMode="auto">
            <a:xfrm>
              <a:off x="793" y="4053"/>
              <a:ext cx="27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a:latin typeface="Times New Roman" pitchFamily="18" charset="0"/>
                </a:rPr>
                <a:t>0</a:t>
              </a:r>
            </a:p>
          </p:txBody>
        </p:sp>
        <p:sp>
          <p:nvSpPr>
            <p:cNvPr id="14351" name="Text Box 9"/>
            <p:cNvSpPr txBox="1">
              <a:spLocks noChangeArrowheads="1"/>
            </p:cNvSpPr>
            <p:nvPr/>
          </p:nvSpPr>
          <p:spPr bwMode="auto">
            <a:xfrm>
              <a:off x="1773" y="4053"/>
              <a:ext cx="27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a:latin typeface="Times New Roman" pitchFamily="18" charset="0"/>
                </a:rPr>
                <a:t>n</a:t>
              </a:r>
            </a:p>
          </p:txBody>
        </p:sp>
        <p:sp>
          <p:nvSpPr>
            <p:cNvPr id="14352" name="Text Box 10"/>
            <p:cNvSpPr txBox="1">
              <a:spLocks noChangeArrowheads="1"/>
            </p:cNvSpPr>
            <p:nvPr/>
          </p:nvSpPr>
          <p:spPr bwMode="auto">
            <a:xfrm>
              <a:off x="2036" y="4005"/>
              <a:ext cx="27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endParaRPr lang="zh-CN" altLang="en-US" sz="2400" i="1">
                <a:latin typeface="Times New Roman" pitchFamily="18" charset="0"/>
              </a:endParaRPr>
            </a:p>
          </p:txBody>
        </p:sp>
      </p:grpSp>
      <p:grpSp>
        <p:nvGrpSpPr>
          <p:cNvPr id="3" name="Group 11"/>
          <p:cNvGrpSpPr>
            <a:grpSpLocks/>
          </p:cNvGrpSpPr>
          <p:nvPr/>
        </p:nvGrpSpPr>
        <p:grpSpPr bwMode="auto">
          <a:xfrm>
            <a:off x="278341" y="4010024"/>
            <a:ext cx="596900" cy="2311400"/>
            <a:chOff x="657" y="2704"/>
            <a:chExt cx="282" cy="1456"/>
          </a:xfrm>
        </p:grpSpPr>
        <p:sp>
          <p:nvSpPr>
            <p:cNvPr id="14345" name="Line 12"/>
            <p:cNvSpPr>
              <a:spLocks noChangeShapeType="1"/>
            </p:cNvSpPr>
            <p:nvPr/>
          </p:nvSpPr>
          <p:spPr bwMode="auto">
            <a:xfrm flipV="1">
              <a:off x="884" y="2750"/>
              <a:ext cx="0" cy="131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46" name="Text Box 13"/>
            <p:cNvSpPr txBox="1">
              <a:spLocks noChangeArrowheads="1"/>
            </p:cNvSpPr>
            <p:nvPr/>
          </p:nvSpPr>
          <p:spPr bwMode="auto">
            <a:xfrm>
              <a:off x="657" y="3929"/>
              <a:ext cx="27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a:latin typeface="Times New Roman" pitchFamily="18" charset="0"/>
                </a:rPr>
                <a:t>0</a:t>
              </a:r>
            </a:p>
          </p:txBody>
        </p:sp>
        <p:sp>
          <p:nvSpPr>
            <p:cNvPr id="14347" name="Text Box 14"/>
            <p:cNvSpPr txBox="1">
              <a:spLocks noChangeArrowheads="1"/>
            </p:cNvSpPr>
            <p:nvPr/>
          </p:nvSpPr>
          <p:spPr bwMode="auto">
            <a:xfrm>
              <a:off x="657" y="2976"/>
              <a:ext cx="27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a:latin typeface="Times New Roman" pitchFamily="18" charset="0"/>
                </a:rPr>
                <a:t>n</a:t>
              </a:r>
            </a:p>
          </p:txBody>
        </p:sp>
        <p:sp>
          <p:nvSpPr>
            <p:cNvPr id="14348" name="Text Box 15"/>
            <p:cNvSpPr txBox="1">
              <a:spLocks noChangeArrowheads="1"/>
            </p:cNvSpPr>
            <p:nvPr/>
          </p:nvSpPr>
          <p:spPr bwMode="auto">
            <a:xfrm>
              <a:off x="666" y="2704"/>
              <a:ext cx="27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endParaRPr lang="zh-CN" altLang="en-US" sz="2400" i="1">
                <a:latin typeface="Times New Roman" pitchFamily="18" charset="0"/>
              </a:endParaRPr>
            </a:p>
          </p:txBody>
        </p:sp>
      </p:grpSp>
      <p:pic>
        <p:nvPicPr>
          <p:cNvPr id="14344" name="Picture 16" descr="water00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824" y="4270374"/>
            <a:ext cx="2540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p:cNvSpPr>
            <a:spLocks noGrp="1" noChangeArrowheads="1"/>
          </p:cNvSpPr>
          <p:nvPr>
            <p:ph type="title"/>
          </p:nvPr>
        </p:nvSpPr>
        <p:spPr>
          <a:xfrm>
            <a:off x="839416" y="214314"/>
            <a:ext cx="10390716" cy="1462087"/>
          </a:xfrm>
        </p:spPr>
        <p:txBody>
          <a:bodyPr>
            <a:normAutofit/>
          </a:bodyPr>
          <a:lstStyle/>
          <a:p>
            <a:pPr eaLnBrk="1" hangingPunct="1">
              <a:lnSpc>
                <a:spcPct val="70000"/>
              </a:lnSpc>
              <a:spcBef>
                <a:spcPts val="2400"/>
              </a:spcBef>
            </a:pPr>
            <a:r>
              <a:rPr lang="en-US" altLang="zh-CN" sz="2800" b="1" dirty="0">
                <a:solidFill>
                  <a:schemeClr val="bg2">
                    <a:lumMod val="50000"/>
                  </a:schemeClr>
                </a:solidFill>
                <a:latin typeface="微软雅黑" panose="020B0503020204020204" pitchFamily="34" charset="-122"/>
                <a:ea typeface="微软雅黑" panose="020B0503020204020204" pitchFamily="34" charset="-122"/>
              </a:rPr>
              <a:t>2.2.1 </a:t>
            </a: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纹理映射定义</a:t>
            </a:r>
            <a:endParaRPr lang="en-US" altLang="zh-CN" sz="2800" b="1" dirty="0">
              <a:solidFill>
                <a:schemeClr val="bg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766196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3"/>
          <p:cNvSpPr>
            <a:spLocks noGrp="1" noChangeArrowheads="1"/>
          </p:cNvSpPr>
          <p:nvPr>
            <p:ph type="body" sz="half" idx="1"/>
          </p:nvPr>
        </p:nvSpPr>
        <p:spPr>
          <a:xfrm>
            <a:off x="839416" y="1395414"/>
            <a:ext cx="10729192" cy="4114800"/>
          </a:xfrm>
        </p:spPr>
        <p:txBody>
          <a:bodyPr>
            <a:normAutofit fontScale="92500"/>
          </a:bodyPr>
          <a:lstStyle/>
          <a:p>
            <a:pPr marL="717550" lvl="1" indent="-342900" eaLnBrk="1" hangingPunct="0">
              <a:lnSpc>
                <a:spcPct val="140000"/>
              </a:lnSpc>
              <a:spcBef>
                <a:spcPts val="1800"/>
              </a:spcBef>
              <a:buFont typeface="Wingdings" panose="05000000000000000000" pitchFamily="2" charset="2"/>
              <a:buChar char="Ø"/>
              <a:defRPr/>
            </a:pPr>
            <a:r>
              <a:rPr lang="zh-CN" altLang="en-US" b="1" dirty="0" smtClean="0">
                <a:solidFill>
                  <a:schemeClr val="bg2">
                    <a:lumMod val="50000"/>
                  </a:schemeClr>
                </a:solidFill>
                <a:latin typeface="微软雅黑" panose="020B0503020204020204" pitchFamily="34" charset="-122"/>
                <a:ea typeface="微软雅黑" panose="020B0503020204020204" pitchFamily="34" charset="-122"/>
              </a:rPr>
              <a:t>纹理</a:t>
            </a:r>
            <a:r>
              <a:rPr lang="zh-CN" altLang="en-US" b="1" dirty="0">
                <a:solidFill>
                  <a:schemeClr val="bg2">
                    <a:lumMod val="50000"/>
                  </a:schemeClr>
                </a:solidFill>
                <a:latin typeface="微软雅黑" panose="020B0503020204020204" pitchFamily="34" charset="-122"/>
                <a:ea typeface="微软雅黑" panose="020B0503020204020204" pitchFamily="34" charset="-122"/>
              </a:rPr>
              <a:t>坐标系</a:t>
            </a:r>
            <a:r>
              <a:rPr lang="en-US" altLang="zh-CN" b="1" dirty="0">
                <a:solidFill>
                  <a:schemeClr val="bg2">
                    <a:lumMod val="50000"/>
                  </a:schemeClr>
                </a:solidFill>
                <a:latin typeface="微软雅黑" panose="020B0503020204020204" pitchFamily="34" charset="-122"/>
                <a:ea typeface="微软雅黑" panose="020B0503020204020204" pitchFamily="34" charset="-122"/>
              </a:rPr>
              <a:t>(</a:t>
            </a:r>
            <a:r>
              <a:rPr lang="en-US" altLang="zh-CN" b="1" dirty="0" err="1">
                <a:solidFill>
                  <a:schemeClr val="bg2">
                    <a:lumMod val="50000"/>
                  </a:schemeClr>
                </a:solidFill>
                <a:latin typeface="微软雅黑" panose="020B0503020204020204" pitchFamily="34" charset="-122"/>
                <a:ea typeface="微软雅黑" panose="020B0503020204020204" pitchFamily="34" charset="-122"/>
              </a:rPr>
              <a:t>s,t</a:t>
            </a:r>
            <a:r>
              <a:rPr lang="en-US" altLang="zh-CN" b="1" dirty="0">
                <a:solidFill>
                  <a:schemeClr val="bg2">
                    <a:lumMod val="50000"/>
                  </a:schemeClr>
                </a:solidFill>
                <a:latin typeface="微软雅黑" panose="020B0503020204020204" pitchFamily="34" charset="-122"/>
                <a:ea typeface="微软雅黑" panose="020B0503020204020204" pitchFamily="34" charset="-122"/>
              </a:rPr>
              <a:t>)</a:t>
            </a:r>
          </a:p>
          <a:p>
            <a:pPr marL="717550" lvl="1" indent="-342900" eaLnBrk="1"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物体表面的表示在</a:t>
            </a:r>
            <a:r>
              <a:rPr lang="en-US" altLang="zh-CN" b="1" dirty="0">
                <a:solidFill>
                  <a:schemeClr val="bg2">
                    <a:lumMod val="50000"/>
                  </a:schemeClr>
                </a:solidFill>
                <a:latin typeface="微软雅黑" panose="020B0503020204020204" pitchFamily="34" charset="-122"/>
                <a:ea typeface="微软雅黑" panose="020B0503020204020204" pitchFamily="34" charset="-122"/>
              </a:rPr>
              <a:t>(</a:t>
            </a:r>
            <a:r>
              <a:rPr lang="en-US" altLang="zh-CN" b="1" dirty="0" err="1">
                <a:solidFill>
                  <a:schemeClr val="bg2">
                    <a:lumMod val="50000"/>
                  </a:schemeClr>
                </a:solidFill>
                <a:latin typeface="微软雅黑" panose="020B0503020204020204" pitchFamily="34" charset="-122"/>
                <a:ea typeface="微软雅黑" panose="020B0503020204020204" pitchFamily="34" charset="-122"/>
              </a:rPr>
              <a:t>u,v</a:t>
            </a:r>
            <a:r>
              <a:rPr lang="en-US" altLang="zh-CN" b="1" dirty="0">
                <a:solidFill>
                  <a:schemeClr val="bg2">
                    <a:lumMod val="50000"/>
                  </a:schemeClr>
                </a:solidFill>
                <a:latin typeface="微软雅黑" panose="020B0503020204020204" pitchFamily="34" charset="-122"/>
                <a:ea typeface="微软雅黑" panose="020B0503020204020204" pitchFamily="34" charset="-122"/>
              </a:rPr>
              <a:t>)</a:t>
            </a:r>
            <a:r>
              <a:rPr lang="zh-CN" altLang="en-US" b="1" dirty="0">
                <a:solidFill>
                  <a:schemeClr val="bg2">
                    <a:lumMod val="50000"/>
                  </a:schemeClr>
                </a:solidFill>
                <a:latin typeface="微软雅黑" panose="020B0503020204020204" pitchFamily="34" charset="-122"/>
                <a:ea typeface="微软雅黑" panose="020B0503020204020204" pitchFamily="34" charset="-122"/>
              </a:rPr>
              <a:t>坐标系</a:t>
            </a:r>
          </a:p>
          <a:p>
            <a:pPr marL="717550" lvl="1" indent="-342900" eaLnBrk="1"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投影平面上的像素显示在</a:t>
            </a:r>
            <a:r>
              <a:rPr lang="en-US" altLang="zh-CN" b="1" dirty="0">
                <a:solidFill>
                  <a:schemeClr val="bg2">
                    <a:lumMod val="50000"/>
                  </a:schemeClr>
                </a:solidFill>
                <a:latin typeface="微软雅黑" panose="020B0503020204020204" pitchFamily="34" charset="-122"/>
                <a:ea typeface="微软雅黑" panose="020B0503020204020204" pitchFamily="34" charset="-122"/>
              </a:rPr>
              <a:t>(</a:t>
            </a:r>
            <a:r>
              <a:rPr lang="en-US" altLang="zh-CN" b="1" dirty="0" err="1">
                <a:solidFill>
                  <a:schemeClr val="bg2">
                    <a:lumMod val="50000"/>
                  </a:schemeClr>
                </a:solidFill>
                <a:latin typeface="微软雅黑" panose="020B0503020204020204" pitchFamily="34" charset="-122"/>
                <a:ea typeface="微软雅黑" panose="020B0503020204020204" pitchFamily="34" charset="-122"/>
              </a:rPr>
              <a:t>x,y</a:t>
            </a:r>
            <a:r>
              <a:rPr lang="en-US" altLang="zh-CN" b="1" dirty="0">
                <a:solidFill>
                  <a:schemeClr val="bg2">
                    <a:lumMod val="50000"/>
                  </a:schemeClr>
                </a:solidFill>
                <a:latin typeface="微软雅黑" panose="020B0503020204020204" pitchFamily="34" charset="-122"/>
                <a:ea typeface="微软雅黑" panose="020B0503020204020204" pitchFamily="34" charset="-122"/>
              </a:rPr>
              <a:t>)</a:t>
            </a:r>
            <a:r>
              <a:rPr lang="zh-CN" altLang="en-US" b="1" dirty="0">
                <a:solidFill>
                  <a:schemeClr val="bg2">
                    <a:lumMod val="50000"/>
                  </a:schemeClr>
                </a:solidFill>
                <a:latin typeface="微软雅黑" panose="020B0503020204020204" pitchFamily="34" charset="-122"/>
                <a:ea typeface="微软雅黑" panose="020B0503020204020204" pitchFamily="34" charset="-122"/>
              </a:rPr>
              <a:t>笛卡儿坐标系</a:t>
            </a:r>
          </a:p>
          <a:p>
            <a:pPr marL="717550" lvl="1" indent="-342900" eaLnBrk="1"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两种映射方法</a:t>
            </a:r>
          </a:p>
          <a:p>
            <a:pPr marL="1260475" lvl="3" indent="-342900" eaLnBrk="1" hangingPunct="0">
              <a:lnSpc>
                <a:spcPct val="13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将纹理模式映射至物体表面，然后再进行投影变换映射至投影平面，称为</a:t>
            </a:r>
            <a:r>
              <a:rPr lang="zh-CN" altLang="en-US" sz="2200" b="1" i="1" dirty="0">
                <a:solidFill>
                  <a:srgbClr val="24982A"/>
                </a:solidFill>
                <a:latin typeface="微软雅黑" panose="020B0503020204020204" pitchFamily="34" charset="-122"/>
                <a:ea typeface="微软雅黑" panose="020B0503020204020204" pitchFamily="34" charset="-122"/>
              </a:rPr>
              <a:t>纹理扫描</a:t>
            </a:r>
          </a:p>
          <a:p>
            <a:pPr marL="1260475" lvl="3" indent="-342900" eaLnBrk="1" hangingPunct="0">
              <a:lnSpc>
                <a:spcPct val="12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将投影平面的像素区域映射至物体表面，再映射至纹理空间，称为像素次序扫描</a:t>
            </a:r>
          </a:p>
        </p:txBody>
      </p:sp>
      <p:sp>
        <p:nvSpPr>
          <p:cNvPr id="80900" name="Text Box 4"/>
          <p:cNvSpPr txBox="1">
            <a:spLocks noChangeArrowheads="1"/>
          </p:cNvSpPr>
          <p:nvPr/>
        </p:nvSpPr>
        <p:spPr bwMode="auto">
          <a:xfrm>
            <a:off x="719667" y="5591176"/>
            <a:ext cx="2207684" cy="784830"/>
          </a:xfrm>
          <a:prstGeom prst="rect">
            <a:avLst/>
          </a:prstGeom>
          <a:solidFill>
            <a:srgbClr val="008000"/>
          </a:solidFill>
          <a:ln w="76200">
            <a:solidFill>
              <a:srgbClr val="FF9900"/>
            </a:solidFill>
            <a:miter lim="800000"/>
            <a:headEnd/>
            <a:tailEnd/>
          </a:ln>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b="1">
                <a:solidFill>
                  <a:schemeClr val="bg1"/>
                </a:solidFill>
                <a:latin typeface="Arial" charset="0"/>
              </a:rPr>
              <a:t>纹理空间：</a:t>
            </a:r>
          </a:p>
          <a:p>
            <a:pPr eaLnBrk="1" hangingPunct="1">
              <a:spcBef>
                <a:spcPct val="50000"/>
              </a:spcBef>
            </a:pPr>
            <a:r>
              <a:rPr lang="en-US" altLang="zh-CN" b="1">
                <a:solidFill>
                  <a:schemeClr val="bg1"/>
                </a:solidFill>
                <a:latin typeface="Times New Roman" pitchFamily="18" charset="0"/>
              </a:rPr>
              <a:t>(</a:t>
            </a:r>
            <a:r>
              <a:rPr lang="en-US" altLang="zh-CN" b="1" i="1">
                <a:solidFill>
                  <a:schemeClr val="bg1"/>
                </a:solidFill>
                <a:latin typeface="Times New Roman" pitchFamily="18" charset="0"/>
              </a:rPr>
              <a:t>s</a:t>
            </a:r>
            <a:r>
              <a:rPr lang="en-US" altLang="zh-CN" b="1">
                <a:solidFill>
                  <a:schemeClr val="bg1"/>
                </a:solidFill>
                <a:latin typeface="Times New Roman" pitchFamily="18" charset="0"/>
              </a:rPr>
              <a:t>,</a:t>
            </a:r>
            <a:r>
              <a:rPr lang="en-US" altLang="zh-CN" b="1" i="1">
                <a:solidFill>
                  <a:schemeClr val="bg1"/>
                </a:solidFill>
                <a:latin typeface="Times New Roman" pitchFamily="18" charset="0"/>
              </a:rPr>
              <a:t>t</a:t>
            </a:r>
            <a:r>
              <a:rPr lang="en-US" altLang="zh-CN" b="1">
                <a:solidFill>
                  <a:schemeClr val="bg1"/>
                </a:solidFill>
                <a:latin typeface="Times New Roman" pitchFamily="18" charset="0"/>
              </a:rPr>
              <a:t>) </a:t>
            </a:r>
            <a:r>
              <a:rPr lang="zh-CN" altLang="en-US" b="1">
                <a:solidFill>
                  <a:schemeClr val="bg1"/>
                </a:solidFill>
                <a:latin typeface="Arial" charset="0"/>
              </a:rPr>
              <a:t>数组坐标</a:t>
            </a:r>
          </a:p>
        </p:txBody>
      </p:sp>
      <p:sp>
        <p:nvSpPr>
          <p:cNvPr id="80901" name="Text Box 5"/>
          <p:cNvSpPr txBox="1">
            <a:spLocks noChangeArrowheads="1"/>
          </p:cNvSpPr>
          <p:nvPr/>
        </p:nvSpPr>
        <p:spPr bwMode="auto">
          <a:xfrm>
            <a:off x="5029200" y="5589588"/>
            <a:ext cx="2302933" cy="784830"/>
          </a:xfrm>
          <a:prstGeom prst="rect">
            <a:avLst/>
          </a:prstGeom>
          <a:solidFill>
            <a:srgbClr val="666699"/>
          </a:solidFill>
          <a:ln w="76200">
            <a:solidFill>
              <a:srgbClr val="996633"/>
            </a:solidFill>
            <a:miter lim="800000"/>
            <a:headEnd/>
            <a:tailEnd/>
          </a:ln>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b="1">
                <a:solidFill>
                  <a:srgbClr val="FFFF66"/>
                </a:solidFill>
                <a:latin typeface="Arial" charset="0"/>
              </a:rPr>
              <a:t>对象空间：</a:t>
            </a:r>
          </a:p>
          <a:p>
            <a:pPr eaLnBrk="1" hangingPunct="1">
              <a:spcBef>
                <a:spcPct val="50000"/>
              </a:spcBef>
            </a:pPr>
            <a:r>
              <a:rPr lang="en-US" altLang="zh-CN" b="1">
                <a:solidFill>
                  <a:srgbClr val="FFFF66"/>
                </a:solidFill>
                <a:latin typeface="Times New Roman" pitchFamily="18" charset="0"/>
              </a:rPr>
              <a:t>(</a:t>
            </a:r>
            <a:r>
              <a:rPr lang="en-US" altLang="zh-CN" b="1" i="1">
                <a:solidFill>
                  <a:srgbClr val="FFFF66"/>
                </a:solidFill>
                <a:latin typeface="Times New Roman" pitchFamily="18" charset="0"/>
              </a:rPr>
              <a:t>u</a:t>
            </a:r>
            <a:r>
              <a:rPr lang="en-US" altLang="zh-CN" b="1">
                <a:solidFill>
                  <a:srgbClr val="FFFF66"/>
                </a:solidFill>
                <a:latin typeface="Times New Roman" pitchFamily="18" charset="0"/>
              </a:rPr>
              <a:t>,</a:t>
            </a:r>
            <a:r>
              <a:rPr lang="en-US" altLang="zh-CN" b="1" i="1">
                <a:solidFill>
                  <a:srgbClr val="FFFF66"/>
                </a:solidFill>
                <a:latin typeface="Times New Roman" pitchFamily="18" charset="0"/>
              </a:rPr>
              <a:t>v</a:t>
            </a:r>
            <a:r>
              <a:rPr lang="en-US" altLang="zh-CN" b="1">
                <a:solidFill>
                  <a:srgbClr val="FFFF66"/>
                </a:solidFill>
                <a:latin typeface="Times New Roman" pitchFamily="18" charset="0"/>
              </a:rPr>
              <a:t>) </a:t>
            </a:r>
            <a:r>
              <a:rPr lang="zh-CN" altLang="en-US" b="1">
                <a:solidFill>
                  <a:srgbClr val="FFFF66"/>
                </a:solidFill>
                <a:latin typeface="Arial" charset="0"/>
              </a:rPr>
              <a:t>表面参数</a:t>
            </a:r>
          </a:p>
        </p:txBody>
      </p:sp>
      <p:sp>
        <p:nvSpPr>
          <p:cNvPr id="80902" name="Text Box 6"/>
          <p:cNvSpPr txBox="1">
            <a:spLocks noChangeArrowheads="1"/>
          </p:cNvSpPr>
          <p:nvPr/>
        </p:nvSpPr>
        <p:spPr bwMode="auto">
          <a:xfrm>
            <a:off x="9457267" y="5589588"/>
            <a:ext cx="2302933" cy="784830"/>
          </a:xfrm>
          <a:prstGeom prst="rect">
            <a:avLst/>
          </a:prstGeom>
          <a:solidFill>
            <a:srgbClr val="990099"/>
          </a:solidFill>
          <a:ln w="76200">
            <a:solidFill>
              <a:srgbClr val="339933"/>
            </a:solidFill>
            <a:miter lim="800000"/>
            <a:headEnd/>
            <a:tailEnd/>
          </a:ln>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b="1">
                <a:solidFill>
                  <a:srgbClr val="CCECFF"/>
                </a:solidFill>
                <a:latin typeface="Arial" charset="0"/>
              </a:rPr>
              <a:t>图像空间：</a:t>
            </a:r>
          </a:p>
          <a:p>
            <a:pPr eaLnBrk="1" hangingPunct="1">
              <a:spcBef>
                <a:spcPct val="50000"/>
              </a:spcBef>
            </a:pPr>
            <a:r>
              <a:rPr lang="en-US" altLang="zh-CN" b="1">
                <a:solidFill>
                  <a:srgbClr val="CCECFF"/>
                </a:solidFill>
                <a:latin typeface="Times New Roman" pitchFamily="18" charset="0"/>
              </a:rPr>
              <a:t>(</a:t>
            </a:r>
            <a:r>
              <a:rPr lang="en-US" altLang="zh-CN" b="1" i="1">
                <a:solidFill>
                  <a:srgbClr val="CCECFF"/>
                </a:solidFill>
                <a:latin typeface="Times New Roman" pitchFamily="18" charset="0"/>
              </a:rPr>
              <a:t>x</a:t>
            </a:r>
            <a:r>
              <a:rPr lang="en-US" altLang="zh-CN" b="1">
                <a:solidFill>
                  <a:srgbClr val="CCECFF"/>
                </a:solidFill>
                <a:latin typeface="Times New Roman" pitchFamily="18" charset="0"/>
              </a:rPr>
              <a:t>,</a:t>
            </a:r>
            <a:r>
              <a:rPr lang="en-US" altLang="zh-CN" b="1" i="1">
                <a:solidFill>
                  <a:srgbClr val="CCECFF"/>
                </a:solidFill>
                <a:latin typeface="Times New Roman" pitchFamily="18" charset="0"/>
              </a:rPr>
              <a:t>y</a:t>
            </a:r>
            <a:r>
              <a:rPr lang="en-US" altLang="zh-CN" b="1">
                <a:solidFill>
                  <a:srgbClr val="CCECFF"/>
                </a:solidFill>
                <a:latin typeface="Times New Roman" pitchFamily="18" charset="0"/>
              </a:rPr>
              <a:t>) </a:t>
            </a:r>
            <a:r>
              <a:rPr lang="zh-CN" altLang="en-US" b="1">
                <a:solidFill>
                  <a:srgbClr val="CCECFF"/>
                </a:solidFill>
                <a:latin typeface="Arial" charset="0"/>
              </a:rPr>
              <a:t>像素坐标</a:t>
            </a:r>
          </a:p>
        </p:txBody>
      </p:sp>
      <p:grpSp>
        <p:nvGrpSpPr>
          <p:cNvPr id="2" name="Group 7"/>
          <p:cNvGrpSpPr>
            <a:grpSpLocks/>
          </p:cNvGrpSpPr>
          <p:nvPr/>
        </p:nvGrpSpPr>
        <p:grpSpPr bwMode="auto">
          <a:xfrm>
            <a:off x="3024717" y="5510214"/>
            <a:ext cx="1919816" cy="992187"/>
            <a:chOff x="1429" y="3471"/>
            <a:chExt cx="907" cy="625"/>
          </a:xfrm>
        </p:grpSpPr>
        <p:sp>
          <p:nvSpPr>
            <p:cNvPr id="15380" name="AutoShape 8"/>
            <p:cNvSpPr>
              <a:spLocks noChangeArrowheads="1"/>
            </p:cNvSpPr>
            <p:nvPr/>
          </p:nvSpPr>
          <p:spPr bwMode="auto">
            <a:xfrm>
              <a:off x="1519" y="3725"/>
              <a:ext cx="725" cy="137"/>
            </a:xfrm>
            <a:prstGeom prst="rightArrow">
              <a:avLst>
                <a:gd name="adj1" fmla="val 50000"/>
                <a:gd name="adj2" fmla="val 132299"/>
              </a:avLst>
            </a:prstGeom>
            <a:solidFill>
              <a:srgbClr val="0066FF"/>
            </a:solidFill>
            <a:ln w="9525">
              <a:solidFill>
                <a:schemeClr val="tx1"/>
              </a:solidFill>
              <a:miter lim="800000"/>
              <a:headEnd/>
              <a:tailEnd/>
            </a:ln>
          </p:spPr>
          <p:txBody>
            <a:bodyPr wrap="none" anchor="ctr"/>
            <a:lstStyle/>
            <a:p>
              <a:endParaRPr lang="zh-CN" altLang="en-US"/>
            </a:p>
          </p:txBody>
        </p:sp>
        <p:sp>
          <p:nvSpPr>
            <p:cNvPr id="15381" name="Text Box 9"/>
            <p:cNvSpPr txBox="1">
              <a:spLocks noChangeArrowheads="1"/>
            </p:cNvSpPr>
            <p:nvPr/>
          </p:nvSpPr>
          <p:spPr bwMode="auto">
            <a:xfrm>
              <a:off x="1429" y="3884"/>
              <a:ext cx="90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sz="1600">
                  <a:latin typeface="Arial" charset="0"/>
                </a:rPr>
                <a:t>纹理映射变换</a:t>
              </a:r>
            </a:p>
          </p:txBody>
        </p:sp>
        <p:sp>
          <p:nvSpPr>
            <p:cNvPr id="15382" name="Text Box 10"/>
            <p:cNvSpPr txBox="1">
              <a:spLocks noChangeArrowheads="1"/>
            </p:cNvSpPr>
            <p:nvPr/>
          </p:nvSpPr>
          <p:spPr bwMode="auto">
            <a:xfrm>
              <a:off x="1747" y="3471"/>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b="1" i="1" dirty="0">
                  <a:solidFill>
                    <a:schemeClr val="bg2">
                      <a:lumMod val="50000"/>
                    </a:schemeClr>
                  </a:solidFill>
                  <a:latin typeface="Times New Roman" pitchFamily="18" charset="0"/>
                </a:rPr>
                <a:t>M</a:t>
              </a:r>
              <a:r>
                <a:rPr lang="en-US" altLang="zh-CN" i="1" baseline="-25000" dirty="0">
                  <a:solidFill>
                    <a:schemeClr val="bg2">
                      <a:lumMod val="50000"/>
                    </a:schemeClr>
                  </a:solidFill>
                  <a:latin typeface="Times New Roman" pitchFamily="18" charset="0"/>
                </a:rPr>
                <a:t>T</a:t>
              </a:r>
            </a:p>
          </p:txBody>
        </p:sp>
      </p:grpSp>
      <p:grpSp>
        <p:nvGrpSpPr>
          <p:cNvPr id="3" name="Group 11"/>
          <p:cNvGrpSpPr>
            <a:grpSpLocks/>
          </p:cNvGrpSpPr>
          <p:nvPr/>
        </p:nvGrpSpPr>
        <p:grpSpPr bwMode="auto">
          <a:xfrm>
            <a:off x="7440084" y="5516564"/>
            <a:ext cx="1919816" cy="985837"/>
            <a:chOff x="3515" y="3475"/>
            <a:chExt cx="907" cy="621"/>
          </a:xfrm>
        </p:grpSpPr>
        <p:sp>
          <p:nvSpPr>
            <p:cNvPr id="15377" name="AutoShape 12"/>
            <p:cNvSpPr>
              <a:spLocks noChangeArrowheads="1"/>
            </p:cNvSpPr>
            <p:nvPr/>
          </p:nvSpPr>
          <p:spPr bwMode="auto">
            <a:xfrm>
              <a:off x="3607" y="3725"/>
              <a:ext cx="725" cy="137"/>
            </a:xfrm>
            <a:prstGeom prst="rightArrow">
              <a:avLst>
                <a:gd name="adj1" fmla="val 50000"/>
                <a:gd name="adj2" fmla="val 132299"/>
              </a:avLst>
            </a:prstGeom>
            <a:solidFill>
              <a:srgbClr val="0066FF"/>
            </a:solidFill>
            <a:ln w="9525">
              <a:solidFill>
                <a:schemeClr val="tx1"/>
              </a:solidFill>
              <a:miter lim="800000"/>
              <a:headEnd/>
              <a:tailEnd/>
            </a:ln>
          </p:spPr>
          <p:txBody>
            <a:bodyPr wrap="none" anchor="ctr"/>
            <a:lstStyle/>
            <a:p>
              <a:endParaRPr lang="zh-CN" altLang="en-US"/>
            </a:p>
          </p:txBody>
        </p:sp>
        <p:sp>
          <p:nvSpPr>
            <p:cNvPr id="15378" name="Text Box 13"/>
            <p:cNvSpPr txBox="1">
              <a:spLocks noChangeArrowheads="1"/>
            </p:cNvSpPr>
            <p:nvPr/>
          </p:nvSpPr>
          <p:spPr bwMode="auto">
            <a:xfrm>
              <a:off x="3515" y="3884"/>
              <a:ext cx="90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sz="1600">
                  <a:latin typeface="Arial" charset="0"/>
                </a:rPr>
                <a:t>观察投影变换</a:t>
              </a:r>
            </a:p>
          </p:txBody>
        </p:sp>
        <p:sp>
          <p:nvSpPr>
            <p:cNvPr id="15379" name="Text Box 14"/>
            <p:cNvSpPr txBox="1">
              <a:spLocks noChangeArrowheads="1"/>
            </p:cNvSpPr>
            <p:nvPr/>
          </p:nvSpPr>
          <p:spPr bwMode="auto">
            <a:xfrm>
              <a:off x="3742" y="3475"/>
              <a:ext cx="4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b="1" i="1">
                  <a:latin typeface="Times New Roman" pitchFamily="18" charset="0"/>
                </a:rPr>
                <a:t>M</a:t>
              </a:r>
              <a:r>
                <a:rPr lang="en-US" altLang="zh-CN" i="1" baseline="-25000">
                  <a:latin typeface="Times New Roman" pitchFamily="18" charset="0"/>
                </a:rPr>
                <a:t>vp</a:t>
              </a:r>
            </a:p>
          </p:txBody>
        </p:sp>
      </p:grpSp>
      <p:grpSp>
        <p:nvGrpSpPr>
          <p:cNvPr id="4" name="Group 15"/>
          <p:cNvGrpSpPr>
            <a:grpSpLocks/>
          </p:cNvGrpSpPr>
          <p:nvPr/>
        </p:nvGrpSpPr>
        <p:grpSpPr bwMode="auto">
          <a:xfrm>
            <a:off x="2832101" y="5470529"/>
            <a:ext cx="2207684" cy="1031875"/>
            <a:chOff x="1338" y="3446"/>
            <a:chExt cx="1043" cy="650"/>
          </a:xfrm>
        </p:grpSpPr>
        <p:sp>
          <p:nvSpPr>
            <p:cNvPr id="15374" name="AutoShape 16"/>
            <p:cNvSpPr>
              <a:spLocks noChangeArrowheads="1"/>
            </p:cNvSpPr>
            <p:nvPr/>
          </p:nvSpPr>
          <p:spPr bwMode="auto">
            <a:xfrm flipH="1">
              <a:off x="1465" y="3725"/>
              <a:ext cx="725" cy="137"/>
            </a:xfrm>
            <a:prstGeom prst="rightArrow">
              <a:avLst>
                <a:gd name="adj1" fmla="val 50000"/>
                <a:gd name="adj2" fmla="val 132299"/>
              </a:avLst>
            </a:prstGeom>
            <a:solidFill>
              <a:srgbClr val="0066FF"/>
            </a:solidFill>
            <a:ln w="9525">
              <a:solidFill>
                <a:schemeClr val="tx1"/>
              </a:solidFill>
              <a:miter lim="800000"/>
              <a:headEnd/>
              <a:tailEnd/>
            </a:ln>
          </p:spPr>
          <p:txBody>
            <a:bodyPr wrap="none" anchor="ctr"/>
            <a:lstStyle/>
            <a:p>
              <a:endParaRPr lang="zh-CN" altLang="en-US">
                <a:solidFill>
                  <a:schemeClr val="bg2">
                    <a:lumMod val="50000"/>
                  </a:schemeClr>
                </a:solidFill>
              </a:endParaRPr>
            </a:p>
          </p:txBody>
        </p:sp>
        <p:sp>
          <p:nvSpPr>
            <p:cNvPr id="15375" name="Text Box 17"/>
            <p:cNvSpPr txBox="1">
              <a:spLocks noChangeArrowheads="1"/>
            </p:cNvSpPr>
            <p:nvPr/>
          </p:nvSpPr>
          <p:spPr bwMode="auto">
            <a:xfrm>
              <a:off x="1338" y="3884"/>
              <a:ext cx="104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sz="1600">
                  <a:solidFill>
                    <a:schemeClr val="bg2">
                      <a:lumMod val="50000"/>
                    </a:schemeClr>
                  </a:solidFill>
                  <a:latin typeface="Arial" charset="0"/>
                </a:rPr>
                <a:t>逆纹理映射变换</a:t>
              </a:r>
            </a:p>
          </p:txBody>
        </p:sp>
        <p:sp>
          <p:nvSpPr>
            <p:cNvPr id="15376" name="Text Box 18"/>
            <p:cNvSpPr txBox="1">
              <a:spLocks noChangeArrowheads="1"/>
            </p:cNvSpPr>
            <p:nvPr/>
          </p:nvSpPr>
          <p:spPr bwMode="auto">
            <a:xfrm>
              <a:off x="1727" y="3446"/>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b="1" i="1" dirty="0">
                  <a:solidFill>
                    <a:schemeClr val="bg2">
                      <a:lumMod val="50000"/>
                    </a:schemeClr>
                  </a:solidFill>
                  <a:latin typeface="Times New Roman" pitchFamily="18" charset="0"/>
                </a:rPr>
                <a:t>M</a:t>
              </a:r>
              <a:r>
                <a:rPr lang="en-US" altLang="zh-CN" i="1" baseline="-25000" dirty="0">
                  <a:solidFill>
                    <a:schemeClr val="bg2">
                      <a:lumMod val="50000"/>
                    </a:schemeClr>
                  </a:solidFill>
                  <a:latin typeface="Times New Roman" pitchFamily="18" charset="0"/>
                </a:rPr>
                <a:t>T</a:t>
              </a:r>
              <a:r>
                <a:rPr lang="en-US" altLang="zh-CN" baseline="30000" dirty="0">
                  <a:solidFill>
                    <a:schemeClr val="bg2">
                      <a:lumMod val="50000"/>
                    </a:schemeClr>
                  </a:solidFill>
                  <a:latin typeface="Times New Roman" pitchFamily="18" charset="0"/>
                </a:rPr>
                <a:t>-1</a:t>
              </a:r>
            </a:p>
          </p:txBody>
        </p:sp>
      </p:grpSp>
      <p:grpSp>
        <p:nvGrpSpPr>
          <p:cNvPr id="5" name="Group 19"/>
          <p:cNvGrpSpPr>
            <a:grpSpLocks/>
          </p:cNvGrpSpPr>
          <p:nvPr/>
        </p:nvGrpSpPr>
        <p:grpSpPr bwMode="auto">
          <a:xfrm>
            <a:off x="7247467" y="5516564"/>
            <a:ext cx="2209800" cy="985837"/>
            <a:chOff x="3424" y="3475"/>
            <a:chExt cx="1044" cy="621"/>
          </a:xfrm>
        </p:grpSpPr>
        <p:sp>
          <p:nvSpPr>
            <p:cNvPr id="15371" name="AutoShape 20"/>
            <p:cNvSpPr>
              <a:spLocks noChangeArrowheads="1"/>
            </p:cNvSpPr>
            <p:nvPr/>
          </p:nvSpPr>
          <p:spPr bwMode="auto">
            <a:xfrm flipH="1">
              <a:off x="3571" y="3725"/>
              <a:ext cx="725" cy="137"/>
            </a:xfrm>
            <a:prstGeom prst="rightArrow">
              <a:avLst>
                <a:gd name="adj1" fmla="val 50000"/>
                <a:gd name="adj2" fmla="val 132299"/>
              </a:avLst>
            </a:prstGeom>
            <a:solidFill>
              <a:srgbClr val="0066FF"/>
            </a:solidFill>
            <a:ln w="9525">
              <a:solidFill>
                <a:schemeClr val="tx1"/>
              </a:solidFill>
              <a:miter lim="800000"/>
              <a:headEnd/>
              <a:tailEnd/>
            </a:ln>
          </p:spPr>
          <p:txBody>
            <a:bodyPr wrap="none" anchor="ctr"/>
            <a:lstStyle/>
            <a:p>
              <a:endParaRPr lang="zh-CN" altLang="en-US">
                <a:solidFill>
                  <a:schemeClr val="bg2">
                    <a:lumMod val="50000"/>
                  </a:schemeClr>
                </a:solidFill>
              </a:endParaRPr>
            </a:p>
          </p:txBody>
        </p:sp>
        <p:sp>
          <p:nvSpPr>
            <p:cNvPr id="15372" name="Text Box 21"/>
            <p:cNvSpPr txBox="1">
              <a:spLocks noChangeArrowheads="1"/>
            </p:cNvSpPr>
            <p:nvPr/>
          </p:nvSpPr>
          <p:spPr bwMode="auto">
            <a:xfrm>
              <a:off x="3424" y="3884"/>
              <a:ext cx="104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sz="1600">
                  <a:solidFill>
                    <a:schemeClr val="bg2">
                      <a:lumMod val="50000"/>
                    </a:schemeClr>
                  </a:solidFill>
                  <a:latin typeface="Arial" charset="0"/>
                </a:rPr>
                <a:t>逆观察投影变换</a:t>
              </a:r>
            </a:p>
          </p:txBody>
        </p:sp>
        <p:sp>
          <p:nvSpPr>
            <p:cNvPr id="15373" name="Text Box 22"/>
            <p:cNvSpPr txBox="1">
              <a:spLocks noChangeArrowheads="1"/>
            </p:cNvSpPr>
            <p:nvPr/>
          </p:nvSpPr>
          <p:spPr bwMode="auto">
            <a:xfrm>
              <a:off x="3742" y="3475"/>
              <a:ext cx="635"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b="1" i="1" dirty="0">
                  <a:solidFill>
                    <a:schemeClr val="bg2">
                      <a:lumMod val="50000"/>
                    </a:schemeClr>
                  </a:solidFill>
                  <a:latin typeface="Times New Roman" pitchFamily="18" charset="0"/>
                </a:rPr>
                <a:t>M</a:t>
              </a:r>
              <a:r>
                <a:rPr lang="en-US" altLang="zh-CN" i="1" baseline="-25000" dirty="0">
                  <a:solidFill>
                    <a:schemeClr val="bg2">
                      <a:lumMod val="50000"/>
                    </a:schemeClr>
                  </a:solidFill>
                  <a:latin typeface="Times New Roman" pitchFamily="18" charset="0"/>
                </a:rPr>
                <a:t>vp</a:t>
              </a:r>
              <a:r>
                <a:rPr lang="en-US" altLang="zh-CN" baseline="30000" dirty="0">
                  <a:solidFill>
                    <a:schemeClr val="bg2">
                      <a:lumMod val="50000"/>
                    </a:schemeClr>
                  </a:solidFill>
                  <a:latin typeface="Times New Roman" pitchFamily="18" charset="0"/>
                </a:rPr>
                <a:t>-1</a:t>
              </a:r>
            </a:p>
            <a:p>
              <a:pPr eaLnBrk="1" hangingPunct="1">
                <a:spcBef>
                  <a:spcPct val="50000"/>
                </a:spcBef>
              </a:pPr>
              <a:endParaRPr lang="zh-CN" altLang="en-US" i="1" baseline="-25000" dirty="0">
                <a:solidFill>
                  <a:schemeClr val="bg2">
                    <a:lumMod val="50000"/>
                  </a:schemeClr>
                </a:solidFill>
                <a:latin typeface="Times New Roman" pitchFamily="18" charset="0"/>
              </a:endParaRPr>
            </a:p>
          </p:txBody>
        </p:sp>
      </p:grpSp>
      <p:sp>
        <p:nvSpPr>
          <p:cNvPr id="26" name="Rectangle 2"/>
          <p:cNvSpPr>
            <a:spLocks noGrp="1" noChangeArrowheads="1"/>
          </p:cNvSpPr>
          <p:nvPr>
            <p:ph type="title"/>
          </p:nvPr>
        </p:nvSpPr>
        <p:spPr>
          <a:xfrm>
            <a:off x="839416" y="214314"/>
            <a:ext cx="10390716" cy="1462087"/>
          </a:xfrm>
        </p:spPr>
        <p:txBody>
          <a:bodyPr>
            <a:normAutofit/>
          </a:bodyPr>
          <a:lstStyle/>
          <a:p>
            <a:pPr eaLnBrk="1" hangingPunct="1">
              <a:lnSpc>
                <a:spcPct val="70000"/>
              </a:lnSpc>
              <a:spcBef>
                <a:spcPts val="2400"/>
              </a:spcBef>
            </a:pPr>
            <a:r>
              <a:rPr lang="en-US" altLang="zh-CN" sz="2800" b="1" dirty="0" smtClean="0">
                <a:solidFill>
                  <a:schemeClr val="bg2">
                    <a:lumMod val="50000"/>
                  </a:schemeClr>
                </a:solidFill>
                <a:latin typeface="微软雅黑" panose="020B0503020204020204" pitchFamily="34" charset="-122"/>
                <a:ea typeface="微软雅黑" panose="020B0503020204020204" pitchFamily="34" charset="-122"/>
              </a:rPr>
              <a:t>2.2.2 </a:t>
            </a: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纹理</a:t>
            </a:r>
            <a:r>
              <a:rPr lang="zh-CN" altLang="en-US" sz="2800" b="1" dirty="0" smtClean="0">
                <a:solidFill>
                  <a:schemeClr val="bg2">
                    <a:lumMod val="50000"/>
                  </a:schemeClr>
                </a:solidFill>
                <a:latin typeface="微软雅黑" panose="020B0503020204020204" pitchFamily="34" charset="-122"/>
                <a:ea typeface="微软雅黑" panose="020B0503020204020204" pitchFamily="34" charset="-122"/>
              </a:rPr>
              <a:t>映射方法</a:t>
            </a:r>
            <a:endParaRPr lang="en-US" altLang="zh-CN" sz="2800" b="1" dirty="0">
              <a:solidFill>
                <a:schemeClr val="bg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66081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0899">
                                            <p:bg/>
                                          </p:spTgt>
                                        </p:tgtEl>
                                        <p:attrNameLst>
                                          <p:attrName>style.visibility</p:attrName>
                                        </p:attrNameLst>
                                      </p:cBhvr>
                                      <p:to>
                                        <p:strVal val="visible"/>
                                      </p:to>
                                    </p:set>
                                    <p:animEffect transition="in" filter="wipe(up)">
                                      <p:cBhvr>
                                        <p:cTn id="7" dur="500"/>
                                        <p:tgtEl>
                                          <p:spTgt spid="80899">
                                            <p:bg/>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80899">
                                            <p:txEl>
                                              <p:pRg st="0" end="0"/>
                                            </p:txEl>
                                          </p:spTgt>
                                        </p:tgtEl>
                                        <p:attrNameLst>
                                          <p:attrName>style.visibility</p:attrName>
                                        </p:attrNameLst>
                                      </p:cBhvr>
                                      <p:to>
                                        <p:strVal val="visible"/>
                                      </p:to>
                                    </p:set>
                                    <p:animEffect transition="in" filter="wipe(up)">
                                      <p:cBhvr>
                                        <p:cTn id="10" dur="500"/>
                                        <p:tgtEl>
                                          <p:spTgt spid="80899">
                                            <p:txEl>
                                              <p:pRg st="0" end="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0899">
                                            <p:txEl>
                                              <p:pRg st="1" end="1"/>
                                            </p:txEl>
                                          </p:spTgt>
                                        </p:tgtEl>
                                        <p:attrNameLst>
                                          <p:attrName>style.visibility</p:attrName>
                                        </p:attrNameLst>
                                      </p:cBhvr>
                                      <p:to>
                                        <p:strVal val="visible"/>
                                      </p:to>
                                    </p:set>
                                    <p:animEffect transition="in" filter="wipe(up)">
                                      <p:cBhvr>
                                        <p:cTn id="13" dur="500"/>
                                        <p:tgtEl>
                                          <p:spTgt spid="80899">
                                            <p:txEl>
                                              <p:pRg st="1" end="1"/>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80899">
                                            <p:txEl>
                                              <p:pRg st="2" end="2"/>
                                            </p:txEl>
                                          </p:spTgt>
                                        </p:tgtEl>
                                        <p:attrNameLst>
                                          <p:attrName>style.visibility</p:attrName>
                                        </p:attrNameLst>
                                      </p:cBhvr>
                                      <p:to>
                                        <p:strVal val="visible"/>
                                      </p:to>
                                    </p:set>
                                    <p:animEffect transition="in" filter="wipe(up)">
                                      <p:cBhvr>
                                        <p:cTn id="16" dur="500"/>
                                        <p:tgtEl>
                                          <p:spTgt spid="80899">
                                            <p:txEl>
                                              <p:pRg st="2" end="2"/>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090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090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0902"/>
                                        </p:tgtEl>
                                        <p:attrNameLst>
                                          <p:attrName>style.visibility</p:attrName>
                                        </p:attrNameLst>
                                      </p:cBhvr>
                                      <p:to>
                                        <p:strVal val="visible"/>
                                      </p:to>
                                    </p:set>
                                  </p:childTnLst>
                                </p:cTn>
                              </p:par>
                              <p:par>
                                <p:cTn id="29" presetID="22" presetClass="entr" presetSubtype="1" fill="hold" grpId="0" nodeType="withEffect">
                                  <p:stCondLst>
                                    <p:cond delay="0"/>
                                  </p:stCondLst>
                                  <p:childTnLst>
                                    <p:set>
                                      <p:cBhvr>
                                        <p:cTn id="30" dur="1" fill="hold">
                                          <p:stCondLst>
                                            <p:cond delay="0"/>
                                          </p:stCondLst>
                                        </p:cTn>
                                        <p:tgtEl>
                                          <p:spTgt spid="80899">
                                            <p:txEl>
                                              <p:pRg st="3" end="3"/>
                                            </p:txEl>
                                          </p:spTgt>
                                        </p:tgtEl>
                                        <p:attrNameLst>
                                          <p:attrName>style.visibility</p:attrName>
                                        </p:attrNameLst>
                                      </p:cBhvr>
                                      <p:to>
                                        <p:strVal val="visible"/>
                                      </p:to>
                                    </p:set>
                                    <p:animEffect transition="in" filter="wipe(up)">
                                      <p:cBhvr>
                                        <p:cTn id="31" dur="500"/>
                                        <p:tgtEl>
                                          <p:spTgt spid="80899">
                                            <p:txEl>
                                              <p:pRg st="3" end="3"/>
                                            </p:txEl>
                                          </p:spTgt>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80899">
                                            <p:txEl>
                                              <p:pRg st="4" end="4"/>
                                            </p:txEl>
                                          </p:spTgt>
                                        </p:tgtEl>
                                        <p:attrNameLst>
                                          <p:attrName>style.visibility</p:attrName>
                                        </p:attrNameLst>
                                      </p:cBhvr>
                                      <p:to>
                                        <p:strVal val="visible"/>
                                      </p:to>
                                    </p:set>
                                    <p:animEffect transition="in" filter="wipe(up)">
                                      <p:cBhvr>
                                        <p:cTn id="34" dur="500"/>
                                        <p:tgtEl>
                                          <p:spTgt spid="80899">
                                            <p:txEl>
                                              <p:pRg st="4" end="4"/>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wipe(left)">
                                      <p:cBhvr>
                                        <p:cTn id="39" dur="500"/>
                                        <p:tgtEl>
                                          <p:spTgt spid="2"/>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nodeType="click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wipe(left)">
                                      <p:cBhvr>
                                        <p:cTn id="44" dur="500"/>
                                        <p:tgtEl>
                                          <p:spTgt spid="3"/>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80899">
                                            <p:txEl>
                                              <p:pRg st="5" end="5"/>
                                            </p:txEl>
                                          </p:spTgt>
                                        </p:tgtEl>
                                        <p:attrNameLst>
                                          <p:attrName>style.visibility</p:attrName>
                                        </p:attrNameLst>
                                      </p:cBhvr>
                                      <p:to>
                                        <p:strVal val="visible"/>
                                      </p:to>
                                    </p:set>
                                    <p:animEffect transition="in" filter="wipe(up)">
                                      <p:cBhvr>
                                        <p:cTn id="47" dur="500"/>
                                        <p:tgtEl>
                                          <p:spTgt spid="80899">
                                            <p:txEl>
                                              <p:pRg st="5" end="5"/>
                                            </p:txEl>
                                          </p:spTgt>
                                        </p:tgtEl>
                                      </p:cBhvr>
                                    </p:animEffect>
                                  </p:childTnLst>
                                </p:cTn>
                              </p:par>
                              <p:par>
                                <p:cTn id="48" presetID="1" presetClass="exit" presetSubtype="0" fill="hold" nodeType="withEffect">
                                  <p:stCondLst>
                                    <p:cond delay="0"/>
                                  </p:stCondLst>
                                  <p:childTnLst>
                                    <p:set>
                                      <p:cBhvr>
                                        <p:cTn id="49" dur="1" fill="hold">
                                          <p:stCondLst>
                                            <p:cond delay="0"/>
                                          </p:stCondLst>
                                        </p:cTn>
                                        <p:tgtEl>
                                          <p:spTgt spid="2"/>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3"/>
                                        </p:tgtEl>
                                        <p:attrNameLst>
                                          <p:attrName>style.visibility</p:attrName>
                                        </p:attrNameLst>
                                      </p:cBhvr>
                                      <p:to>
                                        <p:strVal val="hidden"/>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2" fill="hold" nodeType="click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wipe(right)">
                                      <p:cBhvr>
                                        <p:cTn id="56" dur="500"/>
                                        <p:tgtEl>
                                          <p:spTgt spid="5"/>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2" fill="hold" nodeType="click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wipe(right)">
                                      <p:cBhvr>
                                        <p:cTn id="6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9" grpId="0" build="p" animBg="1"/>
      <p:bldP spid="80900" grpId="0" animBg="1"/>
      <p:bldP spid="80901" grpId="0" animBg="1"/>
      <p:bldP spid="8090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p:nvPr/>
        </p:nvSpPr>
        <p:spPr>
          <a:xfrm>
            <a:off x="5235107" y="3789040"/>
            <a:ext cx="1733806" cy="58477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ctr">
              <a:defRPr sz="3600">
                <a:solidFill>
                  <a:srgbClr val="404040"/>
                </a:solidFill>
              </a:defRPr>
            </a:lvl1pPr>
          </a:lstStyle>
          <a:p>
            <a:r>
              <a:rPr lang="zh-CN" altLang="en-US" sz="3200" b="1" dirty="0" smtClean="0">
                <a:solidFill>
                  <a:schemeClr val="bg2">
                    <a:lumMod val="50000"/>
                  </a:schemeClr>
                </a:solidFill>
                <a:latin typeface="微软雅黑" panose="020B0503020204020204" pitchFamily="34" charset="-122"/>
                <a:ea typeface="微软雅黑" panose="020B0503020204020204" pitchFamily="34" charset="-122"/>
              </a:rPr>
              <a:t>光影处理</a:t>
            </a:r>
            <a:endParaRPr sz="3200" b="1" dirty="0">
              <a:solidFill>
                <a:schemeClr val="bg2">
                  <a:lumMod val="50000"/>
                </a:schemeClr>
              </a:solidFill>
              <a:latin typeface="微软雅黑" panose="020B0503020204020204" pitchFamily="34" charset="-122"/>
              <a:ea typeface="微软雅黑" panose="020B0503020204020204" pitchFamily="34" charset="-122"/>
            </a:endParaRPr>
          </a:p>
        </p:txBody>
      </p:sp>
      <p:grpSp>
        <p:nvGrpSpPr>
          <p:cNvPr id="154" name="Group 154"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GrpSpPr/>
          <p:nvPr/>
        </p:nvGrpSpPr>
        <p:grpSpPr>
          <a:xfrm>
            <a:off x="5101359" y="1942704"/>
            <a:ext cx="1989282" cy="1714897"/>
            <a:chOff x="0" y="0"/>
            <a:chExt cx="1989280" cy="1714895"/>
          </a:xfrm>
        </p:grpSpPr>
        <p:sp>
          <p:nvSpPr>
            <p:cNvPr id="152" name="Shape 152"/>
            <p:cNvSpPr/>
            <p:nvPr/>
          </p:nvSpPr>
          <p:spPr>
            <a:xfrm>
              <a:off x="0" y="0"/>
              <a:ext cx="1989280" cy="171489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000000"/>
            </a:solidFill>
            <a:ln w="12700" cap="flat">
              <a:noFill/>
              <a:miter lim="400000"/>
            </a:ln>
            <a:effectLst/>
          </p:spPr>
          <p:txBody>
            <a:bodyPr wrap="square" lIns="45719" tIns="45719" rIns="45719" bIns="45719" numCol="1" anchor="ctr">
              <a:noAutofit/>
            </a:bodyPr>
            <a:lstStyle/>
            <a:p>
              <a:pPr algn="ctr">
                <a:defRPr sz="7200">
                  <a:solidFill>
                    <a:srgbClr val="FFFFFF"/>
                  </a:solidFill>
                  <a:latin typeface="Agency FB"/>
                  <a:ea typeface="Agency FB"/>
                  <a:cs typeface="Agency FB"/>
                  <a:sym typeface="Agency FB"/>
                </a:defRPr>
              </a:pPr>
              <a:endParaRPr/>
            </a:p>
          </p:txBody>
        </p:sp>
        <p:sp>
          <p:nvSpPr>
            <p:cNvPr id="153" name="Shape 153"/>
            <p:cNvSpPr/>
            <p:nvPr/>
          </p:nvSpPr>
          <p:spPr>
            <a:xfrm>
              <a:off x="308680" y="257285"/>
              <a:ext cx="1371919" cy="120032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7200">
                  <a:solidFill>
                    <a:srgbClr val="FFFFFF"/>
                  </a:solidFill>
                  <a:latin typeface="Agency FB"/>
                  <a:ea typeface="Agency FB"/>
                  <a:cs typeface="Agency FB"/>
                  <a:sym typeface="Agency FB"/>
                </a:defRPr>
              </a:lvl1pPr>
            </a:lstStyle>
            <a:p>
              <a:r>
                <a:rPr dirty="0" smtClean="0"/>
                <a:t>0</a:t>
              </a:r>
              <a:r>
                <a:rPr lang="en-US" dirty="0" smtClean="0"/>
                <a:t>1</a:t>
              </a:r>
              <a:endParaRPr dirty="0"/>
            </a:p>
          </p:txBody>
        </p:sp>
      </p:grpSp>
      <p:grpSp>
        <p:nvGrpSpPr>
          <p:cNvPr id="160" name="Group 160"/>
          <p:cNvGrpSpPr/>
          <p:nvPr/>
        </p:nvGrpSpPr>
        <p:grpSpPr>
          <a:xfrm>
            <a:off x="0" y="-1664916"/>
            <a:ext cx="12192000" cy="1320801"/>
            <a:chOff x="0" y="0"/>
            <a:chExt cx="12192000" cy="1320800"/>
          </a:xfrm>
        </p:grpSpPr>
        <p:sp>
          <p:nvSpPr>
            <p:cNvPr id="155" name="Shape 155"/>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156" name="Shape 156"/>
            <p:cNvSpPr/>
            <p:nvPr/>
          </p:nvSpPr>
          <p:spPr>
            <a:xfrm>
              <a:off x="541420" y="172118"/>
              <a:ext cx="6096001" cy="10439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157" name="Shape 157"/>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8" name="Shape 158"/>
            <p:cNvSpPr/>
            <p:nvPr/>
          </p:nvSpPr>
          <p:spPr>
            <a:xfrm>
              <a:off x="5454567" y="172118"/>
              <a:ext cx="6096001" cy="10439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159" name="Shape 159"/>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spTree>
    <p:extLst>
      <p:ext uri="{BB962C8B-B14F-4D97-AF65-F5344CB8AC3E}">
        <p14:creationId xmlns:p14="http://schemas.microsoft.com/office/powerpoint/2010/main" val="623947827"/>
      </p:ext>
    </p:extLst>
  </p:cSld>
  <p:clrMapOvr>
    <a:masterClrMapping/>
  </p:clrMapOvr>
  <p:transition spd="slow" advClick="0" advTm="0"/>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3"/>
          <p:cNvSpPr>
            <a:spLocks noGrp="1" noChangeArrowheads="1"/>
          </p:cNvSpPr>
          <p:nvPr>
            <p:ph type="body" sz="half" idx="1"/>
          </p:nvPr>
        </p:nvSpPr>
        <p:spPr>
          <a:xfrm>
            <a:off x="1007534" y="1981200"/>
            <a:ext cx="10176933" cy="4400550"/>
          </a:xfrm>
        </p:spPr>
        <p:txBody>
          <a:bodyPr/>
          <a:lstStyle/>
          <a:p>
            <a:pPr marL="717550" lvl="1" indent="-342900" hangingPunct="0">
              <a:lnSpc>
                <a:spcPct val="140000"/>
              </a:lnSpc>
              <a:spcBef>
                <a:spcPts val="1800"/>
              </a:spcBef>
              <a:buFont typeface="Wingdings" panose="05000000000000000000" pitchFamily="2" charset="2"/>
              <a:buChar char="Ø"/>
              <a:defRPr/>
            </a:pPr>
            <a:r>
              <a:rPr lang="zh-CN" altLang="en-US" b="1" dirty="0" smtClean="0">
                <a:solidFill>
                  <a:schemeClr val="bg2">
                    <a:lumMod val="50000"/>
                  </a:schemeClr>
                </a:solidFill>
                <a:latin typeface="微软雅黑" panose="020B0503020204020204" pitchFamily="34" charset="-122"/>
                <a:ea typeface="微软雅黑" panose="020B0503020204020204" pitchFamily="34" charset="-122"/>
              </a:rPr>
              <a:t>像素</a:t>
            </a:r>
            <a:r>
              <a:rPr lang="zh-CN" altLang="en-US" b="1" dirty="0">
                <a:solidFill>
                  <a:schemeClr val="bg2">
                    <a:lumMod val="50000"/>
                  </a:schemeClr>
                </a:solidFill>
                <a:latin typeface="微软雅黑" panose="020B0503020204020204" pitchFamily="34" charset="-122"/>
                <a:ea typeface="微软雅黑" panose="020B0503020204020204" pitchFamily="34" charset="-122"/>
              </a:rPr>
              <a:t>次序扫描</a:t>
            </a:r>
          </a:p>
          <a:p>
            <a:pPr marL="889000" lvl="1" indent="-439738" eaLnBrk="1" hangingPunct="1">
              <a:lnSpc>
                <a:spcPct val="120000"/>
              </a:lnSpc>
              <a:spcBef>
                <a:spcPct val="50000"/>
              </a:spcBef>
              <a:buFont typeface="Wingdings" pitchFamily="2" charset="2"/>
              <a:buNone/>
            </a:pPr>
            <a:endParaRPr lang="zh-CN" altLang="en-US" sz="2000" dirty="0" smtClean="0"/>
          </a:p>
          <a:p>
            <a:pPr marL="889000" lvl="1" indent="-439738" eaLnBrk="1" hangingPunct="1">
              <a:buFont typeface="Wingdings" pitchFamily="2" charset="2"/>
              <a:buNone/>
            </a:pPr>
            <a:endParaRPr lang="zh-CN" altLang="en-US" sz="1800" dirty="0" smtClean="0"/>
          </a:p>
          <a:p>
            <a:pPr marL="889000" lvl="1" indent="-439738" eaLnBrk="1" hangingPunct="1">
              <a:buFont typeface="Wingdings" pitchFamily="2" charset="2"/>
              <a:buNone/>
            </a:pPr>
            <a:endParaRPr lang="zh-CN" altLang="en-US" sz="1800" dirty="0" smtClean="0"/>
          </a:p>
          <a:p>
            <a:pPr marL="889000" lvl="1" indent="-439738" eaLnBrk="1" hangingPunct="1">
              <a:buFont typeface="Wingdings" pitchFamily="2" charset="2"/>
              <a:buNone/>
            </a:pPr>
            <a:endParaRPr lang="zh-CN" altLang="en-US" sz="1800" dirty="0" smtClean="0"/>
          </a:p>
          <a:p>
            <a:pPr marL="889000" lvl="1" indent="-439738" eaLnBrk="1" hangingPunct="1">
              <a:buFont typeface="Wingdings" pitchFamily="2" charset="2"/>
              <a:buNone/>
            </a:pPr>
            <a:endParaRPr lang="zh-CN" altLang="en-US" sz="1800" dirty="0" smtClean="0"/>
          </a:p>
          <a:p>
            <a:pPr marL="889000" lvl="1" indent="-439738" eaLnBrk="1" hangingPunct="1">
              <a:buFont typeface="Wingdings" pitchFamily="2" charset="2"/>
              <a:buNone/>
            </a:pPr>
            <a:endParaRPr lang="zh-CN" altLang="en-US" sz="1800" dirty="0" smtClean="0"/>
          </a:p>
        </p:txBody>
      </p:sp>
      <p:sp>
        <p:nvSpPr>
          <p:cNvPr id="84996" name="Rectangle 4"/>
          <p:cNvSpPr>
            <a:spLocks noChangeArrowheads="1"/>
          </p:cNvSpPr>
          <p:nvPr/>
        </p:nvSpPr>
        <p:spPr bwMode="auto">
          <a:xfrm>
            <a:off x="1295401" y="4221163"/>
            <a:ext cx="2207684" cy="1655762"/>
          </a:xfrm>
          <a:prstGeom prst="rect">
            <a:avLst/>
          </a:prstGeom>
          <a:gradFill rotWithShape="1">
            <a:gsLst>
              <a:gs pos="0">
                <a:srgbClr val="000000"/>
              </a:gs>
              <a:gs pos="20000">
                <a:srgbClr val="000040"/>
              </a:gs>
              <a:gs pos="50000">
                <a:srgbClr val="400040"/>
              </a:gs>
              <a:gs pos="75000">
                <a:srgbClr val="8F0040"/>
              </a:gs>
              <a:gs pos="89999">
                <a:srgbClr val="F27300"/>
              </a:gs>
              <a:gs pos="100000">
                <a:srgbClr val="FFBF00"/>
              </a:gs>
            </a:gsLst>
            <a:lin ang="5400000" scaled="1"/>
          </a:gradFill>
          <a:ln w="9525">
            <a:solidFill>
              <a:schemeClr val="tx1"/>
            </a:solidFill>
            <a:miter lim="800000"/>
            <a:headEnd/>
            <a:tailEnd/>
          </a:ln>
        </p:spPr>
        <p:txBody>
          <a:bodyPr wrap="none" anchor="ctr"/>
          <a:lstStyle/>
          <a:p>
            <a:endParaRPr lang="zh-CN" altLang="en-US"/>
          </a:p>
        </p:txBody>
      </p:sp>
      <p:sp>
        <p:nvSpPr>
          <p:cNvPr id="84997" name="Rectangle 5"/>
          <p:cNvSpPr>
            <a:spLocks noChangeArrowheads="1"/>
          </p:cNvSpPr>
          <p:nvPr/>
        </p:nvSpPr>
        <p:spPr bwMode="auto">
          <a:xfrm rot="-2924029">
            <a:off x="1833828" y="4462727"/>
            <a:ext cx="360362" cy="480484"/>
          </a:xfrm>
          <a:prstGeom prst="rect">
            <a:avLst/>
          </a:prstGeom>
          <a:solidFill>
            <a:srgbClr val="666699"/>
          </a:solidFill>
          <a:ln w="9525">
            <a:solidFill>
              <a:schemeClr val="bg1"/>
            </a:solidFill>
            <a:miter lim="800000"/>
            <a:headEnd/>
            <a:tailEnd/>
          </a:ln>
        </p:spPr>
        <p:txBody>
          <a:bodyPr vert="eaVert" wrap="none" anchor="ctr"/>
          <a:lstStyle/>
          <a:p>
            <a:pPr algn="ctr"/>
            <a:endParaRPr lang="zh-CN" altLang="en-US">
              <a:solidFill>
                <a:schemeClr val="bg1"/>
              </a:solidFill>
              <a:latin typeface="Arial" charset="0"/>
            </a:endParaRPr>
          </a:p>
        </p:txBody>
      </p:sp>
      <p:grpSp>
        <p:nvGrpSpPr>
          <p:cNvPr id="2" name="Group 6"/>
          <p:cNvGrpSpPr>
            <a:grpSpLocks/>
          </p:cNvGrpSpPr>
          <p:nvPr/>
        </p:nvGrpSpPr>
        <p:grpSpPr bwMode="auto">
          <a:xfrm>
            <a:off x="4847167" y="4016376"/>
            <a:ext cx="3744384" cy="1573213"/>
            <a:chOff x="2290" y="2530"/>
            <a:chExt cx="1769" cy="991"/>
          </a:xfrm>
        </p:grpSpPr>
        <p:sp>
          <p:nvSpPr>
            <p:cNvPr id="16415" name="Freeform 7"/>
            <p:cNvSpPr>
              <a:spLocks/>
            </p:cNvSpPr>
            <p:nvPr/>
          </p:nvSpPr>
          <p:spPr bwMode="auto">
            <a:xfrm>
              <a:off x="2290" y="3067"/>
              <a:ext cx="953" cy="454"/>
            </a:xfrm>
            <a:custGeom>
              <a:avLst/>
              <a:gdLst>
                <a:gd name="T0" fmla="*/ 0 w 953"/>
                <a:gd name="T1" fmla="*/ 0 h 454"/>
                <a:gd name="T2" fmla="*/ 409 w 953"/>
                <a:gd name="T3" fmla="*/ 46 h 454"/>
                <a:gd name="T4" fmla="*/ 726 w 953"/>
                <a:gd name="T5" fmla="*/ 182 h 454"/>
                <a:gd name="T6" fmla="*/ 953 w 953"/>
                <a:gd name="T7" fmla="*/ 454 h 454"/>
                <a:gd name="T8" fmla="*/ 0 60000 65536"/>
                <a:gd name="T9" fmla="*/ 0 60000 65536"/>
                <a:gd name="T10" fmla="*/ 0 60000 65536"/>
                <a:gd name="T11" fmla="*/ 0 60000 65536"/>
                <a:gd name="T12" fmla="*/ 0 w 953"/>
                <a:gd name="T13" fmla="*/ 0 h 454"/>
                <a:gd name="T14" fmla="*/ 953 w 953"/>
                <a:gd name="T15" fmla="*/ 454 h 454"/>
              </a:gdLst>
              <a:ahLst/>
              <a:cxnLst>
                <a:cxn ang="T8">
                  <a:pos x="T0" y="T1"/>
                </a:cxn>
                <a:cxn ang="T9">
                  <a:pos x="T2" y="T3"/>
                </a:cxn>
                <a:cxn ang="T10">
                  <a:pos x="T4" y="T5"/>
                </a:cxn>
                <a:cxn ang="T11">
                  <a:pos x="T6" y="T7"/>
                </a:cxn>
              </a:cxnLst>
              <a:rect l="T12" t="T13" r="T14" b="T15"/>
              <a:pathLst>
                <a:path w="953" h="454">
                  <a:moveTo>
                    <a:pt x="0" y="0"/>
                  </a:moveTo>
                  <a:cubicBezTo>
                    <a:pt x="144" y="8"/>
                    <a:pt x="288" y="16"/>
                    <a:pt x="409" y="46"/>
                  </a:cubicBezTo>
                  <a:cubicBezTo>
                    <a:pt x="530" y="76"/>
                    <a:pt x="635" y="114"/>
                    <a:pt x="726" y="182"/>
                  </a:cubicBezTo>
                  <a:cubicBezTo>
                    <a:pt x="817" y="250"/>
                    <a:pt x="885" y="352"/>
                    <a:pt x="953" y="454"/>
                  </a:cubicBezTo>
                </a:path>
              </a:pathLst>
            </a:custGeom>
            <a:noFill/>
            <a:ln w="9525">
              <a:solidFill>
                <a:schemeClr val="bg2">
                  <a:lumMod val="50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416" name="Freeform 8"/>
            <p:cNvSpPr>
              <a:spLocks/>
            </p:cNvSpPr>
            <p:nvPr/>
          </p:nvSpPr>
          <p:spPr bwMode="auto">
            <a:xfrm>
              <a:off x="2290" y="2530"/>
              <a:ext cx="1769" cy="537"/>
            </a:xfrm>
            <a:custGeom>
              <a:avLst/>
              <a:gdLst>
                <a:gd name="T0" fmla="*/ 0 w 1769"/>
                <a:gd name="T1" fmla="*/ 537 h 537"/>
                <a:gd name="T2" fmla="*/ 499 w 1769"/>
                <a:gd name="T3" fmla="*/ 129 h 537"/>
                <a:gd name="T4" fmla="*/ 1089 w 1769"/>
                <a:gd name="T5" fmla="*/ 38 h 537"/>
                <a:gd name="T6" fmla="*/ 1769 w 1769"/>
                <a:gd name="T7" fmla="*/ 356 h 537"/>
                <a:gd name="T8" fmla="*/ 0 60000 65536"/>
                <a:gd name="T9" fmla="*/ 0 60000 65536"/>
                <a:gd name="T10" fmla="*/ 0 60000 65536"/>
                <a:gd name="T11" fmla="*/ 0 60000 65536"/>
                <a:gd name="T12" fmla="*/ 0 w 1769"/>
                <a:gd name="T13" fmla="*/ 0 h 537"/>
                <a:gd name="T14" fmla="*/ 1769 w 1769"/>
                <a:gd name="T15" fmla="*/ 537 h 537"/>
              </a:gdLst>
              <a:ahLst/>
              <a:cxnLst>
                <a:cxn ang="T8">
                  <a:pos x="T0" y="T1"/>
                </a:cxn>
                <a:cxn ang="T9">
                  <a:pos x="T2" y="T3"/>
                </a:cxn>
                <a:cxn ang="T10">
                  <a:pos x="T4" y="T5"/>
                </a:cxn>
                <a:cxn ang="T11">
                  <a:pos x="T6" y="T7"/>
                </a:cxn>
              </a:cxnLst>
              <a:rect l="T12" t="T13" r="T14" b="T15"/>
              <a:pathLst>
                <a:path w="1769" h="537">
                  <a:moveTo>
                    <a:pt x="0" y="537"/>
                  </a:moveTo>
                  <a:cubicBezTo>
                    <a:pt x="159" y="374"/>
                    <a:pt x="318" y="212"/>
                    <a:pt x="499" y="129"/>
                  </a:cubicBezTo>
                  <a:cubicBezTo>
                    <a:pt x="680" y="46"/>
                    <a:pt x="877" y="0"/>
                    <a:pt x="1089" y="38"/>
                  </a:cubicBezTo>
                  <a:cubicBezTo>
                    <a:pt x="1301" y="76"/>
                    <a:pt x="1535" y="216"/>
                    <a:pt x="1769" y="356"/>
                  </a:cubicBezTo>
                </a:path>
              </a:pathLst>
            </a:custGeom>
            <a:noFill/>
            <a:ln w="9525">
              <a:solidFill>
                <a:schemeClr val="bg2">
                  <a:lumMod val="50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417" name="Freeform 9"/>
            <p:cNvSpPr>
              <a:spLocks/>
            </p:cNvSpPr>
            <p:nvPr/>
          </p:nvSpPr>
          <p:spPr bwMode="auto">
            <a:xfrm>
              <a:off x="3243" y="2878"/>
              <a:ext cx="816" cy="643"/>
            </a:xfrm>
            <a:custGeom>
              <a:avLst/>
              <a:gdLst>
                <a:gd name="T0" fmla="*/ 816 w 816"/>
                <a:gd name="T1" fmla="*/ 8 h 643"/>
                <a:gd name="T2" fmla="*/ 499 w 816"/>
                <a:gd name="T3" fmla="*/ 53 h 643"/>
                <a:gd name="T4" fmla="*/ 136 w 816"/>
                <a:gd name="T5" fmla="*/ 325 h 643"/>
                <a:gd name="T6" fmla="*/ 0 w 816"/>
                <a:gd name="T7" fmla="*/ 643 h 643"/>
                <a:gd name="T8" fmla="*/ 0 60000 65536"/>
                <a:gd name="T9" fmla="*/ 0 60000 65536"/>
                <a:gd name="T10" fmla="*/ 0 60000 65536"/>
                <a:gd name="T11" fmla="*/ 0 60000 65536"/>
                <a:gd name="T12" fmla="*/ 0 w 816"/>
                <a:gd name="T13" fmla="*/ 0 h 643"/>
                <a:gd name="T14" fmla="*/ 816 w 816"/>
                <a:gd name="T15" fmla="*/ 643 h 643"/>
              </a:gdLst>
              <a:ahLst/>
              <a:cxnLst>
                <a:cxn ang="T8">
                  <a:pos x="T0" y="T1"/>
                </a:cxn>
                <a:cxn ang="T9">
                  <a:pos x="T2" y="T3"/>
                </a:cxn>
                <a:cxn ang="T10">
                  <a:pos x="T4" y="T5"/>
                </a:cxn>
                <a:cxn ang="T11">
                  <a:pos x="T6" y="T7"/>
                </a:cxn>
              </a:cxnLst>
              <a:rect l="T12" t="T13" r="T14" b="T15"/>
              <a:pathLst>
                <a:path w="816" h="643">
                  <a:moveTo>
                    <a:pt x="816" y="8"/>
                  </a:moveTo>
                  <a:cubicBezTo>
                    <a:pt x="714" y="4"/>
                    <a:pt x="612" y="0"/>
                    <a:pt x="499" y="53"/>
                  </a:cubicBezTo>
                  <a:cubicBezTo>
                    <a:pt x="386" y="106"/>
                    <a:pt x="219" y="227"/>
                    <a:pt x="136" y="325"/>
                  </a:cubicBezTo>
                  <a:cubicBezTo>
                    <a:pt x="53" y="423"/>
                    <a:pt x="26" y="533"/>
                    <a:pt x="0" y="643"/>
                  </a:cubicBezTo>
                </a:path>
              </a:pathLst>
            </a:custGeom>
            <a:noFill/>
            <a:ln w="9525">
              <a:solidFill>
                <a:schemeClr val="bg2">
                  <a:lumMod val="50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 name="Group 10"/>
          <p:cNvGrpSpPr>
            <a:grpSpLocks/>
          </p:cNvGrpSpPr>
          <p:nvPr/>
        </p:nvGrpSpPr>
        <p:grpSpPr bwMode="auto">
          <a:xfrm>
            <a:off x="6671734" y="4268788"/>
            <a:ext cx="3551767" cy="889000"/>
            <a:chOff x="3152" y="2689"/>
            <a:chExt cx="1678" cy="560"/>
          </a:xfrm>
        </p:grpSpPr>
        <p:grpSp>
          <p:nvGrpSpPr>
            <p:cNvPr id="16405" name="Group 11"/>
            <p:cNvGrpSpPr>
              <a:grpSpLocks/>
            </p:cNvGrpSpPr>
            <p:nvPr/>
          </p:nvGrpSpPr>
          <p:grpSpPr bwMode="auto">
            <a:xfrm>
              <a:off x="3152" y="2707"/>
              <a:ext cx="1678" cy="542"/>
              <a:chOff x="3152" y="2707"/>
              <a:chExt cx="1678" cy="542"/>
            </a:xfrm>
          </p:grpSpPr>
          <p:sp>
            <p:nvSpPr>
              <p:cNvPr id="16411" name="Line 12"/>
              <p:cNvSpPr>
                <a:spLocks noChangeShapeType="1"/>
              </p:cNvSpPr>
              <p:nvPr/>
            </p:nvSpPr>
            <p:spPr bwMode="auto">
              <a:xfrm>
                <a:off x="3152" y="2795"/>
                <a:ext cx="1588" cy="272"/>
              </a:xfrm>
              <a:prstGeom prst="line">
                <a:avLst/>
              </a:prstGeom>
              <a:noFill/>
              <a:ln w="9525">
                <a:solidFill>
                  <a:schemeClr val="bg2">
                    <a:lumMod val="50000"/>
                  </a:schemeClr>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2" name="Line 13"/>
              <p:cNvSpPr>
                <a:spLocks noChangeShapeType="1"/>
              </p:cNvSpPr>
              <p:nvPr/>
            </p:nvSpPr>
            <p:spPr bwMode="auto">
              <a:xfrm>
                <a:off x="3497" y="2707"/>
                <a:ext cx="1333" cy="224"/>
              </a:xfrm>
              <a:prstGeom prst="line">
                <a:avLst/>
              </a:prstGeom>
              <a:noFill/>
              <a:ln w="9525">
                <a:solidFill>
                  <a:schemeClr val="bg2">
                    <a:lumMod val="50000"/>
                  </a:schemeClr>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3" name="Line 14"/>
              <p:cNvSpPr>
                <a:spLocks noChangeShapeType="1"/>
              </p:cNvSpPr>
              <p:nvPr/>
            </p:nvSpPr>
            <p:spPr bwMode="auto">
              <a:xfrm>
                <a:off x="3424" y="3022"/>
                <a:ext cx="1316" cy="227"/>
              </a:xfrm>
              <a:prstGeom prst="line">
                <a:avLst/>
              </a:prstGeom>
              <a:noFill/>
              <a:ln w="9525">
                <a:solidFill>
                  <a:schemeClr val="bg2">
                    <a:lumMod val="50000"/>
                  </a:schemeClr>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4" name="Line 15"/>
              <p:cNvSpPr>
                <a:spLocks noChangeShapeType="1"/>
              </p:cNvSpPr>
              <p:nvPr/>
            </p:nvSpPr>
            <p:spPr bwMode="auto">
              <a:xfrm>
                <a:off x="3602" y="2904"/>
                <a:ext cx="1228" cy="209"/>
              </a:xfrm>
              <a:prstGeom prst="line">
                <a:avLst/>
              </a:prstGeom>
              <a:noFill/>
              <a:ln w="9525">
                <a:solidFill>
                  <a:schemeClr val="bg2">
                    <a:lumMod val="50000"/>
                  </a:schemeClr>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6406" name="Group 16"/>
            <p:cNvGrpSpPr>
              <a:grpSpLocks/>
            </p:cNvGrpSpPr>
            <p:nvPr/>
          </p:nvGrpSpPr>
          <p:grpSpPr bwMode="auto">
            <a:xfrm>
              <a:off x="3152" y="2689"/>
              <a:ext cx="454" cy="340"/>
              <a:chOff x="3152" y="2689"/>
              <a:chExt cx="454" cy="340"/>
            </a:xfrm>
          </p:grpSpPr>
          <p:sp>
            <p:nvSpPr>
              <p:cNvPr id="16407" name="Freeform 17"/>
              <p:cNvSpPr>
                <a:spLocks/>
              </p:cNvSpPr>
              <p:nvPr/>
            </p:nvSpPr>
            <p:spPr bwMode="auto">
              <a:xfrm>
                <a:off x="3152" y="2795"/>
                <a:ext cx="272" cy="227"/>
              </a:xfrm>
              <a:custGeom>
                <a:avLst/>
                <a:gdLst>
                  <a:gd name="T0" fmla="*/ 0 w 272"/>
                  <a:gd name="T1" fmla="*/ 0 h 136"/>
                  <a:gd name="T2" fmla="*/ 182 w 272"/>
                  <a:gd name="T3" fmla="*/ 759465 h 136"/>
                  <a:gd name="T4" fmla="*/ 272 w 272"/>
                  <a:gd name="T5" fmla="*/ 2297542 h 136"/>
                  <a:gd name="T6" fmla="*/ 0 60000 65536"/>
                  <a:gd name="T7" fmla="*/ 0 60000 65536"/>
                  <a:gd name="T8" fmla="*/ 0 60000 65536"/>
                  <a:gd name="T9" fmla="*/ 0 w 272"/>
                  <a:gd name="T10" fmla="*/ 0 h 136"/>
                  <a:gd name="T11" fmla="*/ 272 w 272"/>
                  <a:gd name="T12" fmla="*/ 136 h 136"/>
                </a:gdLst>
                <a:ahLst/>
                <a:cxnLst>
                  <a:cxn ang="T6">
                    <a:pos x="T0" y="T1"/>
                  </a:cxn>
                  <a:cxn ang="T7">
                    <a:pos x="T2" y="T3"/>
                  </a:cxn>
                  <a:cxn ang="T8">
                    <a:pos x="T4" y="T5"/>
                  </a:cxn>
                </a:cxnLst>
                <a:rect l="T9" t="T10" r="T11" b="T12"/>
                <a:pathLst>
                  <a:path w="272" h="136">
                    <a:moveTo>
                      <a:pt x="0" y="0"/>
                    </a:moveTo>
                    <a:cubicBezTo>
                      <a:pt x="68" y="11"/>
                      <a:pt x="137" y="22"/>
                      <a:pt x="182" y="45"/>
                    </a:cubicBezTo>
                    <a:cubicBezTo>
                      <a:pt x="227" y="68"/>
                      <a:pt x="249" y="102"/>
                      <a:pt x="272" y="136"/>
                    </a:cubicBezTo>
                  </a:path>
                </a:pathLst>
              </a:custGeom>
              <a:noFill/>
              <a:ln w="9525">
                <a:solidFill>
                  <a:schemeClr val="bg2">
                    <a:lumMod val="50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408" name="Freeform 18"/>
              <p:cNvSpPr>
                <a:spLocks/>
              </p:cNvSpPr>
              <p:nvPr/>
            </p:nvSpPr>
            <p:spPr bwMode="auto">
              <a:xfrm>
                <a:off x="3152" y="2689"/>
                <a:ext cx="340" cy="106"/>
              </a:xfrm>
              <a:custGeom>
                <a:avLst/>
                <a:gdLst>
                  <a:gd name="T0" fmla="*/ 0 w 363"/>
                  <a:gd name="T1" fmla="*/ 106 h 106"/>
                  <a:gd name="T2" fmla="*/ 39 w 363"/>
                  <a:gd name="T3" fmla="*/ 15 h 106"/>
                  <a:gd name="T4" fmla="*/ 104 w 363"/>
                  <a:gd name="T5" fmla="*/ 15 h 106"/>
                  <a:gd name="T6" fmla="*/ 0 60000 65536"/>
                  <a:gd name="T7" fmla="*/ 0 60000 65536"/>
                  <a:gd name="T8" fmla="*/ 0 60000 65536"/>
                  <a:gd name="T9" fmla="*/ 0 w 363"/>
                  <a:gd name="T10" fmla="*/ 0 h 106"/>
                  <a:gd name="T11" fmla="*/ 363 w 363"/>
                  <a:gd name="T12" fmla="*/ 106 h 106"/>
                </a:gdLst>
                <a:ahLst/>
                <a:cxnLst>
                  <a:cxn ang="T6">
                    <a:pos x="T0" y="T1"/>
                  </a:cxn>
                  <a:cxn ang="T7">
                    <a:pos x="T2" y="T3"/>
                  </a:cxn>
                  <a:cxn ang="T8">
                    <a:pos x="T4" y="T5"/>
                  </a:cxn>
                </a:cxnLst>
                <a:rect l="T9" t="T10" r="T11" b="T12"/>
                <a:pathLst>
                  <a:path w="363" h="106">
                    <a:moveTo>
                      <a:pt x="0" y="106"/>
                    </a:moveTo>
                    <a:cubicBezTo>
                      <a:pt x="38" y="68"/>
                      <a:pt x="76" y="30"/>
                      <a:pt x="136" y="15"/>
                    </a:cubicBezTo>
                    <a:cubicBezTo>
                      <a:pt x="196" y="0"/>
                      <a:pt x="279" y="7"/>
                      <a:pt x="363" y="15"/>
                    </a:cubicBezTo>
                  </a:path>
                </a:pathLst>
              </a:custGeom>
              <a:noFill/>
              <a:ln w="9525">
                <a:solidFill>
                  <a:schemeClr val="bg2">
                    <a:lumMod val="50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409" name="Freeform 19"/>
              <p:cNvSpPr>
                <a:spLocks/>
              </p:cNvSpPr>
              <p:nvPr/>
            </p:nvSpPr>
            <p:spPr bwMode="auto">
              <a:xfrm>
                <a:off x="3470" y="2704"/>
                <a:ext cx="136" cy="204"/>
              </a:xfrm>
              <a:custGeom>
                <a:avLst/>
                <a:gdLst>
                  <a:gd name="T0" fmla="*/ 0 w 136"/>
                  <a:gd name="T1" fmla="*/ 0 h 182"/>
                  <a:gd name="T2" fmla="*/ 90 w 136"/>
                  <a:gd name="T3" fmla="*/ 788 h 182"/>
                  <a:gd name="T4" fmla="*/ 136 w 136"/>
                  <a:gd name="T5" fmla="*/ 1596 h 182"/>
                  <a:gd name="T6" fmla="*/ 0 60000 65536"/>
                  <a:gd name="T7" fmla="*/ 0 60000 65536"/>
                  <a:gd name="T8" fmla="*/ 0 60000 65536"/>
                  <a:gd name="T9" fmla="*/ 0 w 136"/>
                  <a:gd name="T10" fmla="*/ 0 h 182"/>
                  <a:gd name="T11" fmla="*/ 136 w 136"/>
                  <a:gd name="T12" fmla="*/ 182 h 182"/>
                </a:gdLst>
                <a:ahLst/>
                <a:cxnLst>
                  <a:cxn ang="T6">
                    <a:pos x="T0" y="T1"/>
                  </a:cxn>
                  <a:cxn ang="T7">
                    <a:pos x="T2" y="T3"/>
                  </a:cxn>
                  <a:cxn ang="T8">
                    <a:pos x="T4" y="T5"/>
                  </a:cxn>
                </a:cxnLst>
                <a:rect l="T9" t="T10" r="T11" b="T12"/>
                <a:pathLst>
                  <a:path w="136" h="182">
                    <a:moveTo>
                      <a:pt x="0" y="0"/>
                    </a:moveTo>
                    <a:cubicBezTo>
                      <a:pt x="33" y="30"/>
                      <a:pt x="67" y="61"/>
                      <a:pt x="90" y="91"/>
                    </a:cubicBezTo>
                    <a:cubicBezTo>
                      <a:pt x="113" y="121"/>
                      <a:pt x="124" y="151"/>
                      <a:pt x="136" y="182"/>
                    </a:cubicBezTo>
                  </a:path>
                </a:pathLst>
              </a:custGeom>
              <a:noFill/>
              <a:ln w="9525">
                <a:solidFill>
                  <a:schemeClr val="bg2">
                    <a:lumMod val="50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410" name="Freeform 20"/>
              <p:cNvSpPr>
                <a:spLocks noChangeAspect="1"/>
              </p:cNvSpPr>
              <p:nvPr/>
            </p:nvSpPr>
            <p:spPr bwMode="auto">
              <a:xfrm rot="240000">
                <a:off x="3424" y="2895"/>
                <a:ext cx="179" cy="134"/>
              </a:xfrm>
              <a:custGeom>
                <a:avLst/>
                <a:gdLst>
                  <a:gd name="T0" fmla="*/ 133 w 182"/>
                  <a:gd name="T1" fmla="*/ 0 h 136"/>
                  <a:gd name="T2" fmla="*/ 98 w 182"/>
                  <a:gd name="T3" fmla="*/ 34 h 136"/>
                  <a:gd name="T4" fmla="*/ 0 w 182"/>
                  <a:gd name="T5" fmla="*/ 100 h 136"/>
                  <a:gd name="T6" fmla="*/ 0 60000 65536"/>
                  <a:gd name="T7" fmla="*/ 0 60000 65536"/>
                  <a:gd name="T8" fmla="*/ 0 60000 65536"/>
                  <a:gd name="T9" fmla="*/ 0 w 182"/>
                  <a:gd name="T10" fmla="*/ 0 h 136"/>
                  <a:gd name="T11" fmla="*/ 182 w 182"/>
                  <a:gd name="T12" fmla="*/ 136 h 136"/>
                </a:gdLst>
                <a:ahLst/>
                <a:cxnLst>
                  <a:cxn ang="T6">
                    <a:pos x="T0" y="T1"/>
                  </a:cxn>
                  <a:cxn ang="T7">
                    <a:pos x="T2" y="T3"/>
                  </a:cxn>
                  <a:cxn ang="T8">
                    <a:pos x="T4" y="T5"/>
                  </a:cxn>
                </a:cxnLst>
                <a:rect l="T9" t="T10" r="T11" b="T12"/>
                <a:pathLst>
                  <a:path w="182" h="136">
                    <a:moveTo>
                      <a:pt x="182" y="0"/>
                    </a:moveTo>
                    <a:cubicBezTo>
                      <a:pt x="174" y="11"/>
                      <a:pt x="166" y="22"/>
                      <a:pt x="136" y="45"/>
                    </a:cubicBezTo>
                    <a:cubicBezTo>
                      <a:pt x="106" y="68"/>
                      <a:pt x="53" y="102"/>
                      <a:pt x="0" y="136"/>
                    </a:cubicBezTo>
                  </a:path>
                </a:pathLst>
              </a:custGeom>
              <a:noFill/>
              <a:ln w="9525">
                <a:solidFill>
                  <a:schemeClr val="bg2">
                    <a:lumMod val="50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85013" name="Freeform 21"/>
          <p:cNvSpPr>
            <a:spLocks/>
          </p:cNvSpPr>
          <p:nvPr/>
        </p:nvSpPr>
        <p:spPr bwMode="auto">
          <a:xfrm>
            <a:off x="10033001" y="4652964"/>
            <a:ext cx="190500" cy="504825"/>
          </a:xfrm>
          <a:custGeom>
            <a:avLst/>
            <a:gdLst>
              <a:gd name="T0" fmla="*/ 2147483647 w 90"/>
              <a:gd name="T1" fmla="*/ 0 h 318"/>
              <a:gd name="T2" fmla="*/ 0 w 90"/>
              <a:gd name="T3" fmla="*/ 2147483647 h 318"/>
              <a:gd name="T4" fmla="*/ 0 w 90"/>
              <a:gd name="T5" fmla="*/ 2147483647 h 318"/>
              <a:gd name="T6" fmla="*/ 2147483647 w 90"/>
              <a:gd name="T7" fmla="*/ 2147483647 h 318"/>
              <a:gd name="T8" fmla="*/ 2147483647 w 90"/>
              <a:gd name="T9" fmla="*/ 0 h 318"/>
              <a:gd name="T10" fmla="*/ 0 60000 65536"/>
              <a:gd name="T11" fmla="*/ 0 60000 65536"/>
              <a:gd name="T12" fmla="*/ 0 60000 65536"/>
              <a:gd name="T13" fmla="*/ 0 60000 65536"/>
              <a:gd name="T14" fmla="*/ 0 60000 65536"/>
              <a:gd name="T15" fmla="*/ 0 w 90"/>
              <a:gd name="T16" fmla="*/ 0 h 318"/>
              <a:gd name="T17" fmla="*/ 90 w 90"/>
              <a:gd name="T18" fmla="*/ 318 h 318"/>
            </a:gdLst>
            <a:ahLst/>
            <a:cxnLst>
              <a:cxn ang="T10">
                <a:pos x="T0" y="T1"/>
              </a:cxn>
              <a:cxn ang="T11">
                <a:pos x="T2" y="T3"/>
              </a:cxn>
              <a:cxn ang="T12">
                <a:pos x="T4" y="T5"/>
              </a:cxn>
              <a:cxn ang="T13">
                <a:pos x="T6" y="T7"/>
              </a:cxn>
              <a:cxn ang="T14">
                <a:pos x="T8" y="T9"/>
              </a:cxn>
            </a:cxnLst>
            <a:rect l="T15" t="T16" r="T17" b="T18"/>
            <a:pathLst>
              <a:path w="90" h="318">
                <a:moveTo>
                  <a:pt x="90" y="0"/>
                </a:moveTo>
                <a:lnTo>
                  <a:pt x="0" y="136"/>
                </a:lnTo>
                <a:lnTo>
                  <a:pt x="0" y="318"/>
                </a:lnTo>
                <a:lnTo>
                  <a:pt x="90" y="182"/>
                </a:lnTo>
                <a:lnTo>
                  <a:pt x="90" y="0"/>
                </a:lnTo>
                <a:close/>
              </a:path>
            </a:pathLst>
          </a:custGeom>
          <a:gradFill rotWithShape="1">
            <a:gsLst>
              <a:gs pos="0">
                <a:srgbClr val="666699">
                  <a:alpha val="60999"/>
                </a:srgbClr>
              </a:gs>
              <a:gs pos="100000">
                <a:srgbClr val="2F2F47">
                  <a:alpha val="57999"/>
                </a:srgbClr>
              </a:gs>
            </a:gsLst>
            <a:lin ang="5400000" scaled="1"/>
          </a:gradFill>
          <a:ln w="9525">
            <a:solidFill>
              <a:schemeClr val="tx1"/>
            </a:solidFill>
            <a:round/>
            <a:headEnd/>
            <a:tailEnd/>
          </a:ln>
        </p:spPr>
        <p:txBody>
          <a:bodyPr/>
          <a:lstStyle/>
          <a:p>
            <a:endParaRPr lang="zh-CN" altLang="en-US"/>
          </a:p>
        </p:txBody>
      </p:sp>
      <p:grpSp>
        <p:nvGrpSpPr>
          <p:cNvPr id="6" name="Group 22"/>
          <p:cNvGrpSpPr>
            <a:grpSpLocks/>
          </p:cNvGrpSpPr>
          <p:nvPr/>
        </p:nvGrpSpPr>
        <p:grpSpPr bwMode="auto">
          <a:xfrm>
            <a:off x="8303685" y="3429000"/>
            <a:ext cx="1441449" cy="641350"/>
            <a:chOff x="3923" y="2160"/>
            <a:chExt cx="681" cy="404"/>
          </a:xfrm>
        </p:grpSpPr>
        <p:sp>
          <p:nvSpPr>
            <p:cNvPr id="16403" name="Freeform 23"/>
            <p:cNvSpPr>
              <a:spLocks/>
            </p:cNvSpPr>
            <p:nvPr/>
          </p:nvSpPr>
          <p:spPr bwMode="auto">
            <a:xfrm>
              <a:off x="3923" y="2417"/>
              <a:ext cx="454" cy="106"/>
            </a:xfrm>
            <a:custGeom>
              <a:avLst/>
              <a:gdLst>
                <a:gd name="T0" fmla="*/ 454 w 454"/>
                <a:gd name="T1" fmla="*/ 106 h 106"/>
                <a:gd name="T2" fmla="*/ 272 w 454"/>
                <a:gd name="T3" fmla="*/ 15 h 106"/>
                <a:gd name="T4" fmla="*/ 0 w 454"/>
                <a:gd name="T5" fmla="*/ 15 h 106"/>
                <a:gd name="T6" fmla="*/ 0 60000 65536"/>
                <a:gd name="T7" fmla="*/ 0 60000 65536"/>
                <a:gd name="T8" fmla="*/ 0 60000 65536"/>
                <a:gd name="T9" fmla="*/ 0 w 454"/>
                <a:gd name="T10" fmla="*/ 0 h 106"/>
                <a:gd name="T11" fmla="*/ 454 w 454"/>
                <a:gd name="T12" fmla="*/ 106 h 106"/>
              </a:gdLst>
              <a:ahLst/>
              <a:cxnLst>
                <a:cxn ang="T6">
                  <a:pos x="T0" y="T1"/>
                </a:cxn>
                <a:cxn ang="T7">
                  <a:pos x="T2" y="T3"/>
                </a:cxn>
                <a:cxn ang="T8">
                  <a:pos x="T4" y="T5"/>
                </a:cxn>
              </a:cxnLst>
              <a:rect l="T9" t="T10" r="T11" b="T12"/>
              <a:pathLst>
                <a:path w="454" h="106">
                  <a:moveTo>
                    <a:pt x="454" y="106"/>
                  </a:moveTo>
                  <a:cubicBezTo>
                    <a:pt x="401" y="68"/>
                    <a:pt x="348" y="30"/>
                    <a:pt x="272" y="15"/>
                  </a:cubicBezTo>
                  <a:cubicBezTo>
                    <a:pt x="196" y="0"/>
                    <a:pt x="98" y="7"/>
                    <a:pt x="0" y="15"/>
                  </a:cubicBezTo>
                </a:path>
              </a:pathLst>
            </a:custGeom>
            <a:noFill/>
            <a:ln w="57150">
              <a:solidFill>
                <a:srgbClr val="339933"/>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bg2">
                    <a:lumMod val="50000"/>
                  </a:schemeClr>
                </a:solidFill>
              </a:endParaRPr>
            </a:p>
          </p:txBody>
        </p:sp>
        <p:sp>
          <p:nvSpPr>
            <p:cNvPr id="16404" name="Text Box 24"/>
            <p:cNvSpPr txBox="1">
              <a:spLocks noChangeArrowheads="1"/>
            </p:cNvSpPr>
            <p:nvPr/>
          </p:nvSpPr>
          <p:spPr bwMode="auto">
            <a:xfrm>
              <a:off x="3969" y="2160"/>
              <a:ext cx="635"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b="1" i="1">
                  <a:solidFill>
                    <a:schemeClr val="bg2">
                      <a:lumMod val="50000"/>
                    </a:schemeClr>
                  </a:solidFill>
                  <a:latin typeface="Times New Roman" pitchFamily="18" charset="0"/>
                </a:rPr>
                <a:t>M</a:t>
              </a:r>
              <a:r>
                <a:rPr lang="en-US" altLang="zh-CN" i="1" baseline="-25000">
                  <a:solidFill>
                    <a:schemeClr val="bg2">
                      <a:lumMod val="50000"/>
                    </a:schemeClr>
                  </a:solidFill>
                  <a:latin typeface="Times New Roman" pitchFamily="18" charset="0"/>
                </a:rPr>
                <a:t>vp</a:t>
              </a:r>
              <a:r>
                <a:rPr lang="en-US" altLang="zh-CN" baseline="30000">
                  <a:solidFill>
                    <a:schemeClr val="bg2">
                      <a:lumMod val="50000"/>
                    </a:schemeClr>
                  </a:solidFill>
                  <a:latin typeface="Times New Roman" pitchFamily="18" charset="0"/>
                </a:rPr>
                <a:t>-1</a:t>
              </a:r>
            </a:p>
            <a:p>
              <a:pPr eaLnBrk="1" hangingPunct="1">
                <a:spcBef>
                  <a:spcPct val="50000"/>
                </a:spcBef>
              </a:pPr>
              <a:endParaRPr lang="zh-CN" altLang="en-US" i="1" baseline="-25000">
                <a:solidFill>
                  <a:schemeClr val="bg2">
                    <a:lumMod val="50000"/>
                  </a:schemeClr>
                </a:solidFill>
                <a:latin typeface="Times New Roman" pitchFamily="18" charset="0"/>
              </a:endParaRPr>
            </a:p>
          </p:txBody>
        </p:sp>
      </p:grpSp>
      <p:grpSp>
        <p:nvGrpSpPr>
          <p:cNvPr id="7" name="Group 25"/>
          <p:cNvGrpSpPr>
            <a:grpSpLocks/>
          </p:cNvGrpSpPr>
          <p:nvPr/>
        </p:nvGrpSpPr>
        <p:grpSpPr bwMode="auto">
          <a:xfrm>
            <a:off x="3888318" y="3573464"/>
            <a:ext cx="1246716" cy="503237"/>
            <a:chOff x="1837" y="2251"/>
            <a:chExt cx="589" cy="317"/>
          </a:xfrm>
        </p:grpSpPr>
        <p:sp>
          <p:nvSpPr>
            <p:cNvPr id="16401" name="Text Box 26"/>
            <p:cNvSpPr txBox="1">
              <a:spLocks noChangeArrowheads="1"/>
            </p:cNvSpPr>
            <p:nvPr/>
          </p:nvSpPr>
          <p:spPr bwMode="auto">
            <a:xfrm>
              <a:off x="1882" y="2251"/>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b="1" i="1" dirty="0">
                  <a:solidFill>
                    <a:schemeClr val="bg2">
                      <a:lumMod val="50000"/>
                    </a:schemeClr>
                  </a:solidFill>
                  <a:latin typeface="Times New Roman" pitchFamily="18" charset="0"/>
                </a:rPr>
                <a:t>M</a:t>
              </a:r>
              <a:r>
                <a:rPr lang="en-US" altLang="zh-CN" i="1" baseline="-25000" dirty="0">
                  <a:solidFill>
                    <a:schemeClr val="bg2">
                      <a:lumMod val="50000"/>
                    </a:schemeClr>
                  </a:solidFill>
                  <a:latin typeface="Times New Roman" pitchFamily="18" charset="0"/>
                </a:rPr>
                <a:t>T</a:t>
              </a:r>
              <a:r>
                <a:rPr lang="en-US" altLang="zh-CN" baseline="30000" dirty="0">
                  <a:solidFill>
                    <a:schemeClr val="bg2">
                      <a:lumMod val="50000"/>
                    </a:schemeClr>
                  </a:solidFill>
                  <a:latin typeface="Times New Roman" pitchFamily="18" charset="0"/>
                </a:rPr>
                <a:t>-1</a:t>
              </a:r>
            </a:p>
          </p:txBody>
        </p:sp>
        <p:sp>
          <p:nvSpPr>
            <p:cNvPr id="16402" name="Freeform 27"/>
            <p:cNvSpPr>
              <a:spLocks/>
            </p:cNvSpPr>
            <p:nvPr/>
          </p:nvSpPr>
          <p:spPr bwMode="auto">
            <a:xfrm>
              <a:off x="1837" y="2471"/>
              <a:ext cx="589" cy="97"/>
            </a:xfrm>
            <a:custGeom>
              <a:avLst/>
              <a:gdLst>
                <a:gd name="T0" fmla="*/ 589 w 589"/>
                <a:gd name="T1" fmla="*/ 52 h 97"/>
                <a:gd name="T2" fmla="*/ 272 w 589"/>
                <a:gd name="T3" fmla="*/ 7 h 97"/>
                <a:gd name="T4" fmla="*/ 0 w 589"/>
                <a:gd name="T5" fmla="*/ 97 h 97"/>
                <a:gd name="T6" fmla="*/ 0 60000 65536"/>
                <a:gd name="T7" fmla="*/ 0 60000 65536"/>
                <a:gd name="T8" fmla="*/ 0 60000 65536"/>
                <a:gd name="T9" fmla="*/ 0 w 589"/>
                <a:gd name="T10" fmla="*/ 0 h 97"/>
                <a:gd name="T11" fmla="*/ 589 w 589"/>
                <a:gd name="T12" fmla="*/ 97 h 97"/>
              </a:gdLst>
              <a:ahLst/>
              <a:cxnLst>
                <a:cxn ang="T6">
                  <a:pos x="T0" y="T1"/>
                </a:cxn>
                <a:cxn ang="T7">
                  <a:pos x="T2" y="T3"/>
                </a:cxn>
                <a:cxn ang="T8">
                  <a:pos x="T4" y="T5"/>
                </a:cxn>
              </a:cxnLst>
              <a:rect l="T9" t="T10" r="T11" b="T12"/>
              <a:pathLst>
                <a:path w="589" h="97">
                  <a:moveTo>
                    <a:pt x="589" y="52"/>
                  </a:moveTo>
                  <a:cubicBezTo>
                    <a:pt x="479" y="26"/>
                    <a:pt x="370" y="0"/>
                    <a:pt x="272" y="7"/>
                  </a:cubicBezTo>
                  <a:cubicBezTo>
                    <a:pt x="174" y="14"/>
                    <a:pt x="87" y="55"/>
                    <a:pt x="0" y="97"/>
                  </a:cubicBezTo>
                </a:path>
              </a:pathLst>
            </a:custGeom>
            <a:noFill/>
            <a:ln w="57150">
              <a:solidFill>
                <a:srgbClr val="339933"/>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bg2">
                    <a:lumMod val="50000"/>
                  </a:schemeClr>
                </a:solidFill>
              </a:endParaRPr>
            </a:p>
          </p:txBody>
        </p:sp>
      </p:grpSp>
      <p:sp>
        <p:nvSpPr>
          <p:cNvPr id="85020" name="Text Box 28"/>
          <p:cNvSpPr txBox="1">
            <a:spLocks noChangeArrowheads="1"/>
          </p:cNvSpPr>
          <p:nvPr/>
        </p:nvSpPr>
        <p:spPr bwMode="auto">
          <a:xfrm>
            <a:off x="9647768" y="5229226"/>
            <a:ext cx="124883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a:solidFill>
                  <a:schemeClr val="bg2">
                    <a:lumMod val="50000"/>
                  </a:schemeClr>
                </a:solidFill>
                <a:latin typeface="Arial" charset="0"/>
              </a:rPr>
              <a:t>像素区</a:t>
            </a:r>
          </a:p>
        </p:txBody>
      </p:sp>
      <p:sp>
        <p:nvSpPr>
          <p:cNvPr id="85021" name="Text Box 29"/>
          <p:cNvSpPr txBox="1">
            <a:spLocks noChangeArrowheads="1"/>
          </p:cNvSpPr>
          <p:nvPr/>
        </p:nvSpPr>
        <p:spPr bwMode="auto">
          <a:xfrm>
            <a:off x="6096001" y="5661026"/>
            <a:ext cx="182456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a:solidFill>
                  <a:schemeClr val="bg2">
                    <a:lumMod val="50000"/>
                  </a:schemeClr>
                </a:solidFill>
                <a:latin typeface="Arial" charset="0"/>
              </a:rPr>
              <a:t>物体表面</a:t>
            </a:r>
          </a:p>
        </p:txBody>
      </p:sp>
      <p:sp>
        <p:nvSpPr>
          <p:cNvPr id="85022" name="Text Box 30"/>
          <p:cNvSpPr txBox="1">
            <a:spLocks noChangeArrowheads="1"/>
          </p:cNvSpPr>
          <p:nvPr/>
        </p:nvSpPr>
        <p:spPr bwMode="auto">
          <a:xfrm>
            <a:off x="1583267" y="6021388"/>
            <a:ext cx="172931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a:solidFill>
                  <a:schemeClr val="bg2">
                    <a:lumMod val="50000"/>
                  </a:schemeClr>
                </a:solidFill>
                <a:latin typeface="Arial" charset="0"/>
              </a:rPr>
              <a:t>纹理数组</a:t>
            </a:r>
          </a:p>
        </p:txBody>
      </p:sp>
      <p:grpSp>
        <p:nvGrpSpPr>
          <p:cNvPr id="8" name="Group 31"/>
          <p:cNvGrpSpPr>
            <a:grpSpLocks/>
          </p:cNvGrpSpPr>
          <p:nvPr/>
        </p:nvGrpSpPr>
        <p:grpSpPr bwMode="auto">
          <a:xfrm>
            <a:off x="527051" y="3573463"/>
            <a:ext cx="1919816" cy="1008062"/>
            <a:chOff x="249" y="2251"/>
            <a:chExt cx="907" cy="635"/>
          </a:xfrm>
        </p:grpSpPr>
        <p:sp>
          <p:nvSpPr>
            <p:cNvPr id="16399" name="Line 32"/>
            <p:cNvSpPr>
              <a:spLocks noChangeShapeType="1"/>
            </p:cNvSpPr>
            <p:nvPr/>
          </p:nvSpPr>
          <p:spPr bwMode="auto">
            <a:xfrm flipH="1" flipV="1">
              <a:off x="703" y="2478"/>
              <a:ext cx="181" cy="408"/>
            </a:xfrm>
            <a:prstGeom prst="line">
              <a:avLst/>
            </a:prstGeom>
            <a:noFill/>
            <a:ln w="28575">
              <a:solidFill>
                <a:srgbClr val="339933"/>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6400" name="Text Box 33"/>
            <p:cNvSpPr txBox="1">
              <a:spLocks noChangeArrowheads="1"/>
            </p:cNvSpPr>
            <p:nvPr/>
          </p:nvSpPr>
          <p:spPr bwMode="auto">
            <a:xfrm>
              <a:off x="249" y="2251"/>
              <a:ext cx="90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r>
                <a:rPr lang="zh-CN" altLang="en-US">
                  <a:solidFill>
                    <a:schemeClr val="bg2">
                      <a:lumMod val="50000"/>
                    </a:schemeClr>
                  </a:solidFill>
                  <a:latin typeface="Arial" charset="0"/>
                </a:rPr>
                <a:t>投影像素区</a:t>
              </a:r>
            </a:p>
          </p:txBody>
        </p:sp>
      </p:grpSp>
      <p:sp>
        <p:nvSpPr>
          <p:cNvPr id="37" name="Rectangle 2"/>
          <p:cNvSpPr>
            <a:spLocks noGrp="1" noChangeArrowheads="1"/>
          </p:cNvSpPr>
          <p:nvPr>
            <p:ph type="title"/>
          </p:nvPr>
        </p:nvSpPr>
        <p:spPr>
          <a:xfrm>
            <a:off x="839416" y="214314"/>
            <a:ext cx="10390716" cy="1462087"/>
          </a:xfrm>
        </p:spPr>
        <p:txBody>
          <a:bodyPr>
            <a:normAutofit/>
          </a:bodyPr>
          <a:lstStyle/>
          <a:p>
            <a:pPr eaLnBrk="1" hangingPunct="1">
              <a:lnSpc>
                <a:spcPct val="70000"/>
              </a:lnSpc>
              <a:spcBef>
                <a:spcPts val="2400"/>
              </a:spcBef>
            </a:pPr>
            <a:r>
              <a:rPr lang="en-US" altLang="zh-CN" sz="2800" b="1" dirty="0" smtClean="0">
                <a:solidFill>
                  <a:schemeClr val="bg2">
                    <a:lumMod val="50000"/>
                  </a:schemeClr>
                </a:solidFill>
                <a:latin typeface="微软雅黑" panose="020B0503020204020204" pitchFamily="34" charset="-122"/>
                <a:ea typeface="微软雅黑" panose="020B0503020204020204" pitchFamily="34" charset="-122"/>
              </a:rPr>
              <a:t>2.2.2 </a:t>
            </a: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纹理</a:t>
            </a:r>
            <a:r>
              <a:rPr lang="zh-CN" altLang="en-US" sz="2800" b="1" dirty="0" smtClean="0">
                <a:solidFill>
                  <a:schemeClr val="bg2">
                    <a:lumMod val="50000"/>
                  </a:schemeClr>
                </a:solidFill>
                <a:latin typeface="微软雅黑" panose="020B0503020204020204" pitchFamily="34" charset="-122"/>
                <a:ea typeface="微软雅黑" panose="020B0503020204020204" pitchFamily="34" charset="-122"/>
              </a:rPr>
              <a:t>映射方法</a:t>
            </a:r>
            <a:endParaRPr lang="en-US" altLang="zh-CN" sz="2800" b="1" dirty="0">
              <a:solidFill>
                <a:schemeClr val="bg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49204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animEffect transition="in" filter="wipe(up)">
                                      <p:cBhvr>
                                        <p:cTn id="7" dur="500"/>
                                        <p:tgtEl>
                                          <p:spTgt spid="849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4996"/>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85022"/>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85021"/>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5013"/>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85020"/>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2"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right)">
                                      <p:cBhvr>
                                        <p:cTn id="30" dur="500"/>
                                        <p:tgtEl>
                                          <p:spTgt spid="6"/>
                                        </p:tgtEl>
                                      </p:cBhvr>
                                    </p:animEffect>
                                  </p:childTnLst>
                                </p:cTn>
                              </p:par>
                              <p:par>
                                <p:cTn id="31" presetID="22" presetClass="entr" presetSubtype="2" fill="hold"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right)">
                                      <p:cBhvr>
                                        <p:cTn id="33" dur="500"/>
                                        <p:tgtEl>
                                          <p:spTgt spid="3"/>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2"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right)">
                                      <p:cBhvr>
                                        <p:cTn id="38" dur="500"/>
                                        <p:tgtEl>
                                          <p:spTgt spid="7"/>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4997"/>
                                        </p:tgtEl>
                                        <p:attrNameLst>
                                          <p:attrName>style.visibility</p:attrName>
                                        </p:attrNameLst>
                                      </p:cBhvr>
                                      <p:to>
                                        <p:strVal val="visible"/>
                                      </p:to>
                                    </p:set>
                                  </p:childTnLst>
                                </p:cTn>
                              </p:par>
                              <p:par>
                                <p:cTn id="43" presetID="22" presetClass="entr" presetSubtype="1" fill="hold"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up)">
                                      <p:cBhvr>
                                        <p:cTn id="4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build="p"/>
      <p:bldP spid="84996" grpId="0" animBg="1"/>
      <p:bldP spid="84997" grpId="0" animBg="1"/>
      <p:bldP spid="85013" grpId="0" animBg="1"/>
      <p:bldP spid="85020" grpId="0"/>
      <p:bldP spid="85021" grpId="0"/>
      <p:bldP spid="8502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9" name="Rectangle 3"/>
          <p:cNvSpPr>
            <a:spLocks noGrp="1" noChangeArrowheads="1"/>
          </p:cNvSpPr>
          <p:nvPr>
            <p:ph type="body" sz="half" idx="1"/>
          </p:nvPr>
        </p:nvSpPr>
        <p:spPr>
          <a:xfrm>
            <a:off x="1007534" y="1484784"/>
            <a:ext cx="10850033" cy="5157787"/>
          </a:xfrm>
        </p:spPr>
        <p:txBody>
          <a:bodyPr/>
          <a:lstStyle/>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投影函数</a:t>
            </a:r>
          </a:p>
          <a:p>
            <a:pPr marL="1260475" lvl="3" indent="-342900" hangingPunct="0">
              <a:lnSpc>
                <a:spcPct val="130000"/>
              </a:lnSpc>
              <a:spcBef>
                <a:spcPts val="1200"/>
              </a:spcBef>
              <a:buFont typeface="Arial" panose="020B0604020202020204" pitchFamily="34" charset="0"/>
              <a:buChar char="•"/>
              <a:defRPr/>
            </a:pP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Projector Function</a:t>
            </a:r>
          </a:p>
          <a:p>
            <a:pPr marL="1260475" lvl="3" indent="-342900" hangingPunct="0">
              <a:lnSpc>
                <a:spcPct val="130000"/>
              </a:lnSpc>
              <a:spcBef>
                <a:spcPts val="1200"/>
              </a:spcBef>
              <a:buFont typeface="Arial" panose="020B0604020202020204" pitchFamily="34" charset="0"/>
              <a:buChar char="•"/>
              <a:defRPr/>
            </a:pP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3D</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模型上的一个空间点</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a:t>
            </a:r>
            <a:r>
              <a:rPr lang="en-US" altLang="zh-CN" sz="2000" b="1" dirty="0" err="1">
                <a:solidFill>
                  <a:schemeClr val="accent6">
                    <a:lumMod val="50000"/>
                  </a:schemeClr>
                </a:solidFill>
                <a:latin typeface="微软雅黑" panose="020B0503020204020204" pitchFamily="34" charset="-122"/>
                <a:ea typeface="微软雅黑" panose="020B0503020204020204" pitchFamily="34" charset="-122"/>
              </a:rPr>
              <a:t>x,y,z</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通过</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PF</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得到对应的纹理坐标</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a:t>
            </a:r>
            <a:r>
              <a:rPr lang="en-US" altLang="zh-CN" sz="2000" b="1" dirty="0" err="1">
                <a:solidFill>
                  <a:schemeClr val="accent6">
                    <a:lumMod val="50000"/>
                  </a:schemeClr>
                </a:solidFill>
                <a:latin typeface="微软雅黑" panose="020B0503020204020204" pitchFamily="34" charset="-122"/>
                <a:ea typeface="微软雅黑" panose="020B0503020204020204" pitchFamily="34" charset="-122"/>
              </a:rPr>
              <a:t>s,t</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a:t>
            </a:r>
          </a:p>
          <a:p>
            <a:pPr marL="889000" lvl="1" indent="-439738" eaLnBrk="1" hangingPunct="1">
              <a:spcBef>
                <a:spcPts val="1800"/>
              </a:spcBef>
              <a:buFont typeface="Wingdings" pitchFamily="2" charset="2"/>
              <a:buNone/>
            </a:pPr>
            <a:r>
              <a:rPr lang="en-US" altLang="zh-CN" dirty="0" smtClean="0"/>
              <a:t>   </a:t>
            </a:r>
            <a:r>
              <a:rPr lang="en-US" altLang="zh-CN" dirty="0" smtClean="0">
                <a:latin typeface="Bodoni MT Black" pitchFamily="18" charset="0"/>
              </a:rPr>
              <a:t>       </a:t>
            </a:r>
            <a:r>
              <a:rPr lang="en-US" altLang="zh-CN" dirty="0" smtClean="0">
                <a:solidFill>
                  <a:schemeClr val="bg2">
                    <a:lumMod val="50000"/>
                  </a:schemeClr>
                </a:solidFill>
                <a:latin typeface="Bodoni MT Black" pitchFamily="18" charset="0"/>
              </a:rPr>
              <a:t>P</a:t>
            </a:r>
            <a:r>
              <a:rPr lang="zh-CN" altLang="en-US" dirty="0" smtClean="0">
                <a:solidFill>
                  <a:schemeClr val="bg2">
                    <a:lumMod val="50000"/>
                  </a:schemeClr>
                </a:solidFill>
              </a:rPr>
              <a:t>：</a:t>
            </a:r>
            <a:r>
              <a:rPr lang="zh-CN" altLang="en-US" dirty="0" smtClean="0">
                <a:solidFill>
                  <a:schemeClr val="bg2">
                    <a:lumMod val="50000"/>
                  </a:schemeClr>
                </a:solidFill>
                <a:latin typeface="Castellar" pitchFamily="18" charset="0"/>
                <a:sym typeface="Euclid Math Two" pitchFamily="18" charset="2"/>
              </a:rPr>
              <a:t></a:t>
            </a:r>
            <a:r>
              <a:rPr lang="en-US" altLang="zh-CN" baseline="30000" dirty="0" smtClean="0">
                <a:solidFill>
                  <a:schemeClr val="bg2">
                    <a:lumMod val="50000"/>
                  </a:schemeClr>
                </a:solidFill>
                <a:latin typeface="Castellar" pitchFamily="18" charset="0"/>
                <a:sym typeface="Euclid Math Two" pitchFamily="18" charset="2"/>
              </a:rPr>
              <a:t>3</a:t>
            </a:r>
            <a:r>
              <a:rPr lang="en-US" altLang="zh-CN" dirty="0" smtClean="0">
                <a:solidFill>
                  <a:schemeClr val="bg2">
                    <a:lumMod val="50000"/>
                  </a:schemeClr>
                </a:solidFill>
                <a:latin typeface="Castellar" pitchFamily="18" charset="0"/>
                <a:sym typeface="Symbol" pitchFamily="18" charset="2"/>
              </a:rPr>
              <a:t> </a:t>
            </a:r>
            <a:r>
              <a:rPr lang="en-US" altLang="zh-CN" dirty="0" smtClean="0">
                <a:solidFill>
                  <a:schemeClr val="bg2">
                    <a:lumMod val="50000"/>
                  </a:schemeClr>
                </a:solidFill>
                <a:latin typeface="Castellar" pitchFamily="18" charset="0"/>
                <a:sym typeface="Euclid Math Two" pitchFamily="18" charset="2"/>
              </a:rPr>
              <a:t></a:t>
            </a:r>
            <a:r>
              <a:rPr lang="en-US" altLang="zh-CN" baseline="30000" dirty="0" smtClean="0">
                <a:solidFill>
                  <a:schemeClr val="bg2">
                    <a:lumMod val="50000"/>
                  </a:schemeClr>
                </a:solidFill>
                <a:latin typeface="Castellar" pitchFamily="18" charset="0"/>
                <a:sym typeface="Euclid Math Two" pitchFamily="18" charset="2"/>
              </a:rPr>
              <a:t>2</a:t>
            </a:r>
            <a:r>
              <a:rPr lang="en-US" altLang="zh-CN" dirty="0" smtClean="0">
                <a:solidFill>
                  <a:schemeClr val="bg2">
                    <a:lumMod val="50000"/>
                  </a:schemeClr>
                </a:solidFill>
                <a:latin typeface="Castellar" pitchFamily="18" charset="0"/>
                <a:sym typeface="Euclid Math Two" pitchFamily="18" charset="2"/>
              </a:rPr>
              <a:t>   </a:t>
            </a:r>
            <a:r>
              <a:rPr lang="en-US" altLang="zh-CN" dirty="0" smtClean="0">
                <a:solidFill>
                  <a:schemeClr val="bg2">
                    <a:lumMod val="50000"/>
                  </a:schemeClr>
                </a:solidFill>
                <a:latin typeface="Bodoni MT Black" pitchFamily="18" charset="0"/>
                <a:sym typeface="Euclid Math Two" pitchFamily="18" charset="2"/>
              </a:rPr>
              <a:t>P</a:t>
            </a:r>
            <a:r>
              <a:rPr lang="en-US" altLang="zh-CN" dirty="0" smtClean="0">
                <a:solidFill>
                  <a:schemeClr val="bg2">
                    <a:lumMod val="50000"/>
                  </a:schemeClr>
                </a:solidFill>
                <a:latin typeface="Times New Roman" pitchFamily="18" charset="0"/>
                <a:sym typeface="Euclid Math Two" pitchFamily="18" charset="2"/>
              </a:rPr>
              <a:t>(</a:t>
            </a:r>
            <a:r>
              <a:rPr lang="en-US" altLang="zh-CN" dirty="0" err="1" smtClean="0">
                <a:solidFill>
                  <a:schemeClr val="bg2">
                    <a:lumMod val="50000"/>
                  </a:schemeClr>
                </a:solidFill>
                <a:latin typeface="Times New Roman" pitchFamily="18" charset="0"/>
                <a:sym typeface="Euclid Math Two" pitchFamily="18" charset="2"/>
              </a:rPr>
              <a:t>x,y,z</a:t>
            </a:r>
            <a:r>
              <a:rPr lang="en-US" altLang="zh-CN" dirty="0" smtClean="0">
                <a:solidFill>
                  <a:schemeClr val="bg2">
                    <a:lumMod val="50000"/>
                  </a:schemeClr>
                </a:solidFill>
                <a:latin typeface="Times New Roman" pitchFamily="18" charset="0"/>
                <a:sym typeface="Euclid Math Two" pitchFamily="18" charset="2"/>
              </a:rPr>
              <a:t>)=(</a:t>
            </a:r>
            <a:r>
              <a:rPr lang="en-US" altLang="zh-CN" dirty="0" err="1" smtClean="0">
                <a:solidFill>
                  <a:schemeClr val="bg2">
                    <a:lumMod val="50000"/>
                  </a:schemeClr>
                </a:solidFill>
                <a:latin typeface="Times New Roman" pitchFamily="18" charset="0"/>
                <a:sym typeface="Euclid Math Two" pitchFamily="18" charset="2"/>
              </a:rPr>
              <a:t>s,t</a:t>
            </a:r>
            <a:r>
              <a:rPr lang="en-US" altLang="zh-CN" dirty="0" smtClean="0">
                <a:solidFill>
                  <a:schemeClr val="bg2">
                    <a:lumMod val="50000"/>
                  </a:schemeClr>
                </a:solidFill>
                <a:latin typeface="Times New Roman" pitchFamily="18" charset="0"/>
                <a:sym typeface="Euclid Math Two" pitchFamily="18" charset="2"/>
              </a:rPr>
              <a:t>)</a:t>
            </a:r>
          </a:p>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投影函数确定方法</a:t>
            </a:r>
          </a:p>
          <a:p>
            <a:pPr marL="1260475" lvl="3" indent="-342900" hangingPunct="0">
              <a:lnSpc>
                <a:spcPct val="13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人为定义曲面参数</a:t>
            </a:r>
          </a:p>
          <a:p>
            <a:pPr marL="1260475" lvl="3" indent="-342900" hangingPunct="0">
              <a:lnSpc>
                <a:spcPct val="13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利用参数曲面固有的</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a:t>
            </a:r>
            <a:r>
              <a:rPr lang="en-US" altLang="zh-CN" sz="2000" b="1" dirty="0" err="1">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u,v</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值</a:t>
            </a:r>
          </a:p>
          <a:p>
            <a:pPr marL="1260475" lvl="3" indent="-342900" hangingPunct="0">
              <a:lnSpc>
                <a:spcPct val="13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采用两步法（</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Two Step Technique)</a:t>
            </a:r>
          </a:p>
          <a:p>
            <a:pPr marL="889000" lvl="1" indent="-439738" eaLnBrk="1" hangingPunct="1">
              <a:buFont typeface="Wingdings" pitchFamily="2" charset="2"/>
              <a:buNone/>
            </a:pPr>
            <a:endParaRPr lang="en-US" altLang="zh-CN" sz="1600" dirty="0" smtClean="0">
              <a:latin typeface="Times New Roman" pitchFamily="18" charset="0"/>
            </a:endParaRPr>
          </a:p>
          <a:p>
            <a:pPr marL="889000" lvl="1" indent="-439738" eaLnBrk="1" hangingPunct="1">
              <a:buFont typeface="Wingdings" pitchFamily="2" charset="2"/>
              <a:buNone/>
            </a:pPr>
            <a:endParaRPr lang="en-US" altLang="zh-CN" sz="1600" dirty="0" smtClean="0"/>
          </a:p>
          <a:p>
            <a:pPr marL="889000" lvl="1" indent="-439738" eaLnBrk="1" hangingPunct="1">
              <a:buFont typeface="Wingdings" pitchFamily="2" charset="2"/>
              <a:buNone/>
            </a:pPr>
            <a:endParaRPr lang="en-US" altLang="zh-CN" sz="1600" dirty="0" smtClean="0"/>
          </a:p>
          <a:p>
            <a:pPr marL="889000" lvl="1" indent="-439738" eaLnBrk="1" hangingPunct="1">
              <a:buFont typeface="Wingdings" pitchFamily="2" charset="2"/>
              <a:buNone/>
            </a:pPr>
            <a:endParaRPr lang="zh-CN" altLang="en-US" sz="1600" dirty="0" smtClean="0"/>
          </a:p>
        </p:txBody>
      </p:sp>
      <p:sp>
        <p:nvSpPr>
          <p:cNvPr id="7" name="Rectangle 2"/>
          <p:cNvSpPr>
            <a:spLocks noGrp="1" noChangeArrowheads="1"/>
          </p:cNvSpPr>
          <p:nvPr>
            <p:ph type="title"/>
          </p:nvPr>
        </p:nvSpPr>
        <p:spPr>
          <a:xfrm>
            <a:off x="839416" y="214314"/>
            <a:ext cx="10390716" cy="1462087"/>
          </a:xfrm>
        </p:spPr>
        <p:txBody>
          <a:bodyPr>
            <a:normAutofit/>
          </a:bodyPr>
          <a:lstStyle/>
          <a:p>
            <a:pPr eaLnBrk="1" hangingPunct="1">
              <a:lnSpc>
                <a:spcPct val="70000"/>
              </a:lnSpc>
              <a:spcBef>
                <a:spcPts val="2400"/>
              </a:spcBef>
            </a:pPr>
            <a:r>
              <a:rPr lang="en-US" altLang="zh-CN" sz="2800" b="1" dirty="0" smtClean="0">
                <a:solidFill>
                  <a:schemeClr val="bg2">
                    <a:lumMod val="50000"/>
                  </a:schemeClr>
                </a:solidFill>
                <a:latin typeface="微软雅黑" panose="020B0503020204020204" pitchFamily="34" charset="-122"/>
                <a:ea typeface="微软雅黑" panose="020B0503020204020204" pitchFamily="34" charset="-122"/>
              </a:rPr>
              <a:t>2.2.2 </a:t>
            </a: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纹理</a:t>
            </a:r>
            <a:r>
              <a:rPr lang="zh-CN" altLang="en-US" sz="2800" b="1" dirty="0" smtClean="0">
                <a:solidFill>
                  <a:schemeClr val="bg2">
                    <a:lumMod val="50000"/>
                  </a:schemeClr>
                </a:solidFill>
                <a:latin typeface="微软雅黑" panose="020B0503020204020204" pitchFamily="34" charset="-122"/>
                <a:ea typeface="微软雅黑" panose="020B0503020204020204" pitchFamily="34" charset="-122"/>
              </a:rPr>
              <a:t>映射方法</a:t>
            </a:r>
            <a:endParaRPr lang="en-US" altLang="zh-CN" sz="2800" b="1" dirty="0">
              <a:solidFill>
                <a:schemeClr val="bg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297103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65219">
                                            <p:bg/>
                                          </p:spTgt>
                                        </p:tgtEl>
                                        <p:attrNameLst>
                                          <p:attrName>style.visibility</p:attrName>
                                        </p:attrNameLst>
                                      </p:cBhvr>
                                      <p:to>
                                        <p:strVal val="visible"/>
                                      </p:to>
                                    </p:set>
                                    <p:animEffect transition="in" filter="wipe(up)">
                                      <p:cBhvr>
                                        <p:cTn id="7" dur="500"/>
                                        <p:tgtEl>
                                          <p:spTgt spid="265219">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65219">
                                            <p:txEl>
                                              <p:pRg st="0" end="0"/>
                                            </p:txEl>
                                          </p:spTgt>
                                        </p:tgtEl>
                                        <p:attrNameLst>
                                          <p:attrName>style.visibility</p:attrName>
                                        </p:attrNameLst>
                                      </p:cBhvr>
                                      <p:to>
                                        <p:strVal val="visible"/>
                                      </p:to>
                                    </p:set>
                                    <p:animEffect transition="in" filter="wipe(up)">
                                      <p:cBhvr>
                                        <p:cTn id="12" dur="500"/>
                                        <p:tgtEl>
                                          <p:spTgt spid="26521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65219">
                                            <p:txEl>
                                              <p:pRg st="1" end="1"/>
                                            </p:txEl>
                                          </p:spTgt>
                                        </p:tgtEl>
                                        <p:attrNameLst>
                                          <p:attrName>style.visibility</p:attrName>
                                        </p:attrNameLst>
                                      </p:cBhvr>
                                      <p:to>
                                        <p:strVal val="visible"/>
                                      </p:to>
                                    </p:set>
                                    <p:animEffect transition="in" filter="wipe(up)">
                                      <p:cBhvr>
                                        <p:cTn id="17" dur="500"/>
                                        <p:tgtEl>
                                          <p:spTgt spid="26521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65219">
                                            <p:txEl>
                                              <p:pRg st="2" end="2"/>
                                            </p:txEl>
                                          </p:spTgt>
                                        </p:tgtEl>
                                        <p:attrNameLst>
                                          <p:attrName>style.visibility</p:attrName>
                                        </p:attrNameLst>
                                      </p:cBhvr>
                                      <p:to>
                                        <p:strVal val="visible"/>
                                      </p:to>
                                    </p:set>
                                    <p:animEffect transition="in" filter="wipe(up)">
                                      <p:cBhvr>
                                        <p:cTn id="22" dur="500"/>
                                        <p:tgtEl>
                                          <p:spTgt spid="26521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65219">
                                            <p:txEl>
                                              <p:pRg st="3" end="3"/>
                                            </p:txEl>
                                          </p:spTgt>
                                        </p:tgtEl>
                                        <p:attrNameLst>
                                          <p:attrName>style.visibility</p:attrName>
                                        </p:attrNameLst>
                                      </p:cBhvr>
                                      <p:to>
                                        <p:strVal val="visible"/>
                                      </p:to>
                                    </p:set>
                                    <p:animEffect transition="in" filter="wipe(up)">
                                      <p:cBhvr>
                                        <p:cTn id="27" dur="500"/>
                                        <p:tgtEl>
                                          <p:spTgt spid="26521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65219">
                                            <p:txEl>
                                              <p:pRg st="4" end="4"/>
                                            </p:txEl>
                                          </p:spTgt>
                                        </p:tgtEl>
                                        <p:attrNameLst>
                                          <p:attrName>style.visibility</p:attrName>
                                        </p:attrNameLst>
                                      </p:cBhvr>
                                      <p:to>
                                        <p:strVal val="visible"/>
                                      </p:to>
                                    </p:set>
                                    <p:animEffect transition="in" filter="wipe(up)">
                                      <p:cBhvr>
                                        <p:cTn id="32" dur="500"/>
                                        <p:tgtEl>
                                          <p:spTgt spid="265219">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65219">
                                            <p:txEl>
                                              <p:pRg st="5" end="5"/>
                                            </p:txEl>
                                          </p:spTgt>
                                        </p:tgtEl>
                                        <p:attrNameLst>
                                          <p:attrName>style.visibility</p:attrName>
                                        </p:attrNameLst>
                                      </p:cBhvr>
                                      <p:to>
                                        <p:strVal val="visible"/>
                                      </p:to>
                                    </p:set>
                                    <p:animEffect transition="in" filter="wipe(up)">
                                      <p:cBhvr>
                                        <p:cTn id="37" dur="500"/>
                                        <p:tgtEl>
                                          <p:spTgt spid="265219">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265219">
                                            <p:txEl>
                                              <p:pRg st="6" end="6"/>
                                            </p:txEl>
                                          </p:spTgt>
                                        </p:tgtEl>
                                        <p:attrNameLst>
                                          <p:attrName>style.visibility</p:attrName>
                                        </p:attrNameLst>
                                      </p:cBhvr>
                                      <p:to>
                                        <p:strVal val="visible"/>
                                      </p:to>
                                    </p:set>
                                    <p:animEffect transition="in" filter="wipe(up)">
                                      <p:cBhvr>
                                        <p:cTn id="42" dur="500"/>
                                        <p:tgtEl>
                                          <p:spTgt spid="265219">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265219">
                                            <p:txEl>
                                              <p:pRg st="7" end="7"/>
                                            </p:txEl>
                                          </p:spTgt>
                                        </p:tgtEl>
                                        <p:attrNameLst>
                                          <p:attrName>style.visibility</p:attrName>
                                        </p:attrNameLst>
                                      </p:cBhvr>
                                      <p:to>
                                        <p:strVal val="visible"/>
                                      </p:to>
                                    </p:set>
                                    <p:animEffect transition="in" filter="wipe(up)">
                                      <p:cBhvr>
                                        <p:cTn id="47" dur="500"/>
                                        <p:tgtEl>
                                          <p:spTgt spid="26521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19" grpId="0" uiExpand="1" build="p"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7" name="Rectangle 3"/>
          <p:cNvSpPr>
            <a:spLocks noGrp="1" noChangeArrowheads="1"/>
          </p:cNvSpPr>
          <p:nvPr>
            <p:ph type="body" sz="half" idx="1"/>
          </p:nvPr>
        </p:nvSpPr>
        <p:spPr>
          <a:xfrm>
            <a:off x="1007533" y="1700214"/>
            <a:ext cx="9889067" cy="5157787"/>
          </a:xfrm>
        </p:spPr>
        <p:txBody>
          <a:bodyPr/>
          <a:lstStyle/>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投影函数</a:t>
            </a:r>
          </a:p>
          <a:p>
            <a:pPr marL="1260475" lvl="3" indent="-342900" hangingPunct="0">
              <a:lnSpc>
                <a:spcPct val="13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人为定义曲面参数</a:t>
            </a:r>
          </a:p>
          <a:p>
            <a:pPr marL="1616075" lvl="2" indent="-342900" defTabSz="525463">
              <a:lnSpc>
                <a:spcPct val="160000"/>
              </a:lnSpc>
              <a:buSzPct val="60000"/>
              <a:buFont typeface="Wingdings" panose="05000000000000000000" pitchFamily="2" charset="2"/>
              <a:buChar char="n"/>
              <a:defRPr/>
            </a:pPr>
            <a:r>
              <a:rPr lang="zh-CN" altLang="en-US" sz="2200" b="1" dirty="0">
                <a:solidFill>
                  <a:schemeClr val="bg2">
                    <a:lumMod val="50000"/>
                  </a:schemeClr>
                </a:solidFill>
                <a:sym typeface="Symbol" pitchFamily="18" charset="2"/>
              </a:rPr>
              <a:t>最简单的方法</a:t>
            </a:r>
          </a:p>
          <a:p>
            <a:pPr marL="1616075" lvl="2" indent="-342900" defTabSz="525463">
              <a:lnSpc>
                <a:spcPct val="160000"/>
              </a:lnSpc>
              <a:buSzPct val="60000"/>
              <a:buFont typeface="Wingdings" panose="05000000000000000000" pitchFamily="2" charset="2"/>
              <a:buChar char="n"/>
              <a:defRPr/>
            </a:pPr>
            <a:r>
              <a:rPr lang="zh-CN" altLang="en-US" sz="2200" b="1" dirty="0">
                <a:solidFill>
                  <a:schemeClr val="bg2">
                    <a:lumMod val="50000"/>
                  </a:schemeClr>
                </a:solidFill>
                <a:sym typeface="Symbol" pitchFamily="18" charset="2"/>
              </a:rPr>
              <a:t>建模的同时为每个顶点定义其纹理坐标</a:t>
            </a:r>
          </a:p>
          <a:p>
            <a:pPr marL="1616075" lvl="2" indent="-342900" defTabSz="525463">
              <a:lnSpc>
                <a:spcPct val="160000"/>
              </a:lnSpc>
              <a:buSzPct val="60000"/>
              <a:buFont typeface="Wingdings" panose="05000000000000000000" pitchFamily="2" charset="2"/>
              <a:buChar char="n"/>
              <a:defRPr/>
            </a:pPr>
            <a:r>
              <a:rPr lang="zh-CN" altLang="en-US" sz="2200" b="1" dirty="0">
                <a:solidFill>
                  <a:schemeClr val="bg2">
                    <a:lumMod val="50000"/>
                  </a:schemeClr>
                </a:solidFill>
                <a:sym typeface="Symbol" pitchFamily="18" charset="2"/>
              </a:rPr>
              <a:t>多边形内部点的纹理坐标由顶点纹理坐标插值得到</a:t>
            </a:r>
          </a:p>
          <a:p>
            <a:pPr marL="1293813" lvl="2" indent="-403225" eaLnBrk="1" hangingPunct="1"/>
            <a:endParaRPr lang="zh-CN" altLang="en-US" dirty="0" smtClean="0">
              <a:latin typeface="Times New Roman" pitchFamily="18" charset="0"/>
              <a:sym typeface="Symbol" pitchFamily="18" charset="2"/>
            </a:endParaRPr>
          </a:p>
          <a:p>
            <a:pPr marL="889000" lvl="1" indent="-439738" eaLnBrk="1" hangingPunct="1">
              <a:buFont typeface="Wingdings" pitchFamily="2" charset="2"/>
              <a:buNone/>
            </a:pPr>
            <a:endParaRPr lang="zh-CN" altLang="en-US" sz="1600" dirty="0" smtClean="0">
              <a:latin typeface="Times New Roman" pitchFamily="18" charset="0"/>
            </a:endParaRPr>
          </a:p>
          <a:p>
            <a:pPr marL="889000" lvl="1" indent="-439738" eaLnBrk="1" hangingPunct="1">
              <a:buFont typeface="Wingdings" pitchFamily="2" charset="2"/>
              <a:buNone/>
            </a:pPr>
            <a:endParaRPr lang="zh-CN" altLang="en-US" sz="1600" dirty="0" smtClean="0"/>
          </a:p>
          <a:p>
            <a:pPr marL="889000" lvl="1" indent="-439738" eaLnBrk="1" hangingPunct="1">
              <a:buFont typeface="Wingdings" pitchFamily="2" charset="2"/>
              <a:buNone/>
            </a:pPr>
            <a:endParaRPr lang="zh-CN" altLang="en-US" sz="1600" dirty="0" smtClean="0"/>
          </a:p>
          <a:p>
            <a:pPr marL="889000" lvl="1" indent="-439738" eaLnBrk="1" hangingPunct="1">
              <a:buFont typeface="Wingdings" pitchFamily="2" charset="2"/>
              <a:buNone/>
            </a:pPr>
            <a:endParaRPr lang="zh-CN" altLang="en-US" sz="1600" dirty="0" smtClean="0"/>
          </a:p>
        </p:txBody>
      </p:sp>
      <p:sp>
        <p:nvSpPr>
          <p:cNvPr id="7" name="Rectangle 2"/>
          <p:cNvSpPr>
            <a:spLocks noGrp="1" noChangeArrowheads="1"/>
          </p:cNvSpPr>
          <p:nvPr>
            <p:ph type="title"/>
          </p:nvPr>
        </p:nvSpPr>
        <p:spPr>
          <a:xfrm>
            <a:off x="839416" y="214314"/>
            <a:ext cx="10390716" cy="1462087"/>
          </a:xfrm>
        </p:spPr>
        <p:txBody>
          <a:bodyPr>
            <a:normAutofit/>
          </a:bodyPr>
          <a:lstStyle/>
          <a:p>
            <a:pPr eaLnBrk="1" hangingPunct="1">
              <a:lnSpc>
                <a:spcPct val="70000"/>
              </a:lnSpc>
              <a:spcBef>
                <a:spcPts val="2400"/>
              </a:spcBef>
            </a:pPr>
            <a:r>
              <a:rPr lang="en-US" altLang="zh-CN" sz="2800" b="1" dirty="0" smtClean="0">
                <a:solidFill>
                  <a:schemeClr val="bg2">
                    <a:lumMod val="50000"/>
                  </a:schemeClr>
                </a:solidFill>
                <a:latin typeface="微软雅黑" panose="020B0503020204020204" pitchFamily="34" charset="-122"/>
                <a:ea typeface="微软雅黑" panose="020B0503020204020204" pitchFamily="34" charset="-122"/>
              </a:rPr>
              <a:t>2.2.2 </a:t>
            </a: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纹理</a:t>
            </a:r>
            <a:r>
              <a:rPr lang="zh-CN" altLang="en-US" sz="2800" b="1" dirty="0" smtClean="0">
                <a:solidFill>
                  <a:schemeClr val="bg2">
                    <a:lumMod val="50000"/>
                  </a:schemeClr>
                </a:solidFill>
                <a:latin typeface="微软雅黑" panose="020B0503020204020204" pitchFamily="34" charset="-122"/>
                <a:ea typeface="微软雅黑" panose="020B0503020204020204" pitchFamily="34" charset="-122"/>
              </a:rPr>
              <a:t>映射方法</a:t>
            </a:r>
            <a:endParaRPr lang="en-US" altLang="zh-CN" sz="2800" b="1" dirty="0">
              <a:solidFill>
                <a:schemeClr val="bg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41489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67267">
                                            <p:txEl>
                                              <p:pRg st="1" end="1"/>
                                            </p:txEl>
                                          </p:spTgt>
                                        </p:tgtEl>
                                        <p:attrNameLst>
                                          <p:attrName>style.visibility</p:attrName>
                                        </p:attrNameLst>
                                      </p:cBhvr>
                                      <p:to>
                                        <p:strVal val="visible"/>
                                      </p:to>
                                    </p:set>
                                    <p:animEffect transition="in" filter="wipe(up)">
                                      <p:cBhvr>
                                        <p:cTn id="7" dur="500"/>
                                        <p:tgtEl>
                                          <p:spTgt spid="26726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67267">
                                            <p:txEl>
                                              <p:pRg st="2" end="2"/>
                                            </p:txEl>
                                          </p:spTgt>
                                        </p:tgtEl>
                                        <p:attrNameLst>
                                          <p:attrName>style.visibility</p:attrName>
                                        </p:attrNameLst>
                                      </p:cBhvr>
                                      <p:to>
                                        <p:strVal val="visible"/>
                                      </p:to>
                                    </p:set>
                                    <p:animEffect transition="in" filter="wipe(up)">
                                      <p:cBhvr>
                                        <p:cTn id="12" dur="500"/>
                                        <p:tgtEl>
                                          <p:spTgt spid="26726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67267">
                                            <p:txEl>
                                              <p:pRg st="3" end="3"/>
                                            </p:txEl>
                                          </p:spTgt>
                                        </p:tgtEl>
                                        <p:attrNameLst>
                                          <p:attrName>style.visibility</p:attrName>
                                        </p:attrNameLst>
                                      </p:cBhvr>
                                      <p:to>
                                        <p:strVal val="visible"/>
                                      </p:to>
                                    </p:set>
                                    <p:animEffect transition="in" filter="wipe(up)">
                                      <p:cBhvr>
                                        <p:cTn id="17" dur="500"/>
                                        <p:tgtEl>
                                          <p:spTgt spid="26726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67267">
                                            <p:txEl>
                                              <p:pRg st="4" end="4"/>
                                            </p:txEl>
                                          </p:spTgt>
                                        </p:tgtEl>
                                        <p:attrNameLst>
                                          <p:attrName>style.visibility</p:attrName>
                                        </p:attrNameLst>
                                      </p:cBhvr>
                                      <p:to>
                                        <p:strVal val="visible"/>
                                      </p:to>
                                    </p:set>
                                    <p:animEffect transition="in" filter="wipe(up)">
                                      <p:cBhvr>
                                        <p:cTn id="22" dur="500"/>
                                        <p:tgtEl>
                                          <p:spTgt spid="26726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267"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5" name="Rectangle 3"/>
          <p:cNvSpPr>
            <a:spLocks noGrp="1" noChangeArrowheads="1"/>
          </p:cNvSpPr>
          <p:nvPr>
            <p:ph type="body" sz="half" idx="1"/>
          </p:nvPr>
        </p:nvSpPr>
        <p:spPr>
          <a:xfrm>
            <a:off x="1007533" y="1412776"/>
            <a:ext cx="9889067" cy="5157787"/>
          </a:xfrm>
        </p:spPr>
        <p:txBody>
          <a:bodyPr/>
          <a:lstStyle/>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投影函数</a:t>
            </a:r>
          </a:p>
          <a:p>
            <a:pPr marL="1260475" lvl="3" indent="-342900" hangingPunct="0">
              <a:lnSpc>
                <a:spcPct val="13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固有</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a:t>
            </a:r>
            <a:r>
              <a:rPr lang="en-US" altLang="zh-CN" sz="2000" b="1" dirty="0" err="1">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u,v</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坐标</a:t>
            </a:r>
          </a:p>
          <a:p>
            <a:pPr marL="1616075" lvl="2" indent="-342900" defTabSz="525463">
              <a:lnSpc>
                <a:spcPct val="160000"/>
              </a:lnSpc>
              <a:buSzPct val="60000"/>
              <a:buFont typeface="Wingdings" panose="05000000000000000000" pitchFamily="2" charset="2"/>
              <a:buChar char="n"/>
              <a:defRPr/>
            </a:pPr>
            <a:r>
              <a:rPr lang="zh-CN" altLang="en-US" sz="2200" b="1" dirty="0">
                <a:solidFill>
                  <a:schemeClr val="bg2">
                    <a:lumMod val="50000"/>
                  </a:schemeClr>
                </a:solidFill>
                <a:sym typeface="Symbol" pitchFamily="18" charset="2"/>
              </a:rPr>
              <a:t>利用参数曲面的固有</a:t>
            </a:r>
            <a:r>
              <a:rPr lang="en-US" altLang="zh-CN" sz="2200" b="1" dirty="0">
                <a:solidFill>
                  <a:schemeClr val="bg2">
                    <a:lumMod val="50000"/>
                  </a:schemeClr>
                </a:solidFill>
                <a:sym typeface="Symbol" pitchFamily="18" charset="2"/>
              </a:rPr>
              <a:t>(</a:t>
            </a:r>
            <a:r>
              <a:rPr lang="en-US" altLang="zh-CN" sz="2200" b="1" dirty="0" err="1">
                <a:solidFill>
                  <a:schemeClr val="bg2">
                    <a:lumMod val="50000"/>
                  </a:schemeClr>
                </a:solidFill>
                <a:sym typeface="Symbol" pitchFamily="18" charset="2"/>
              </a:rPr>
              <a:t>u,v</a:t>
            </a:r>
            <a:r>
              <a:rPr lang="en-US" altLang="zh-CN" sz="2200" b="1" dirty="0">
                <a:solidFill>
                  <a:schemeClr val="bg2">
                    <a:lumMod val="50000"/>
                  </a:schemeClr>
                </a:solidFill>
                <a:sym typeface="Symbol" pitchFamily="18" charset="2"/>
              </a:rPr>
              <a:t>)</a:t>
            </a:r>
            <a:r>
              <a:rPr lang="zh-CN" altLang="en-US" sz="2200" b="1" dirty="0">
                <a:solidFill>
                  <a:schemeClr val="bg2">
                    <a:lumMod val="50000"/>
                  </a:schemeClr>
                </a:solidFill>
                <a:sym typeface="Symbol" pitchFamily="18" charset="2"/>
              </a:rPr>
              <a:t>坐标</a:t>
            </a:r>
          </a:p>
          <a:p>
            <a:pPr marL="1966913" lvl="1" indent="0" defTabSz="914400" eaLnBrk="1" hangingPunct="1">
              <a:lnSpc>
                <a:spcPct val="100000"/>
              </a:lnSpc>
              <a:spcBef>
                <a:spcPts val="2400"/>
              </a:spcBef>
            </a:pPr>
            <a:r>
              <a:rPr lang="en-US" altLang="zh-CN" sz="2000" b="1" dirty="0">
                <a:solidFill>
                  <a:schemeClr val="bg2">
                    <a:lumMod val="50000"/>
                  </a:schemeClr>
                </a:solidFill>
                <a:latin typeface="Verdana" pitchFamily="34" charset="0"/>
                <a:ea typeface="宋体" charset="-122"/>
                <a:cs typeface="Lato Light"/>
                <a:sym typeface="Symbol" pitchFamily="18" charset="2"/>
              </a:rPr>
              <a:t>Bezier</a:t>
            </a:r>
            <a:r>
              <a:rPr lang="zh-CN" altLang="en-US" sz="2000" b="1" dirty="0">
                <a:solidFill>
                  <a:schemeClr val="bg2">
                    <a:lumMod val="50000"/>
                  </a:schemeClr>
                </a:solidFill>
                <a:latin typeface="Verdana" pitchFamily="34" charset="0"/>
                <a:ea typeface="宋体" charset="-122"/>
                <a:cs typeface="Lato Light"/>
                <a:sym typeface="Symbol" pitchFamily="18" charset="2"/>
              </a:rPr>
              <a:t>曲面或样条曲面片</a:t>
            </a:r>
          </a:p>
          <a:p>
            <a:pPr marL="1616075" lvl="2" indent="-342900" defTabSz="525463">
              <a:lnSpc>
                <a:spcPct val="160000"/>
              </a:lnSpc>
              <a:buSzPct val="60000"/>
              <a:buFont typeface="Wingdings" panose="05000000000000000000" pitchFamily="2" charset="2"/>
              <a:buChar char="n"/>
              <a:defRPr/>
            </a:pPr>
            <a:r>
              <a:rPr lang="zh-CN" altLang="en-US" sz="2200" b="1" dirty="0">
                <a:solidFill>
                  <a:schemeClr val="bg2">
                    <a:lumMod val="50000"/>
                  </a:schemeClr>
                </a:solidFill>
                <a:sym typeface="Symbol" pitchFamily="18" charset="2"/>
              </a:rPr>
              <a:t>根据简单片元形状确定</a:t>
            </a:r>
          </a:p>
          <a:p>
            <a:pPr marL="1966913" lvl="1" indent="0" defTabSz="914400">
              <a:lnSpc>
                <a:spcPct val="100000"/>
              </a:lnSpc>
              <a:spcBef>
                <a:spcPts val="2400"/>
              </a:spcBef>
            </a:pPr>
            <a:r>
              <a:rPr lang="zh-CN" altLang="en-US" sz="2000" b="1" dirty="0">
                <a:solidFill>
                  <a:schemeClr val="bg2">
                    <a:lumMod val="50000"/>
                  </a:schemeClr>
                </a:solidFill>
                <a:latin typeface="Verdana" pitchFamily="34" charset="0"/>
                <a:ea typeface="宋体" charset="-122"/>
                <a:cs typeface="Lato Light"/>
                <a:sym typeface="Symbol" pitchFamily="18" charset="2"/>
              </a:rPr>
              <a:t>立方体表面</a:t>
            </a:r>
          </a:p>
          <a:p>
            <a:pPr marL="1966913" lvl="1" indent="0" defTabSz="914400">
              <a:lnSpc>
                <a:spcPct val="100000"/>
              </a:lnSpc>
              <a:spcBef>
                <a:spcPts val="2400"/>
              </a:spcBef>
            </a:pPr>
            <a:r>
              <a:rPr lang="zh-CN" altLang="en-US" sz="2000" b="1" dirty="0">
                <a:solidFill>
                  <a:schemeClr val="bg2">
                    <a:lumMod val="50000"/>
                  </a:schemeClr>
                </a:solidFill>
                <a:latin typeface="Verdana" pitchFamily="34" charset="0"/>
                <a:ea typeface="宋体" charset="-122"/>
                <a:cs typeface="Lato Light"/>
                <a:sym typeface="Symbol" pitchFamily="18" charset="2"/>
              </a:rPr>
              <a:t>球面</a:t>
            </a:r>
          </a:p>
          <a:p>
            <a:pPr marL="1966913" lvl="1" indent="0" defTabSz="914400">
              <a:lnSpc>
                <a:spcPct val="100000"/>
              </a:lnSpc>
              <a:spcBef>
                <a:spcPts val="2400"/>
              </a:spcBef>
            </a:pPr>
            <a:r>
              <a:rPr lang="zh-CN" altLang="en-US" sz="2000" b="1" dirty="0">
                <a:solidFill>
                  <a:schemeClr val="bg2">
                    <a:lumMod val="50000"/>
                  </a:schemeClr>
                </a:solidFill>
                <a:latin typeface="Verdana" pitchFamily="34" charset="0"/>
                <a:ea typeface="宋体" charset="-122"/>
                <a:cs typeface="Lato Light"/>
                <a:sym typeface="Symbol" pitchFamily="18" charset="2"/>
              </a:rPr>
              <a:t>圆柱面</a:t>
            </a:r>
          </a:p>
          <a:p>
            <a:pPr marL="889000" lvl="1" indent="-439738" eaLnBrk="1" hangingPunct="1">
              <a:spcBef>
                <a:spcPct val="40000"/>
              </a:spcBef>
              <a:buFont typeface="Wingdings" pitchFamily="2" charset="2"/>
              <a:buNone/>
            </a:pPr>
            <a:endParaRPr lang="zh-CN" altLang="en-US" sz="2000" dirty="0" smtClean="0">
              <a:latin typeface="Times New Roman" pitchFamily="18" charset="0"/>
            </a:endParaRPr>
          </a:p>
          <a:p>
            <a:pPr marL="889000" lvl="1" indent="-439738" eaLnBrk="1" hangingPunct="1">
              <a:buFont typeface="Wingdings" pitchFamily="2" charset="2"/>
              <a:buNone/>
            </a:pPr>
            <a:endParaRPr lang="zh-CN" altLang="en-US" sz="2000" dirty="0" smtClean="0"/>
          </a:p>
          <a:p>
            <a:pPr marL="889000" lvl="1" indent="-439738" eaLnBrk="1" hangingPunct="1">
              <a:buFont typeface="Wingdings" pitchFamily="2" charset="2"/>
              <a:buNone/>
            </a:pPr>
            <a:endParaRPr lang="zh-CN" altLang="en-US" sz="2000" dirty="0" smtClean="0"/>
          </a:p>
          <a:p>
            <a:pPr marL="889000" lvl="1" indent="-439738" eaLnBrk="1" hangingPunct="1">
              <a:buFont typeface="Wingdings" pitchFamily="2" charset="2"/>
              <a:buNone/>
            </a:pPr>
            <a:endParaRPr lang="zh-CN" altLang="en-US" sz="1600" dirty="0" smtClean="0"/>
          </a:p>
        </p:txBody>
      </p:sp>
      <p:sp>
        <p:nvSpPr>
          <p:cNvPr id="7" name="Rectangle 2"/>
          <p:cNvSpPr>
            <a:spLocks noGrp="1" noChangeArrowheads="1"/>
          </p:cNvSpPr>
          <p:nvPr>
            <p:ph type="title"/>
          </p:nvPr>
        </p:nvSpPr>
        <p:spPr>
          <a:xfrm>
            <a:off x="839416" y="214314"/>
            <a:ext cx="10390716" cy="1462087"/>
          </a:xfrm>
        </p:spPr>
        <p:txBody>
          <a:bodyPr>
            <a:normAutofit/>
          </a:bodyPr>
          <a:lstStyle/>
          <a:p>
            <a:pPr eaLnBrk="1" hangingPunct="1">
              <a:lnSpc>
                <a:spcPct val="70000"/>
              </a:lnSpc>
              <a:spcBef>
                <a:spcPts val="2400"/>
              </a:spcBef>
            </a:pPr>
            <a:r>
              <a:rPr lang="en-US" altLang="zh-CN" sz="2800" b="1" dirty="0" smtClean="0">
                <a:solidFill>
                  <a:schemeClr val="bg2">
                    <a:lumMod val="50000"/>
                  </a:schemeClr>
                </a:solidFill>
                <a:latin typeface="微软雅黑" panose="020B0503020204020204" pitchFamily="34" charset="-122"/>
                <a:ea typeface="微软雅黑" panose="020B0503020204020204" pitchFamily="34" charset="-122"/>
              </a:rPr>
              <a:t>2.2.2 </a:t>
            </a: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纹理</a:t>
            </a:r>
            <a:r>
              <a:rPr lang="zh-CN" altLang="en-US" sz="2800" b="1" dirty="0" smtClean="0">
                <a:solidFill>
                  <a:schemeClr val="bg2">
                    <a:lumMod val="50000"/>
                  </a:schemeClr>
                </a:solidFill>
                <a:latin typeface="微软雅黑" panose="020B0503020204020204" pitchFamily="34" charset="-122"/>
                <a:ea typeface="微软雅黑" panose="020B0503020204020204" pitchFamily="34" charset="-122"/>
              </a:rPr>
              <a:t>映射方法</a:t>
            </a:r>
            <a:endParaRPr lang="en-US" altLang="zh-CN" sz="2800" b="1" dirty="0">
              <a:solidFill>
                <a:schemeClr val="bg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215054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69315">
                                            <p:txEl>
                                              <p:pRg st="0" end="0"/>
                                            </p:txEl>
                                          </p:spTgt>
                                        </p:tgtEl>
                                        <p:attrNameLst>
                                          <p:attrName>style.visibility</p:attrName>
                                        </p:attrNameLst>
                                      </p:cBhvr>
                                      <p:to>
                                        <p:strVal val="visible"/>
                                      </p:to>
                                    </p:set>
                                    <p:animEffect transition="in" filter="wipe(up)">
                                      <p:cBhvr>
                                        <p:cTn id="7" dur="500"/>
                                        <p:tgtEl>
                                          <p:spTgt spid="269315">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69315">
                                            <p:txEl>
                                              <p:pRg st="1" end="1"/>
                                            </p:txEl>
                                          </p:spTgt>
                                        </p:tgtEl>
                                        <p:attrNameLst>
                                          <p:attrName>style.visibility</p:attrName>
                                        </p:attrNameLst>
                                      </p:cBhvr>
                                      <p:to>
                                        <p:strVal val="visible"/>
                                      </p:to>
                                    </p:set>
                                    <p:animEffect transition="in" filter="wipe(up)">
                                      <p:cBhvr>
                                        <p:cTn id="10" dur="500"/>
                                        <p:tgtEl>
                                          <p:spTgt spid="269315">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269315">
                                            <p:txEl>
                                              <p:pRg st="2" end="2"/>
                                            </p:txEl>
                                          </p:spTgt>
                                        </p:tgtEl>
                                        <p:attrNameLst>
                                          <p:attrName>style.visibility</p:attrName>
                                        </p:attrNameLst>
                                      </p:cBhvr>
                                      <p:to>
                                        <p:strVal val="visible"/>
                                      </p:to>
                                    </p:set>
                                    <p:animEffect transition="in" filter="wipe(up)">
                                      <p:cBhvr>
                                        <p:cTn id="13" dur="500"/>
                                        <p:tgtEl>
                                          <p:spTgt spid="269315">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269315">
                                            <p:txEl>
                                              <p:pRg st="3" end="3"/>
                                            </p:txEl>
                                          </p:spTgt>
                                        </p:tgtEl>
                                        <p:attrNameLst>
                                          <p:attrName>style.visibility</p:attrName>
                                        </p:attrNameLst>
                                      </p:cBhvr>
                                      <p:to>
                                        <p:strVal val="visible"/>
                                      </p:to>
                                    </p:set>
                                    <p:animEffect transition="in" filter="wipe(up)">
                                      <p:cBhvr>
                                        <p:cTn id="16" dur="500"/>
                                        <p:tgtEl>
                                          <p:spTgt spid="269315">
                                            <p:txEl>
                                              <p:pRg st="3" end="3"/>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269315">
                                            <p:txEl>
                                              <p:pRg st="4" end="4"/>
                                            </p:txEl>
                                          </p:spTgt>
                                        </p:tgtEl>
                                        <p:attrNameLst>
                                          <p:attrName>style.visibility</p:attrName>
                                        </p:attrNameLst>
                                      </p:cBhvr>
                                      <p:to>
                                        <p:strVal val="visible"/>
                                      </p:to>
                                    </p:set>
                                    <p:animEffect transition="in" filter="wipe(up)">
                                      <p:cBhvr>
                                        <p:cTn id="19" dur="500"/>
                                        <p:tgtEl>
                                          <p:spTgt spid="269315">
                                            <p:txEl>
                                              <p:pRg st="4" end="4"/>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269315">
                                            <p:txEl>
                                              <p:pRg st="5" end="5"/>
                                            </p:txEl>
                                          </p:spTgt>
                                        </p:tgtEl>
                                        <p:attrNameLst>
                                          <p:attrName>style.visibility</p:attrName>
                                        </p:attrNameLst>
                                      </p:cBhvr>
                                      <p:to>
                                        <p:strVal val="visible"/>
                                      </p:to>
                                    </p:set>
                                    <p:animEffect transition="in" filter="wipe(up)">
                                      <p:cBhvr>
                                        <p:cTn id="22" dur="500"/>
                                        <p:tgtEl>
                                          <p:spTgt spid="269315">
                                            <p:txEl>
                                              <p:pRg st="5" end="5"/>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269315">
                                            <p:txEl>
                                              <p:pRg st="6" end="6"/>
                                            </p:txEl>
                                          </p:spTgt>
                                        </p:tgtEl>
                                        <p:attrNameLst>
                                          <p:attrName>style.visibility</p:attrName>
                                        </p:attrNameLst>
                                      </p:cBhvr>
                                      <p:to>
                                        <p:strVal val="visible"/>
                                      </p:to>
                                    </p:set>
                                    <p:animEffect transition="in" filter="wipe(up)">
                                      <p:cBhvr>
                                        <p:cTn id="25" dur="500"/>
                                        <p:tgtEl>
                                          <p:spTgt spid="269315">
                                            <p:txEl>
                                              <p:pRg st="6" end="6"/>
                                            </p:txEl>
                                          </p:spTgt>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269315">
                                            <p:txEl>
                                              <p:pRg st="7" end="7"/>
                                            </p:txEl>
                                          </p:spTgt>
                                        </p:tgtEl>
                                        <p:attrNameLst>
                                          <p:attrName>style.visibility</p:attrName>
                                        </p:attrNameLst>
                                      </p:cBhvr>
                                      <p:to>
                                        <p:strVal val="visible"/>
                                      </p:to>
                                    </p:set>
                                    <p:animEffect transition="in" filter="wipe(up)">
                                      <p:cBhvr>
                                        <p:cTn id="28" dur="500"/>
                                        <p:tgtEl>
                                          <p:spTgt spid="26931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315"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3" name="Rectangle 3"/>
          <p:cNvSpPr>
            <a:spLocks noGrp="1" noChangeArrowheads="1"/>
          </p:cNvSpPr>
          <p:nvPr>
            <p:ph type="body" sz="half" idx="1"/>
          </p:nvPr>
        </p:nvSpPr>
        <p:spPr>
          <a:xfrm>
            <a:off x="1007533" y="1700214"/>
            <a:ext cx="10272184" cy="5157787"/>
          </a:xfrm>
        </p:spPr>
        <p:txBody>
          <a:bodyPr/>
          <a:lstStyle/>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投影函数</a:t>
            </a:r>
          </a:p>
          <a:p>
            <a:pPr marL="1260475" lvl="3" indent="-342900" eaLnBrk="1" hangingPunct="0">
              <a:lnSpc>
                <a:spcPct val="130000"/>
              </a:lnSpc>
              <a:spcBef>
                <a:spcPts val="1200"/>
              </a:spcBef>
              <a:buFont typeface="Arial" panose="020B0604020202020204" pitchFamily="34" charset="0"/>
              <a:buChar char="•"/>
              <a:defRPr/>
            </a:pPr>
            <a:r>
              <a:rPr lang="en-US" altLang="zh-CN" sz="20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Two Step Mapping</a:t>
            </a:r>
          </a:p>
          <a:p>
            <a:pPr marL="1616075" lvl="2" indent="-342900" defTabSz="525463">
              <a:lnSpc>
                <a:spcPct val="160000"/>
              </a:lnSpc>
              <a:buSzPct val="60000"/>
              <a:buFont typeface="Wingdings" panose="05000000000000000000" pitchFamily="2" charset="2"/>
              <a:buChar char="n"/>
              <a:defRPr/>
            </a:pPr>
            <a:r>
              <a:rPr lang="zh-CN" altLang="en-US" sz="2200" b="1" dirty="0">
                <a:solidFill>
                  <a:schemeClr val="bg2">
                    <a:lumMod val="50000"/>
                  </a:schemeClr>
                </a:solidFill>
                <a:sym typeface="Symbol" pitchFamily="18" charset="2"/>
              </a:rPr>
              <a:t>基本思想</a:t>
            </a:r>
          </a:p>
          <a:p>
            <a:pPr marL="1966913" lvl="1" indent="0" defTabSz="914400">
              <a:lnSpc>
                <a:spcPct val="100000"/>
              </a:lnSpc>
              <a:spcBef>
                <a:spcPts val="2400"/>
              </a:spcBef>
            </a:pPr>
            <a:r>
              <a:rPr lang="zh-CN" altLang="en-US" sz="2000" b="1" dirty="0">
                <a:solidFill>
                  <a:schemeClr val="bg2">
                    <a:lumMod val="50000"/>
                  </a:schemeClr>
                </a:solidFill>
                <a:latin typeface="Verdana" pitchFamily="34" charset="0"/>
                <a:ea typeface="宋体" charset="-122"/>
                <a:cs typeface="Lato Light"/>
                <a:sym typeface="Symbol" pitchFamily="18" charset="2"/>
              </a:rPr>
              <a:t>将纹理先映射到简单</a:t>
            </a:r>
            <a:r>
              <a:rPr lang="en-US" altLang="zh-CN" sz="2000" b="1" dirty="0">
                <a:solidFill>
                  <a:schemeClr val="bg2">
                    <a:lumMod val="50000"/>
                  </a:schemeClr>
                </a:solidFill>
                <a:latin typeface="Verdana" pitchFamily="34" charset="0"/>
                <a:ea typeface="宋体" charset="-122"/>
                <a:cs typeface="Lato Light"/>
                <a:sym typeface="Symbol" pitchFamily="18" charset="2"/>
              </a:rPr>
              <a:t>3D</a:t>
            </a:r>
            <a:r>
              <a:rPr lang="zh-CN" altLang="en-US" sz="2000" b="1" dirty="0">
                <a:solidFill>
                  <a:schemeClr val="bg2">
                    <a:lumMod val="50000"/>
                  </a:schemeClr>
                </a:solidFill>
                <a:latin typeface="Verdana" pitchFamily="34" charset="0"/>
                <a:ea typeface="宋体" charset="-122"/>
                <a:cs typeface="Lato Light"/>
                <a:sym typeface="Symbol" pitchFamily="18" charset="2"/>
              </a:rPr>
              <a:t>表面（平面、球面、圆柱面、立方体面等，称为</a:t>
            </a:r>
            <a:r>
              <a:rPr lang="en-US" altLang="zh-CN" sz="2000" b="1" dirty="0">
                <a:solidFill>
                  <a:schemeClr val="bg2">
                    <a:lumMod val="50000"/>
                  </a:schemeClr>
                </a:solidFill>
                <a:latin typeface="Verdana" pitchFamily="34" charset="0"/>
                <a:ea typeface="宋体" charset="-122"/>
                <a:cs typeface="Lato Light"/>
                <a:sym typeface="Symbol" pitchFamily="18" charset="2"/>
              </a:rPr>
              <a:t>Intermediate Surface</a:t>
            </a:r>
            <a:r>
              <a:rPr lang="zh-CN" altLang="en-US" sz="2000" b="1" dirty="0">
                <a:solidFill>
                  <a:schemeClr val="bg2">
                    <a:lumMod val="50000"/>
                  </a:schemeClr>
                </a:solidFill>
                <a:latin typeface="Verdana" pitchFamily="34" charset="0"/>
                <a:ea typeface="宋体" charset="-122"/>
                <a:cs typeface="Lato Light"/>
                <a:sym typeface="Symbol" pitchFamily="18" charset="2"/>
              </a:rPr>
              <a:t>）－</a:t>
            </a:r>
            <a:r>
              <a:rPr lang="en-US" altLang="zh-CN" sz="2000" b="1" dirty="0">
                <a:solidFill>
                  <a:schemeClr val="bg2">
                    <a:lumMod val="50000"/>
                  </a:schemeClr>
                </a:solidFill>
                <a:latin typeface="Verdana" pitchFamily="34" charset="0"/>
                <a:ea typeface="宋体" charset="-122"/>
                <a:cs typeface="Lato Light"/>
                <a:sym typeface="Symbol" pitchFamily="18" charset="2"/>
              </a:rPr>
              <a:t>S Mapping</a:t>
            </a:r>
          </a:p>
          <a:p>
            <a:pPr marL="1966913" lvl="1" indent="0" defTabSz="914400">
              <a:lnSpc>
                <a:spcPct val="100000"/>
              </a:lnSpc>
              <a:spcBef>
                <a:spcPts val="2400"/>
              </a:spcBef>
            </a:pPr>
            <a:r>
              <a:rPr lang="zh-CN" altLang="en-US" sz="2000" b="1" dirty="0">
                <a:solidFill>
                  <a:schemeClr val="bg2">
                    <a:lumMod val="50000"/>
                  </a:schemeClr>
                </a:solidFill>
                <a:latin typeface="Verdana" pitchFamily="34" charset="0"/>
                <a:ea typeface="宋体" charset="-122"/>
                <a:cs typeface="Lato Light"/>
                <a:sym typeface="Symbol" pitchFamily="18" charset="2"/>
              </a:rPr>
              <a:t>然后映射到复杂对象表面－</a:t>
            </a:r>
            <a:r>
              <a:rPr lang="en-US" altLang="zh-CN" sz="2000" b="1" dirty="0">
                <a:solidFill>
                  <a:schemeClr val="bg2">
                    <a:lumMod val="50000"/>
                  </a:schemeClr>
                </a:solidFill>
                <a:latin typeface="Verdana" pitchFamily="34" charset="0"/>
                <a:ea typeface="宋体" charset="-122"/>
                <a:cs typeface="Lato Light"/>
                <a:sym typeface="Symbol" pitchFamily="18" charset="2"/>
              </a:rPr>
              <a:t>O Mapping</a:t>
            </a:r>
          </a:p>
          <a:p>
            <a:pPr marL="1293813" lvl="2" indent="-403225" eaLnBrk="1" hangingPunct="1">
              <a:spcBef>
                <a:spcPct val="45000"/>
              </a:spcBef>
            </a:pPr>
            <a:endParaRPr lang="en-US" altLang="zh-CN" dirty="0" smtClean="0">
              <a:latin typeface="Times New Roman" pitchFamily="18" charset="0"/>
              <a:sym typeface="Symbol" pitchFamily="18" charset="2"/>
            </a:endParaRPr>
          </a:p>
          <a:p>
            <a:pPr marL="1293813" lvl="2" indent="-403225" eaLnBrk="1" hangingPunct="1">
              <a:spcBef>
                <a:spcPct val="45000"/>
              </a:spcBef>
            </a:pPr>
            <a:endParaRPr lang="en-US" altLang="zh-CN" dirty="0" smtClean="0">
              <a:latin typeface="Times New Roman" pitchFamily="18" charset="0"/>
              <a:sym typeface="Symbol" pitchFamily="18" charset="2"/>
            </a:endParaRPr>
          </a:p>
          <a:p>
            <a:pPr marL="889000" lvl="1" indent="-439738" eaLnBrk="1" hangingPunct="1">
              <a:spcBef>
                <a:spcPct val="40000"/>
              </a:spcBef>
              <a:buFont typeface="Wingdings" pitchFamily="2" charset="2"/>
              <a:buNone/>
            </a:pPr>
            <a:endParaRPr lang="en-US" altLang="zh-CN" sz="2000" dirty="0" smtClean="0">
              <a:latin typeface="Times New Roman" pitchFamily="18" charset="0"/>
            </a:endParaRPr>
          </a:p>
          <a:p>
            <a:pPr marL="889000" lvl="1" indent="-439738" eaLnBrk="1" hangingPunct="1">
              <a:buFont typeface="Wingdings" pitchFamily="2" charset="2"/>
              <a:buNone/>
            </a:pPr>
            <a:endParaRPr lang="en-US" altLang="zh-CN" sz="2000" dirty="0" smtClean="0"/>
          </a:p>
          <a:p>
            <a:pPr marL="889000" lvl="1" indent="-439738" eaLnBrk="1" hangingPunct="1">
              <a:buFont typeface="Wingdings" pitchFamily="2" charset="2"/>
              <a:buNone/>
            </a:pPr>
            <a:endParaRPr lang="en-US" altLang="zh-CN" sz="2000" dirty="0" smtClean="0"/>
          </a:p>
          <a:p>
            <a:pPr marL="889000" lvl="1" indent="-439738" eaLnBrk="1" hangingPunct="1">
              <a:buFont typeface="Wingdings" pitchFamily="2" charset="2"/>
              <a:buNone/>
            </a:pPr>
            <a:endParaRPr lang="zh-CN" altLang="en-US" sz="1600" dirty="0" smtClean="0"/>
          </a:p>
        </p:txBody>
      </p:sp>
      <p:sp>
        <p:nvSpPr>
          <p:cNvPr id="7" name="Rectangle 2"/>
          <p:cNvSpPr>
            <a:spLocks noGrp="1" noChangeArrowheads="1"/>
          </p:cNvSpPr>
          <p:nvPr>
            <p:ph type="title"/>
          </p:nvPr>
        </p:nvSpPr>
        <p:spPr>
          <a:xfrm>
            <a:off x="839416" y="214314"/>
            <a:ext cx="10390716" cy="1462087"/>
          </a:xfrm>
        </p:spPr>
        <p:txBody>
          <a:bodyPr>
            <a:normAutofit/>
          </a:bodyPr>
          <a:lstStyle/>
          <a:p>
            <a:pPr eaLnBrk="1" hangingPunct="1">
              <a:lnSpc>
                <a:spcPct val="70000"/>
              </a:lnSpc>
              <a:spcBef>
                <a:spcPts val="2400"/>
              </a:spcBef>
            </a:pPr>
            <a:r>
              <a:rPr lang="en-US" altLang="zh-CN" sz="2800" b="1" dirty="0" smtClean="0">
                <a:solidFill>
                  <a:schemeClr val="bg2">
                    <a:lumMod val="50000"/>
                  </a:schemeClr>
                </a:solidFill>
                <a:latin typeface="微软雅黑" panose="020B0503020204020204" pitchFamily="34" charset="-122"/>
                <a:ea typeface="微软雅黑" panose="020B0503020204020204" pitchFamily="34" charset="-122"/>
              </a:rPr>
              <a:t>2.2.2 </a:t>
            </a: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纹理</a:t>
            </a:r>
            <a:r>
              <a:rPr lang="zh-CN" altLang="en-US" sz="2800" b="1" dirty="0" smtClean="0">
                <a:solidFill>
                  <a:schemeClr val="bg2">
                    <a:lumMod val="50000"/>
                  </a:schemeClr>
                </a:solidFill>
                <a:latin typeface="微软雅黑" panose="020B0503020204020204" pitchFamily="34" charset="-122"/>
                <a:ea typeface="微软雅黑" panose="020B0503020204020204" pitchFamily="34" charset="-122"/>
              </a:rPr>
              <a:t>映射方法</a:t>
            </a:r>
            <a:endParaRPr lang="en-US" altLang="zh-CN" sz="2800" b="1" dirty="0">
              <a:solidFill>
                <a:schemeClr val="bg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852139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71363">
                                            <p:txEl>
                                              <p:pRg st="0" end="0"/>
                                            </p:txEl>
                                          </p:spTgt>
                                        </p:tgtEl>
                                        <p:attrNameLst>
                                          <p:attrName>style.visibility</p:attrName>
                                        </p:attrNameLst>
                                      </p:cBhvr>
                                      <p:to>
                                        <p:strVal val="visible"/>
                                      </p:to>
                                    </p:set>
                                    <p:animEffect transition="in" filter="wipe(up)">
                                      <p:cBhvr>
                                        <p:cTn id="7" dur="500"/>
                                        <p:tgtEl>
                                          <p:spTgt spid="271363">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71363">
                                            <p:txEl>
                                              <p:pRg st="1" end="1"/>
                                            </p:txEl>
                                          </p:spTgt>
                                        </p:tgtEl>
                                        <p:attrNameLst>
                                          <p:attrName>style.visibility</p:attrName>
                                        </p:attrNameLst>
                                      </p:cBhvr>
                                      <p:to>
                                        <p:strVal val="visible"/>
                                      </p:to>
                                    </p:set>
                                    <p:animEffect transition="in" filter="wipe(up)">
                                      <p:cBhvr>
                                        <p:cTn id="10" dur="500"/>
                                        <p:tgtEl>
                                          <p:spTgt spid="271363">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271363">
                                            <p:txEl>
                                              <p:pRg st="2" end="2"/>
                                            </p:txEl>
                                          </p:spTgt>
                                        </p:tgtEl>
                                        <p:attrNameLst>
                                          <p:attrName>style.visibility</p:attrName>
                                        </p:attrNameLst>
                                      </p:cBhvr>
                                      <p:to>
                                        <p:strVal val="visible"/>
                                      </p:to>
                                    </p:set>
                                    <p:animEffect transition="in" filter="wipe(up)">
                                      <p:cBhvr>
                                        <p:cTn id="13" dur="500"/>
                                        <p:tgtEl>
                                          <p:spTgt spid="271363">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271363">
                                            <p:txEl>
                                              <p:pRg st="3" end="3"/>
                                            </p:txEl>
                                          </p:spTgt>
                                        </p:tgtEl>
                                        <p:attrNameLst>
                                          <p:attrName>style.visibility</p:attrName>
                                        </p:attrNameLst>
                                      </p:cBhvr>
                                      <p:to>
                                        <p:strVal val="visible"/>
                                      </p:to>
                                    </p:set>
                                    <p:animEffect transition="in" filter="wipe(up)">
                                      <p:cBhvr>
                                        <p:cTn id="16" dur="500"/>
                                        <p:tgtEl>
                                          <p:spTgt spid="271363">
                                            <p:txEl>
                                              <p:pRg st="3" end="3"/>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271363">
                                            <p:txEl>
                                              <p:pRg st="4" end="4"/>
                                            </p:txEl>
                                          </p:spTgt>
                                        </p:tgtEl>
                                        <p:attrNameLst>
                                          <p:attrName>style.visibility</p:attrName>
                                        </p:attrNameLst>
                                      </p:cBhvr>
                                      <p:to>
                                        <p:strVal val="visible"/>
                                      </p:to>
                                    </p:set>
                                    <p:animEffect transition="in" filter="wipe(up)">
                                      <p:cBhvr>
                                        <p:cTn id="19" dur="500"/>
                                        <p:tgtEl>
                                          <p:spTgt spid="27136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36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body" sz="half" idx="1"/>
          </p:nvPr>
        </p:nvSpPr>
        <p:spPr>
          <a:xfrm>
            <a:off x="609601" y="1600201"/>
            <a:ext cx="7023100" cy="4530725"/>
          </a:xfrm>
        </p:spPr>
        <p:txBody>
          <a:bodyPr/>
          <a:lstStyle/>
          <a:p>
            <a:pPr marL="717550" lvl="1" indent="-342900" hangingPunct="0">
              <a:lnSpc>
                <a:spcPct val="140000"/>
              </a:lnSpc>
              <a:spcBef>
                <a:spcPts val="1800"/>
              </a:spcBef>
              <a:buFont typeface="Wingdings" panose="05000000000000000000" pitchFamily="2" charset="2"/>
              <a:buChar char="Ø"/>
              <a:defRPr/>
            </a:pPr>
            <a:r>
              <a:rPr lang="en-US" altLang="zh-CN" b="1" dirty="0">
                <a:solidFill>
                  <a:schemeClr val="bg2">
                    <a:lumMod val="50000"/>
                  </a:schemeClr>
                </a:solidFill>
                <a:latin typeface="微软雅黑" panose="020B0503020204020204" pitchFamily="34" charset="-122"/>
                <a:ea typeface="微软雅黑" panose="020B0503020204020204" pitchFamily="34" charset="-122"/>
              </a:rPr>
              <a:t>Two Step Mapping</a:t>
            </a:r>
          </a:p>
          <a:p>
            <a:pPr marL="1616075" lvl="2" indent="-342900" defTabSz="525463">
              <a:lnSpc>
                <a:spcPct val="160000"/>
              </a:lnSpc>
              <a:buSzPct val="60000"/>
              <a:buFont typeface="Wingdings" panose="05000000000000000000" pitchFamily="2" charset="2"/>
              <a:buChar char="n"/>
              <a:defRPr/>
            </a:pPr>
            <a:r>
              <a:rPr lang="en-US" altLang="zh-CN" sz="2200" b="1" dirty="0">
                <a:solidFill>
                  <a:schemeClr val="bg2">
                    <a:lumMod val="50000"/>
                  </a:schemeClr>
                </a:solidFill>
              </a:rPr>
              <a:t>S </a:t>
            </a:r>
            <a:r>
              <a:rPr lang="en-US" altLang="zh-CN" sz="2200" b="1" dirty="0" smtClean="0">
                <a:solidFill>
                  <a:schemeClr val="bg2">
                    <a:lumMod val="50000"/>
                  </a:schemeClr>
                </a:solidFill>
              </a:rPr>
              <a:t>Mapping </a:t>
            </a:r>
            <a:r>
              <a:rPr lang="en-US" altLang="zh-CN" sz="2200" b="1" dirty="0">
                <a:solidFill>
                  <a:schemeClr val="bg2">
                    <a:lumMod val="50000"/>
                  </a:schemeClr>
                </a:solidFill>
              </a:rPr>
              <a:t>-- Cylindrical Mapping</a:t>
            </a:r>
          </a:p>
          <a:p>
            <a:pPr lvl="2" eaLnBrk="1" hangingPunct="1"/>
            <a:endParaRPr lang="en-US" altLang="zh-CN" sz="2400" dirty="0" smtClean="0"/>
          </a:p>
          <a:p>
            <a:pPr lvl="2" eaLnBrk="1" hangingPunct="1"/>
            <a:endParaRPr lang="en-US" altLang="zh-CN" sz="2400" dirty="0" smtClean="0"/>
          </a:p>
          <a:p>
            <a:pPr lvl="2" eaLnBrk="1" hangingPunct="1"/>
            <a:endParaRPr lang="en-US" altLang="zh-CN" sz="2400" dirty="0" smtClean="0">
              <a:latin typeface="Times New Roman" pitchFamily="18" charset="0"/>
            </a:endParaRPr>
          </a:p>
          <a:p>
            <a:pPr lvl="2" eaLnBrk="1" hangingPunct="1">
              <a:buFont typeface="Wingdings" pitchFamily="2" charset="2"/>
              <a:buNone/>
            </a:pPr>
            <a:r>
              <a:rPr lang="en-US" altLang="zh-CN" sz="2400" dirty="0" smtClean="0">
                <a:solidFill>
                  <a:schemeClr val="bg2">
                    <a:lumMod val="50000"/>
                  </a:schemeClr>
                </a:solidFill>
                <a:latin typeface="Times New Roman" pitchFamily="18" charset="0"/>
              </a:rPr>
              <a:t>d</a:t>
            </a:r>
            <a:r>
              <a:rPr lang="zh-CN" altLang="en-US" sz="2400" dirty="0" smtClean="0">
                <a:solidFill>
                  <a:schemeClr val="bg2">
                    <a:lumMod val="50000"/>
                  </a:schemeClr>
                </a:solidFill>
              </a:rPr>
              <a:t>为比例系数，</a:t>
            </a:r>
            <a:r>
              <a:rPr lang="en-US" altLang="zh-CN" sz="2400" dirty="0" smtClean="0">
                <a:solidFill>
                  <a:schemeClr val="bg2">
                    <a:lumMod val="50000"/>
                  </a:schemeClr>
                </a:solidFill>
                <a:latin typeface="Times New Roman" pitchFamily="18" charset="0"/>
              </a:rPr>
              <a:t>r</a:t>
            </a:r>
            <a:r>
              <a:rPr lang="zh-CN" altLang="en-US" sz="2400" dirty="0" smtClean="0">
                <a:solidFill>
                  <a:schemeClr val="bg2">
                    <a:lumMod val="50000"/>
                  </a:schemeClr>
                </a:solidFill>
              </a:rPr>
              <a:t>为半径</a:t>
            </a:r>
          </a:p>
        </p:txBody>
      </p:sp>
      <p:pic>
        <p:nvPicPr>
          <p:cNvPr id="2150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3067" y="2305050"/>
            <a:ext cx="4542367"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1509" name="Object 5"/>
          <p:cNvGraphicFramePr>
            <a:graphicFrameLocks noGrp="1" noChangeAspect="1"/>
          </p:cNvGraphicFramePr>
          <p:nvPr>
            <p:ph sz="half" idx="2"/>
          </p:nvPr>
        </p:nvGraphicFramePr>
        <p:xfrm>
          <a:off x="772584" y="3141663"/>
          <a:ext cx="6517216" cy="781050"/>
        </p:xfrm>
        <a:graphic>
          <a:graphicData uri="http://schemas.openxmlformats.org/presentationml/2006/ole">
            <mc:AlternateContent xmlns:mc="http://schemas.openxmlformats.org/markup-compatibility/2006">
              <mc:Choice xmlns:v="urn:schemas-microsoft-com:vml" Requires="v">
                <p:oleObj spid="_x0000_s123942" name="Equation" r:id="rId5" imgW="2463800" imgH="393700" progId="Equation.DSMT4">
                  <p:embed/>
                </p:oleObj>
              </mc:Choice>
              <mc:Fallback>
                <p:oleObj name="Equation" r:id="rId5" imgW="2463800" imgH="3937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584" y="3141663"/>
                        <a:ext cx="6517216" cy="781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Rectangle 2"/>
          <p:cNvSpPr>
            <a:spLocks noGrp="1" noChangeArrowheads="1"/>
          </p:cNvSpPr>
          <p:nvPr>
            <p:ph type="title"/>
          </p:nvPr>
        </p:nvSpPr>
        <p:spPr>
          <a:xfrm>
            <a:off x="839416" y="214314"/>
            <a:ext cx="10390716" cy="1462087"/>
          </a:xfrm>
        </p:spPr>
        <p:txBody>
          <a:bodyPr>
            <a:normAutofit/>
          </a:bodyPr>
          <a:lstStyle/>
          <a:p>
            <a:pPr eaLnBrk="1" hangingPunct="1">
              <a:lnSpc>
                <a:spcPct val="70000"/>
              </a:lnSpc>
              <a:spcBef>
                <a:spcPts val="2400"/>
              </a:spcBef>
            </a:pPr>
            <a:r>
              <a:rPr lang="en-US" altLang="zh-CN" sz="2800" b="1" dirty="0" smtClean="0">
                <a:solidFill>
                  <a:schemeClr val="bg2">
                    <a:lumMod val="50000"/>
                  </a:schemeClr>
                </a:solidFill>
                <a:latin typeface="微软雅黑" panose="020B0503020204020204" pitchFamily="34" charset="-122"/>
                <a:ea typeface="微软雅黑" panose="020B0503020204020204" pitchFamily="34" charset="-122"/>
              </a:rPr>
              <a:t>2.2.2 </a:t>
            </a: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纹理</a:t>
            </a:r>
            <a:r>
              <a:rPr lang="zh-CN" altLang="en-US" sz="2800" b="1" dirty="0" smtClean="0">
                <a:solidFill>
                  <a:schemeClr val="bg2">
                    <a:lumMod val="50000"/>
                  </a:schemeClr>
                </a:solidFill>
                <a:latin typeface="微软雅黑" panose="020B0503020204020204" pitchFamily="34" charset="-122"/>
                <a:ea typeface="微软雅黑" panose="020B0503020204020204" pitchFamily="34" charset="-122"/>
              </a:rPr>
              <a:t>映射方法</a:t>
            </a:r>
            <a:endParaRPr lang="en-US" altLang="zh-CN" sz="2800" b="1" dirty="0">
              <a:solidFill>
                <a:schemeClr val="bg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138821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p:cNvSpPr>
            <a:spLocks noGrp="1" noChangeArrowheads="1"/>
          </p:cNvSpPr>
          <p:nvPr>
            <p:ph type="body" sz="half" idx="1"/>
          </p:nvPr>
        </p:nvSpPr>
        <p:spPr>
          <a:xfrm>
            <a:off x="609601" y="1600201"/>
            <a:ext cx="7023100" cy="4530725"/>
          </a:xfrm>
        </p:spPr>
        <p:txBody>
          <a:bodyPr/>
          <a:lstStyle/>
          <a:p>
            <a:pPr marL="717550" lvl="1" indent="-342900" hangingPunct="0">
              <a:lnSpc>
                <a:spcPct val="140000"/>
              </a:lnSpc>
              <a:spcBef>
                <a:spcPts val="1800"/>
              </a:spcBef>
              <a:buFont typeface="Wingdings" panose="05000000000000000000" pitchFamily="2" charset="2"/>
              <a:buChar char="Ø"/>
              <a:defRPr/>
            </a:pPr>
            <a:r>
              <a:rPr lang="en-US" altLang="zh-CN" b="1" dirty="0">
                <a:solidFill>
                  <a:schemeClr val="bg2">
                    <a:lumMod val="50000"/>
                  </a:schemeClr>
                </a:solidFill>
                <a:latin typeface="微软雅黑" panose="020B0503020204020204" pitchFamily="34" charset="-122"/>
                <a:ea typeface="微软雅黑" panose="020B0503020204020204" pitchFamily="34" charset="-122"/>
              </a:rPr>
              <a:t>Two Step Mapping</a:t>
            </a:r>
          </a:p>
          <a:p>
            <a:pPr marL="1616075" lvl="2" indent="-342900" defTabSz="525463">
              <a:lnSpc>
                <a:spcPct val="160000"/>
              </a:lnSpc>
              <a:buSzPct val="60000"/>
              <a:buFont typeface="Wingdings" panose="05000000000000000000" pitchFamily="2" charset="2"/>
              <a:buChar char="n"/>
              <a:defRPr/>
            </a:pPr>
            <a:r>
              <a:rPr lang="en-US" altLang="zh-CN" sz="2200" b="1" dirty="0">
                <a:solidFill>
                  <a:schemeClr val="bg2">
                    <a:lumMod val="50000"/>
                  </a:schemeClr>
                </a:solidFill>
              </a:rPr>
              <a:t>S </a:t>
            </a:r>
            <a:r>
              <a:rPr lang="en-US" altLang="zh-CN" sz="2200" b="1" dirty="0" smtClean="0">
                <a:solidFill>
                  <a:schemeClr val="bg2">
                    <a:lumMod val="50000"/>
                  </a:schemeClr>
                </a:solidFill>
              </a:rPr>
              <a:t>Mapping -- </a:t>
            </a:r>
            <a:r>
              <a:rPr lang="en-US" altLang="zh-CN" sz="2200" b="1" dirty="0">
                <a:solidFill>
                  <a:schemeClr val="bg2">
                    <a:lumMod val="50000"/>
                  </a:schemeClr>
                </a:solidFill>
              </a:rPr>
              <a:t>Spherical Mapping</a:t>
            </a:r>
          </a:p>
          <a:p>
            <a:pPr lvl="2" eaLnBrk="1" hangingPunct="1"/>
            <a:endParaRPr lang="en-US" altLang="zh-CN" sz="2400" dirty="0" smtClean="0"/>
          </a:p>
          <a:p>
            <a:pPr lvl="2" eaLnBrk="1" hangingPunct="1"/>
            <a:endParaRPr lang="en-US" altLang="zh-CN" sz="2400" dirty="0" smtClean="0"/>
          </a:p>
          <a:p>
            <a:pPr lvl="2" eaLnBrk="1" hangingPunct="1"/>
            <a:endParaRPr lang="en-US" altLang="zh-CN" sz="2400" dirty="0" smtClean="0">
              <a:latin typeface="Times New Roman" pitchFamily="18" charset="0"/>
            </a:endParaRPr>
          </a:p>
          <a:p>
            <a:pPr lvl="2" eaLnBrk="1" hangingPunct="1">
              <a:buFont typeface="Wingdings" pitchFamily="2" charset="2"/>
              <a:buNone/>
            </a:pPr>
            <a:endParaRPr lang="en-US" altLang="zh-CN" sz="2400" dirty="0" smtClean="0"/>
          </a:p>
        </p:txBody>
      </p:sp>
      <p:graphicFrame>
        <p:nvGraphicFramePr>
          <p:cNvPr id="22532" name="Object 5"/>
          <p:cNvGraphicFramePr>
            <a:graphicFrameLocks noGrp="1" noChangeAspect="1"/>
          </p:cNvGraphicFramePr>
          <p:nvPr>
            <p:ph sz="half" idx="2"/>
          </p:nvPr>
        </p:nvGraphicFramePr>
        <p:xfrm>
          <a:off x="1151467" y="3933825"/>
          <a:ext cx="6081184" cy="781050"/>
        </p:xfrm>
        <a:graphic>
          <a:graphicData uri="http://schemas.openxmlformats.org/presentationml/2006/ole">
            <mc:AlternateContent xmlns:mc="http://schemas.openxmlformats.org/markup-compatibility/2006">
              <mc:Choice xmlns:v="urn:schemas-microsoft-com:vml" Requires="v">
                <p:oleObj spid="_x0000_s124966" name="Equation" r:id="rId4" imgW="2298700" imgH="393700" progId="Equation.DSMT4">
                  <p:embed/>
                </p:oleObj>
              </mc:Choice>
              <mc:Fallback>
                <p:oleObj name="Equation" r:id="rId4" imgW="2298700" imgH="3937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1467" y="3933825"/>
                        <a:ext cx="6081184" cy="781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2533"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7951" y="2284413"/>
            <a:ext cx="4445000"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p:cNvSpPr>
            <a:spLocks noGrp="1" noChangeArrowheads="1"/>
          </p:cNvSpPr>
          <p:nvPr>
            <p:ph type="title"/>
          </p:nvPr>
        </p:nvSpPr>
        <p:spPr>
          <a:xfrm>
            <a:off x="839416" y="214314"/>
            <a:ext cx="10390716" cy="1462087"/>
          </a:xfrm>
        </p:spPr>
        <p:txBody>
          <a:bodyPr>
            <a:normAutofit/>
          </a:bodyPr>
          <a:lstStyle/>
          <a:p>
            <a:pPr eaLnBrk="1" hangingPunct="1">
              <a:lnSpc>
                <a:spcPct val="70000"/>
              </a:lnSpc>
              <a:spcBef>
                <a:spcPts val="2400"/>
              </a:spcBef>
            </a:pPr>
            <a:r>
              <a:rPr lang="en-US" altLang="zh-CN" sz="2800" b="1" dirty="0" smtClean="0">
                <a:solidFill>
                  <a:schemeClr val="bg2">
                    <a:lumMod val="50000"/>
                  </a:schemeClr>
                </a:solidFill>
                <a:latin typeface="微软雅黑" panose="020B0503020204020204" pitchFamily="34" charset="-122"/>
                <a:ea typeface="微软雅黑" panose="020B0503020204020204" pitchFamily="34" charset="-122"/>
              </a:rPr>
              <a:t>2.2.2 </a:t>
            </a: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纹理</a:t>
            </a:r>
            <a:r>
              <a:rPr lang="zh-CN" altLang="en-US" sz="2800" b="1" dirty="0" smtClean="0">
                <a:solidFill>
                  <a:schemeClr val="bg2">
                    <a:lumMod val="50000"/>
                  </a:schemeClr>
                </a:solidFill>
                <a:latin typeface="微软雅黑" panose="020B0503020204020204" pitchFamily="34" charset="-122"/>
                <a:ea typeface="微软雅黑" panose="020B0503020204020204" pitchFamily="34" charset="-122"/>
              </a:rPr>
              <a:t>映射方法</a:t>
            </a:r>
            <a:endParaRPr lang="en-US" altLang="zh-CN" sz="2800" b="1" dirty="0">
              <a:solidFill>
                <a:schemeClr val="bg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778507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noChangeArrowheads="1"/>
          </p:cNvSpPr>
          <p:nvPr>
            <p:ph type="body" sz="half" idx="1"/>
          </p:nvPr>
        </p:nvSpPr>
        <p:spPr>
          <a:xfrm>
            <a:off x="623392" y="1600200"/>
            <a:ext cx="6735233" cy="5257800"/>
          </a:xfrm>
        </p:spPr>
        <p:txBody>
          <a:bodyPr>
            <a:normAutofit fontScale="92500" lnSpcReduction="10000"/>
          </a:bodyPr>
          <a:lstStyle/>
          <a:p>
            <a:pPr marL="717550" lvl="1" indent="-342900" hangingPunct="0">
              <a:lnSpc>
                <a:spcPct val="140000"/>
              </a:lnSpc>
              <a:spcBef>
                <a:spcPts val="1800"/>
              </a:spcBef>
              <a:buFont typeface="Wingdings" panose="05000000000000000000" pitchFamily="2" charset="2"/>
              <a:buChar char="Ø"/>
              <a:defRPr/>
            </a:pPr>
            <a:r>
              <a:rPr lang="en-US" altLang="zh-CN" b="1" dirty="0">
                <a:solidFill>
                  <a:schemeClr val="bg2">
                    <a:lumMod val="50000"/>
                  </a:schemeClr>
                </a:solidFill>
                <a:latin typeface="微软雅黑" panose="020B0503020204020204" pitchFamily="34" charset="-122"/>
                <a:ea typeface="微软雅黑" panose="020B0503020204020204" pitchFamily="34" charset="-122"/>
              </a:rPr>
              <a:t>Two Step Mapping</a:t>
            </a:r>
          </a:p>
          <a:p>
            <a:pPr marL="1616075" lvl="2" indent="-342900" defTabSz="525463">
              <a:lnSpc>
                <a:spcPct val="160000"/>
              </a:lnSpc>
              <a:buSzPct val="60000"/>
              <a:buFont typeface="Wingdings" panose="05000000000000000000" pitchFamily="2" charset="2"/>
              <a:buChar char="n"/>
              <a:defRPr/>
            </a:pPr>
            <a:r>
              <a:rPr lang="en-US" altLang="zh-CN" sz="2200" b="1" dirty="0">
                <a:solidFill>
                  <a:schemeClr val="bg2">
                    <a:lumMod val="50000"/>
                  </a:schemeClr>
                </a:solidFill>
              </a:rPr>
              <a:t>S </a:t>
            </a:r>
            <a:r>
              <a:rPr lang="en-US" altLang="zh-CN" sz="2200" b="1" dirty="0" smtClean="0">
                <a:solidFill>
                  <a:schemeClr val="bg2">
                    <a:lumMod val="50000"/>
                  </a:schemeClr>
                </a:solidFill>
              </a:rPr>
              <a:t>Mapping -- Planar </a:t>
            </a:r>
            <a:r>
              <a:rPr lang="en-US" altLang="zh-CN" sz="2200" b="1" dirty="0">
                <a:solidFill>
                  <a:schemeClr val="bg2">
                    <a:lumMod val="50000"/>
                  </a:schemeClr>
                </a:solidFill>
              </a:rPr>
              <a:t>Mapping</a:t>
            </a:r>
          </a:p>
          <a:p>
            <a:pPr lvl="2" eaLnBrk="1" hangingPunct="1"/>
            <a:endParaRPr lang="en-US" altLang="zh-CN" sz="2400" dirty="0" smtClean="0">
              <a:latin typeface="Times New Roman" pitchFamily="18" charset="0"/>
            </a:endParaRPr>
          </a:p>
          <a:p>
            <a:pPr lvl="2" eaLnBrk="1" hangingPunct="1"/>
            <a:endParaRPr lang="en-US" altLang="zh-CN" sz="2400" dirty="0" smtClean="0">
              <a:latin typeface="Times New Roman" pitchFamily="18" charset="0"/>
            </a:endParaRPr>
          </a:p>
          <a:p>
            <a:pPr lvl="2" eaLnBrk="1" hangingPunct="1"/>
            <a:endParaRPr lang="en-US" altLang="zh-CN" sz="2400" dirty="0" smtClean="0">
              <a:latin typeface="Times New Roman" pitchFamily="18" charset="0"/>
            </a:endParaRPr>
          </a:p>
          <a:p>
            <a:pPr lvl="2" eaLnBrk="1" hangingPunct="1">
              <a:buFont typeface="Wingdings" pitchFamily="2" charset="2"/>
              <a:buNone/>
            </a:pPr>
            <a:endParaRPr lang="en-US" altLang="zh-CN" sz="2400" dirty="0" smtClean="0">
              <a:latin typeface="Times New Roman" pitchFamily="18" charset="0"/>
            </a:endParaRPr>
          </a:p>
          <a:p>
            <a:pPr marL="1966913" lvl="1" indent="0" defTabSz="914400">
              <a:lnSpc>
                <a:spcPct val="100000"/>
              </a:lnSpc>
              <a:spcBef>
                <a:spcPts val="2400"/>
              </a:spcBef>
            </a:pPr>
            <a:r>
              <a:rPr lang="en-US" altLang="zh-CN" sz="2000" b="1" dirty="0">
                <a:solidFill>
                  <a:schemeClr val="bg2">
                    <a:lumMod val="50000"/>
                  </a:schemeClr>
                </a:solidFill>
                <a:latin typeface="Verdana" pitchFamily="34" charset="0"/>
                <a:ea typeface="宋体" charset="-122"/>
                <a:cs typeface="Lato Light"/>
              </a:rPr>
              <a:t>P0(x0,y0,z0)</a:t>
            </a:r>
            <a:r>
              <a:rPr lang="zh-CN" altLang="en-US" sz="2000" b="1" dirty="0">
                <a:solidFill>
                  <a:schemeClr val="bg2">
                    <a:lumMod val="50000"/>
                  </a:schemeClr>
                </a:solidFill>
                <a:latin typeface="Verdana" pitchFamily="34" charset="0"/>
                <a:ea typeface="宋体" charset="-122"/>
                <a:cs typeface="Lato Light"/>
              </a:rPr>
              <a:t>对应</a:t>
            </a:r>
            <a:r>
              <a:rPr lang="en-US" altLang="zh-CN" sz="2000" b="1" dirty="0">
                <a:solidFill>
                  <a:schemeClr val="bg2">
                    <a:lumMod val="50000"/>
                  </a:schemeClr>
                </a:solidFill>
                <a:latin typeface="Verdana" pitchFamily="34" charset="0"/>
                <a:ea typeface="宋体" charset="-122"/>
                <a:cs typeface="Lato Light"/>
              </a:rPr>
              <a:t>T(0,0)</a:t>
            </a:r>
          </a:p>
          <a:p>
            <a:pPr marL="1966913" lvl="1" indent="0" defTabSz="914400">
              <a:lnSpc>
                <a:spcPct val="100000"/>
              </a:lnSpc>
              <a:spcBef>
                <a:spcPts val="2400"/>
              </a:spcBef>
            </a:pPr>
            <a:r>
              <a:rPr lang="zh-CN" altLang="en-US" sz="2000" b="1" dirty="0">
                <a:solidFill>
                  <a:schemeClr val="bg2">
                    <a:lumMod val="50000"/>
                  </a:schemeClr>
                </a:solidFill>
                <a:latin typeface="Verdana" pitchFamily="34" charset="0"/>
                <a:ea typeface="宋体" charset="-122"/>
                <a:cs typeface="Lato Light"/>
              </a:rPr>
              <a:t>矢量</a:t>
            </a:r>
            <a:r>
              <a:rPr lang="en-US" altLang="zh-CN" sz="2000" b="1" dirty="0">
                <a:solidFill>
                  <a:schemeClr val="bg2">
                    <a:lumMod val="50000"/>
                  </a:schemeClr>
                </a:solidFill>
                <a:latin typeface="Verdana" pitchFamily="34" charset="0"/>
                <a:ea typeface="宋体" charset="-122"/>
                <a:cs typeface="Lato Light"/>
              </a:rPr>
              <a:t>s</a:t>
            </a:r>
            <a:r>
              <a:rPr lang="zh-CN" altLang="en-US" sz="2000" b="1" dirty="0">
                <a:solidFill>
                  <a:schemeClr val="bg2">
                    <a:lumMod val="50000"/>
                  </a:schemeClr>
                </a:solidFill>
                <a:latin typeface="Verdana" pitchFamily="34" charset="0"/>
                <a:ea typeface="宋体" charset="-122"/>
                <a:cs typeface="Lato Light"/>
              </a:rPr>
              <a:t>对应</a:t>
            </a:r>
            <a:r>
              <a:rPr lang="en-US" altLang="zh-CN" sz="2000" b="1" dirty="0">
                <a:solidFill>
                  <a:schemeClr val="bg2">
                    <a:lumMod val="50000"/>
                  </a:schemeClr>
                </a:solidFill>
                <a:latin typeface="Verdana" pitchFamily="34" charset="0"/>
                <a:ea typeface="宋体" charset="-122"/>
                <a:cs typeface="Lato Light"/>
              </a:rPr>
              <a:t>u</a:t>
            </a:r>
            <a:r>
              <a:rPr lang="zh-CN" altLang="en-US" sz="2000" b="1" dirty="0">
                <a:solidFill>
                  <a:schemeClr val="bg2">
                    <a:lumMod val="50000"/>
                  </a:schemeClr>
                </a:solidFill>
                <a:latin typeface="Verdana" pitchFamily="34" charset="0"/>
                <a:ea typeface="宋体" charset="-122"/>
                <a:cs typeface="Lato Light"/>
              </a:rPr>
              <a:t>轴</a:t>
            </a:r>
          </a:p>
          <a:p>
            <a:pPr marL="1966913" lvl="1" indent="0" defTabSz="914400">
              <a:lnSpc>
                <a:spcPct val="100000"/>
              </a:lnSpc>
              <a:spcBef>
                <a:spcPts val="2400"/>
              </a:spcBef>
            </a:pPr>
            <a:r>
              <a:rPr lang="zh-CN" altLang="en-US" sz="2000" b="1" dirty="0">
                <a:solidFill>
                  <a:schemeClr val="bg2">
                    <a:lumMod val="50000"/>
                  </a:schemeClr>
                </a:solidFill>
                <a:latin typeface="Verdana" pitchFamily="34" charset="0"/>
                <a:ea typeface="宋体" charset="-122"/>
                <a:cs typeface="Lato Light"/>
              </a:rPr>
              <a:t>矢量</a:t>
            </a:r>
            <a:r>
              <a:rPr lang="en-US" altLang="zh-CN" sz="2000" b="1" dirty="0">
                <a:solidFill>
                  <a:schemeClr val="bg2">
                    <a:lumMod val="50000"/>
                  </a:schemeClr>
                </a:solidFill>
                <a:latin typeface="Verdana" pitchFamily="34" charset="0"/>
                <a:ea typeface="宋体" charset="-122"/>
                <a:cs typeface="Lato Light"/>
              </a:rPr>
              <a:t>t</a:t>
            </a:r>
            <a:r>
              <a:rPr lang="zh-CN" altLang="en-US" sz="2000" b="1" dirty="0">
                <a:solidFill>
                  <a:schemeClr val="bg2">
                    <a:lumMod val="50000"/>
                  </a:schemeClr>
                </a:solidFill>
                <a:latin typeface="Verdana" pitchFamily="34" charset="0"/>
                <a:ea typeface="宋体" charset="-122"/>
                <a:cs typeface="Lato Light"/>
              </a:rPr>
              <a:t>对应</a:t>
            </a:r>
            <a:r>
              <a:rPr lang="en-US" altLang="zh-CN" sz="2000" b="1" dirty="0">
                <a:solidFill>
                  <a:schemeClr val="bg2">
                    <a:lumMod val="50000"/>
                  </a:schemeClr>
                </a:solidFill>
                <a:latin typeface="Verdana" pitchFamily="34" charset="0"/>
                <a:ea typeface="宋体" charset="-122"/>
                <a:cs typeface="Lato Light"/>
              </a:rPr>
              <a:t>v</a:t>
            </a:r>
            <a:r>
              <a:rPr lang="zh-CN" altLang="en-US" sz="2000" b="1" dirty="0">
                <a:solidFill>
                  <a:schemeClr val="bg2">
                    <a:lumMod val="50000"/>
                  </a:schemeClr>
                </a:solidFill>
                <a:latin typeface="Verdana" pitchFamily="34" charset="0"/>
                <a:ea typeface="宋体" charset="-122"/>
                <a:cs typeface="Lato Light"/>
              </a:rPr>
              <a:t>轴</a:t>
            </a:r>
          </a:p>
          <a:p>
            <a:pPr marL="1966913" lvl="1" indent="0" defTabSz="914400">
              <a:lnSpc>
                <a:spcPct val="100000"/>
              </a:lnSpc>
              <a:spcBef>
                <a:spcPts val="2400"/>
              </a:spcBef>
            </a:pPr>
            <a:r>
              <a:rPr lang="en-US" altLang="zh-CN" sz="2000" b="1" dirty="0">
                <a:solidFill>
                  <a:schemeClr val="bg2">
                    <a:lumMod val="50000"/>
                  </a:schemeClr>
                </a:solidFill>
                <a:latin typeface="Verdana" pitchFamily="34" charset="0"/>
                <a:ea typeface="宋体" charset="-122"/>
                <a:cs typeface="Lato Light"/>
              </a:rPr>
              <a:t>k</a:t>
            </a:r>
            <a:r>
              <a:rPr lang="zh-CN" altLang="en-US" sz="2000" b="1" dirty="0">
                <a:solidFill>
                  <a:schemeClr val="bg2">
                    <a:lumMod val="50000"/>
                  </a:schemeClr>
                </a:solidFill>
                <a:latin typeface="Verdana" pitchFamily="34" charset="0"/>
                <a:ea typeface="宋体" charset="-122"/>
                <a:cs typeface="Lato Light"/>
              </a:rPr>
              <a:t>为比例系数</a:t>
            </a:r>
          </a:p>
          <a:p>
            <a:pPr lvl="2" eaLnBrk="1" hangingPunct="1">
              <a:buFont typeface="Wingdings" pitchFamily="2" charset="2"/>
              <a:buNone/>
            </a:pPr>
            <a:endParaRPr lang="zh-CN" altLang="en-US" sz="2400" dirty="0" smtClean="0"/>
          </a:p>
          <a:p>
            <a:pPr lvl="2" eaLnBrk="1" hangingPunct="1">
              <a:buFont typeface="Wingdings" pitchFamily="2" charset="2"/>
              <a:buNone/>
            </a:pPr>
            <a:endParaRPr lang="zh-CN" altLang="en-US" sz="2400" dirty="0" smtClean="0">
              <a:latin typeface="Times New Roman" pitchFamily="18" charset="0"/>
            </a:endParaRPr>
          </a:p>
          <a:p>
            <a:pPr lvl="2" eaLnBrk="1" hangingPunct="1"/>
            <a:endParaRPr lang="zh-CN" altLang="en-US" sz="2400" dirty="0" smtClean="0"/>
          </a:p>
          <a:p>
            <a:pPr lvl="2" eaLnBrk="1" hangingPunct="1"/>
            <a:endParaRPr lang="zh-CN" altLang="en-US" sz="2400" dirty="0" smtClean="0"/>
          </a:p>
          <a:p>
            <a:pPr lvl="2" eaLnBrk="1" hangingPunct="1"/>
            <a:endParaRPr lang="zh-CN" altLang="en-US" sz="2400" dirty="0" smtClean="0">
              <a:latin typeface="Times New Roman" pitchFamily="18" charset="0"/>
            </a:endParaRPr>
          </a:p>
          <a:p>
            <a:pPr lvl="2" eaLnBrk="1" hangingPunct="1">
              <a:buFont typeface="Wingdings" pitchFamily="2" charset="2"/>
              <a:buNone/>
            </a:pPr>
            <a:endParaRPr lang="en-US" altLang="zh-CN" sz="2400" dirty="0" smtClean="0"/>
          </a:p>
        </p:txBody>
      </p:sp>
      <p:graphicFrame>
        <p:nvGraphicFramePr>
          <p:cNvPr id="23556" name="Object 4"/>
          <p:cNvGraphicFramePr>
            <a:graphicFrameLocks noGrp="1" noChangeAspect="1"/>
          </p:cNvGraphicFramePr>
          <p:nvPr>
            <p:ph sz="quarter" idx="2"/>
          </p:nvPr>
        </p:nvGraphicFramePr>
        <p:xfrm>
          <a:off x="1056218" y="2997201"/>
          <a:ext cx="5276849" cy="879475"/>
        </p:xfrm>
        <a:graphic>
          <a:graphicData uri="http://schemas.openxmlformats.org/presentationml/2006/ole">
            <mc:AlternateContent xmlns:mc="http://schemas.openxmlformats.org/markup-compatibility/2006">
              <mc:Choice xmlns:v="urn:schemas-microsoft-com:vml" Requires="v">
                <p:oleObj spid="_x0000_s126026" name="Equation" r:id="rId4" imgW="1943100" imgH="431800" progId="Equation.DSMT4">
                  <p:embed/>
                </p:oleObj>
              </mc:Choice>
              <mc:Fallback>
                <p:oleObj name="Equation" r:id="rId4" imgW="1943100" imgH="431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6218" y="2997201"/>
                        <a:ext cx="5276849" cy="879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3557"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34301" y="2419350"/>
            <a:ext cx="4457700" cy="443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3558" name="Object 7"/>
          <p:cNvGraphicFramePr>
            <a:graphicFrameLocks noGrp="1" noChangeAspect="1"/>
          </p:cNvGraphicFramePr>
          <p:nvPr>
            <p:ph sz="quarter" idx="3"/>
          </p:nvPr>
        </p:nvGraphicFramePr>
        <p:xfrm>
          <a:off x="1102784" y="3789363"/>
          <a:ext cx="4379383" cy="487362"/>
        </p:xfrm>
        <a:graphic>
          <a:graphicData uri="http://schemas.openxmlformats.org/presentationml/2006/ole">
            <mc:AlternateContent xmlns:mc="http://schemas.openxmlformats.org/markup-compatibility/2006">
              <mc:Choice xmlns:v="urn:schemas-microsoft-com:vml" Requires="v">
                <p:oleObj spid="_x0000_s126027" name="Equation" r:id="rId7" imgW="1714500" imgH="254000" progId="Equation.DSMT4">
                  <p:embed/>
                </p:oleObj>
              </mc:Choice>
              <mc:Fallback>
                <p:oleObj name="Equation" r:id="rId7" imgW="1714500" imgH="2540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2784" y="3789363"/>
                        <a:ext cx="4379383" cy="487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Rectangle 2"/>
          <p:cNvSpPr>
            <a:spLocks noGrp="1" noChangeArrowheads="1"/>
          </p:cNvSpPr>
          <p:nvPr>
            <p:ph type="title"/>
          </p:nvPr>
        </p:nvSpPr>
        <p:spPr>
          <a:xfrm>
            <a:off x="839416" y="214314"/>
            <a:ext cx="10390716" cy="1462087"/>
          </a:xfrm>
        </p:spPr>
        <p:txBody>
          <a:bodyPr>
            <a:normAutofit/>
          </a:bodyPr>
          <a:lstStyle/>
          <a:p>
            <a:pPr eaLnBrk="1" hangingPunct="1">
              <a:lnSpc>
                <a:spcPct val="70000"/>
              </a:lnSpc>
              <a:spcBef>
                <a:spcPts val="2400"/>
              </a:spcBef>
            </a:pPr>
            <a:r>
              <a:rPr lang="en-US" altLang="zh-CN" sz="2800" b="1" dirty="0" smtClean="0">
                <a:solidFill>
                  <a:schemeClr val="bg2">
                    <a:lumMod val="50000"/>
                  </a:schemeClr>
                </a:solidFill>
                <a:latin typeface="微软雅黑" panose="020B0503020204020204" pitchFamily="34" charset="-122"/>
                <a:ea typeface="微软雅黑" panose="020B0503020204020204" pitchFamily="34" charset="-122"/>
              </a:rPr>
              <a:t>2.2.2 </a:t>
            </a: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纹理</a:t>
            </a:r>
            <a:r>
              <a:rPr lang="zh-CN" altLang="en-US" sz="2800" b="1" dirty="0" smtClean="0">
                <a:solidFill>
                  <a:schemeClr val="bg2">
                    <a:lumMod val="50000"/>
                  </a:schemeClr>
                </a:solidFill>
                <a:latin typeface="微软雅黑" panose="020B0503020204020204" pitchFamily="34" charset="-122"/>
                <a:ea typeface="微软雅黑" panose="020B0503020204020204" pitchFamily="34" charset="-122"/>
              </a:rPr>
              <a:t>映射方法</a:t>
            </a:r>
            <a:endParaRPr lang="en-US" altLang="zh-CN" sz="2800" b="1" dirty="0">
              <a:solidFill>
                <a:schemeClr val="bg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9045202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type="body" sz="half" idx="1"/>
          </p:nvPr>
        </p:nvSpPr>
        <p:spPr>
          <a:xfrm>
            <a:off x="609601" y="1600201"/>
            <a:ext cx="7023100" cy="4530725"/>
          </a:xfrm>
        </p:spPr>
        <p:txBody>
          <a:bodyPr/>
          <a:lstStyle/>
          <a:p>
            <a:pPr marL="717550" lvl="1" indent="-342900" hangingPunct="0">
              <a:lnSpc>
                <a:spcPct val="140000"/>
              </a:lnSpc>
              <a:spcBef>
                <a:spcPts val="1800"/>
              </a:spcBef>
              <a:buFont typeface="Wingdings" panose="05000000000000000000" pitchFamily="2" charset="2"/>
              <a:buChar char="Ø"/>
              <a:defRPr/>
            </a:pPr>
            <a:r>
              <a:rPr lang="en-US" altLang="zh-CN" b="1" dirty="0">
                <a:solidFill>
                  <a:schemeClr val="bg2">
                    <a:lumMod val="50000"/>
                  </a:schemeClr>
                </a:solidFill>
                <a:latin typeface="微软雅黑" panose="020B0503020204020204" pitchFamily="34" charset="-122"/>
                <a:ea typeface="微软雅黑" panose="020B0503020204020204" pitchFamily="34" charset="-122"/>
              </a:rPr>
              <a:t>Two Step Mapping</a:t>
            </a:r>
          </a:p>
          <a:p>
            <a:pPr marL="1616075" lvl="2" indent="-342900" defTabSz="525463">
              <a:lnSpc>
                <a:spcPct val="160000"/>
              </a:lnSpc>
              <a:buSzPct val="60000"/>
              <a:buFont typeface="Wingdings" panose="05000000000000000000" pitchFamily="2" charset="2"/>
              <a:buChar char="n"/>
              <a:defRPr/>
            </a:pPr>
            <a:r>
              <a:rPr lang="en-US" altLang="zh-CN" sz="2200" b="1" dirty="0">
                <a:solidFill>
                  <a:schemeClr val="bg2">
                    <a:lumMod val="50000"/>
                  </a:schemeClr>
                </a:solidFill>
              </a:rPr>
              <a:t>S </a:t>
            </a:r>
            <a:r>
              <a:rPr lang="en-US" altLang="zh-CN" sz="2200" b="1" dirty="0" smtClean="0">
                <a:solidFill>
                  <a:schemeClr val="bg2">
                    <a:lumMod val="50000"/>
                  </a:schemeClr>
                </a:solidFill>
              </a:rPr>
              <a:t>Mapping </a:t>
            </a:r>
            <a:r>
              <a:rPr lang="en-US" altLang="zh-CN" b="1" dirty="0">
                <a:solidFill>
                  <a:schemeClr val="bg2">
                    <a:lumMod val="50000"/>
                  </a:schemeClr>
                </a:solidFill>
              </a:rPr>
              <a:t>-- </a:t>
            </a:r>
            <a:r>
              <a:rPr lang="en-US" altLang="zh-CN" sz="2200" b="1" dirty="0">
                <a:solidFill>
                  <a:schemeClr val="bg2">
                    <a:lumMod val="50000"/>
                  </a:schemeClr>
                </a:solidFill>
              </a:rPr>
              <a:t>Box Mapping</a:t>
            </a:r>
          </a:p>
          <a:p>
            <a:pPr marL="1698625" lvl="1" indent="0" defTabSz="914400">
              <a:lnSpc>
                <a:spcPct val="100000"/>
              </a:lnSpc>
              <a:spcBef>
                <a:spcPts val="2400"/>
              </a:spcBef>
            </a:pPr>
            <a:r>
              <a:rPr lang="zh-CN" altLang="en-US" sz="2000" b="1" dirty="0">
                <a:solidFill>
                  <a:schemeClr val="bg2">
                    <a:lumMod val="50000"/>
                  </a:schemeClr>
                </a:solidFill>
                <a:latin typeface="Verdana" pitchFamily="34" charset="0"/>
                <a:ea typeface="宋体" charset="-122"/>
                <a:cs typeface="Lato Light"/>
              </a:rPr>
              <a:t>对象的立方体包围盒</a:t>
            </a:r>
          </a:p>
          <a:p>
            <a:pPr marL="1698625" lvl="1" indent="0" defTabSz="914400">
              <a:lnSpc>
                <a:spcPct val="100000"/>
              </a:lnSpc>
              <a:spcBef>
                <a:spcPts val="2400"/>
              </a:spcBef>
            </a:pPr>
            <a:r>
              <a:rPr lang="zh-CN" altLang="en-US" sz="2000" b="1" dirty="0">
                <a:solidFill>
                  <a:schemeClr val="bg2">
                    <a:lumMod val="50000"/>
                  </a:schemeClr>
                </a:solidFill>
                <a:latin typeface="Verdana" pitchFamily="34" charset="0"/>
                <a:ea typeface="宋体" charset="-122"/>
                <a:cs typeface="Lato Light"/>
              </a:rPr>
              <a:t>每个面的投影算法与</a:t>
            </a:r>
            <a:r>
              <a:rPr lang="en-US" altLang="zh-CN" sz="2000" b="1" dirty="0">
                <a:solidFill>
                  <a:schemeClr val="bg2">
                    <a:lumMod val="50000"/>
                  </a:schemeClr>
                </a:solidFill>
                <a:latin typeface="Verdana" pitchFamily="34" charset="0"/>
                <a:ea typeface="宋体" charset="-122"/>
                <a:cs typeface="Lato Light"/>
              </a:rPr>
              <a:t>Planar Mapping</a:t>
            </a:r>
            <a:r>
              <a:rPr lang="zh-CN" altLang="en-US" sz="2000" b="1" dirty="0">
                <a:solidFill>
                  <a:schemeClr val="bg2">
                    <a:lumMod val="50000"/>
                  </a:schemeClr>
                </a:solidFill>
                <a:latin typeface="Verdana" pitchFamily="34" charset="0"/>
                <a:ea typeface="宋体" charset="-122"/>
                <a:cs typeface="Lato Light"/>
              </a:rPr>
              <a:t>相同</a:t>
            </a:r>
          </a:p>
          <a:p>
            <a:pPr lvl="3" eaLnBrk="1" hangingPunct="1"/>
            <a:endParaRPr lang="zh-CN" altLang="en-US" sz="2400" dirty="0" smtClean="0">
              <a:latin typeface="Times New Roman" pitchFamily="18" charset="0"/>
            </a:endParaRPr>
          </a:p>
          <a:p>
            <a:pPr lvl="2" eaLnBrk="1" hangingPunct="1"/>
            <a:endParaRPr lang="zh-CN" altLang="en-US" sz="2400" dirty="0" smtClean="0">
              <a:latin typeface="Times New Roman" pitchFamily="18" charset="0"/>
            </a:endParaRPr>
          </a:p>
          <a:p>
            <a:pPr lvl="2" eaLnBrk="1" hangingPunct="1"/>
            <a:endParaRPr lang="zh-CN" altLang="en-US" sz="2400" dirty="0" smtClean="0">
              <a:latin typeface="Times New Roman" pitchFamily="18" charset="0"/>
            </a:endParaRPr>
          </a:p>
          <a:p>
            <a:pPr lvl="2" eaLnBrk="1" hangingPunct="1"/>
            <a:endParaRPr lang="zh-CN" altLang="en-US" sz="2400" dirty="0" smtClean="0">
              <a:latin typeface="Times New Roman" pitchFamily="18" charset="0"/>
            </a:endParaRPr>
          </a:p>
          <a:p>
            <a:pPr lvl="2" eaLnBrk="1" hangingPunct="1">
              <a:buFont typeface="Wingdings" pitchFamily="2" charset="2"/>
              <a:buNone/>
            </a:pPr>
            <a:endParaRPr lang="zh-CN" altLang="en-US" sz="2400" dirty="0" smtClean="0"/>
          </a:p>
          <a:p>
            <a:pPr lvl="2" eaLnBrk="1" hangingPunct="1">
              <a:buFont typeface="Wingdings" pitchFamily="2" charset="2"/>
              <a:buNone/>
            </a:pPr>
            <a:endParaRPr lang="zh-CN" altLang="en-US" sz="2400" dirty="0" smtClean="0"/>
          </a:p>
          <a:p>
            <a:pPr lvl="2" eaLnBrk="1" hangingPunct="1">
              <a:buFont typeface="Wingdings" pitchFamily="2" charset="2"/>
              <a:buNone/>
            </a:pPr>
            <a:endParaRPr lang="zh-CN" altLang="en-US" sz="2400" dirty="0" smtClean="0">
              <a:latin typeface="Times New Roman" pitchFamily="18" charset="0"/>
            </a:endParaRPr>
          </a:p>
          <a:p>
            <a:pPr lvl="2" eaLnBrk="1" hangingPunct="1"/>
            <a:endParaRPr lang="zh-CN" altLang="en-US" sz="2400" dirty="0" smtClean="0"/>
          </a:p>
          <a:p>
            <a:pPr lvl="2" eaLnBrk="1" hangingPunct="1"/>
            <a:endParaRPr lang="zh-CN" altLang="en-US" sz="2400" dirty="0" smtClean="0"/>
          </a:p>
          <a:p>
            <a:pPr lvl="2" eaLnBrk="1" hangingPunct="1"/>
            <a:endParaRPr lang="zh-CN" altLang="en-US" sz="2400" dirty="0" smtClean="0">
              <a:latin typeface="Times New Roman" pitchFamily="18" charset="0"/>
            </a:endParaRPr>
          </a:p>
          <a:p>
            <a:pPr lvl="2" eaLnBrk="1" hangingPunct="1">
              <a:buFont typeface="Wingdings" pitchFamily="2" charset="2"/>
              <a:buNone/>
            </a:pPr>
            <a:endParaRPr lang="en-US" altLang="zh-CN" sz="2400" dirty="0" smtClean="0"/>
          </a:p>
        </p:txBody>
      </p:sp>
      <p:pic>
        <p:nvPicPr>
          <p:cNvPr id="2458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4301" y="2060575"/>
            <a:ext cx="4457700"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a:spLocks noGrp="1" noChangeArrowheads="1"/>
          </p:cNvSpPr>
          <p:nvPr>
            <p:ph type="title"/>
          </p:nvPr>
        </p:nvSpPr>
        <p:spPr>
          <a:xfrm>
            <a:off x="839416" y="214314"/>
            <a:ext cx="10390716" cy="1462087"/>
          </a:xfrm>
        </p:spPr>
        <p:txBody>
          <a:bodyPr>
            <a:normAutofit/>
          </a:bodyPr>
          <a:lstStyle/>
          <a:p>
            <a:pPr eaLnBrk="1" hangingPunct="1">
              <a:lnSpc>
                <a:spcPct val="70000"/>
              </a:lnSpc>
              <a:spcBef>
                <a:spcPts val="2400"/>
              </a:spcBef>
            </a:pPr>
            <a:r>
              <a:rPr lang="en-US" altLang="zh-CN" sz="2800" b="1" dirty="0" smtClean="0">
                <a:solidFill>
                  <a:schemeClr val="bg2">
                    <a:lumMod val="50000"/>
                  </a:schemeClr>
                </a:solidFill>
                <a:latin typeface="微软雅黑" panose="020B0503020204020204" pitchFamily="34" charset="-122"/>
                <a:ea typeface="微软雅黑" panose="020B0503020204020204" pitchFamily="34" charset="-122"/>
              </a:rPr>
              <a:t>2.2.2 </a:t>
            </a: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纹理</a:t>
            </a:r>
            <a:r>
              <a:rPr lang="zh-CN" altLang="en-US" sz="2800" b="1" dirty="0" smtClean="0">
                <a:solidFill>
                  <a:schemeClr val="bg2">
                    <a:lumMod val="50000"/>
                  </a:schemeClr>
                </a:solidFill>
                <a:latin typeface="微软雅黑" panose="020B0503020204020204" pitchFamily="34" charset="-122"/>
                <a:ea typeface="微软雅黑" panose="020B0503020204020204" pitchFamily="34" charset="-122"/>
              </a:rPr>
              <a:t>映射方法</a:t>
            </a:r>
            <a:endParaRPr lang="en-US" altLang="zh-CN" sz="2800" b="1" dirty="0">
              <a:solidFill>
                <a:schemeClr val="bg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4060316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Grp="1" noChangeArrowheads="1"/>
          </p:cNvSpPr>
          <p:nvPr>
            <p:ph type="body" sz="half" idx="1"/>
          </p:nvPr>
        </p:nvSpPr>
        <p:spPr>
          <a:xfrm>
            <a:off x="609601" y="1600201"/>
            <a:ext cx="7023100" cy="4530725"/>
          </a:xfrm>
        </p:spPr>
        <p:txBody>
          <a:bodyPr/>
          <a:lstStyle/>
          <a:p>
            <a:pPr marL="717550" lvl="1" indent="-342900" hangingPunct="0">
              <a:lnSpc>
                <a:spcPct val="140000"/>
              </a:lnSpc>
              <a:spcBef>
                <a:spcPts val="1800"/>
              </a:spcBef>
              <a:buFont typeface="Wingdings" panose="05000000000000000000" pitchFamily="2" charset="2"/>
              <a:buChar char="Ø"/>
              <a:defRPr/>
            </a:pPr>
            <a:r>
              <a:rPr lang="en-US" altLang="zh-CN" b="1" dirty="0">
                <a:solidFill>
                  <a:schemeClr val="bg2">
                    <a:lumMod val="50000"/>
                  </a:schemeClr>
                </a:solidFill>
                <a:latin typeface="微软雅黑" panose="020B0503020204020204" pitchFamily="34" charset="-122"/>
                <a:ea typeface="微软雅黑" panose="020B0503020204020204" pitchFamily="34" charset="-122"/>
              </a:rPr>
              <a:t>Two Step Mapping</a:t>
            </a:r>
          </a:p>
          <a:p>
            <a:pPr marL="1616075" lvl="2" indent="-342900" defTabSz="525463">
              <a:lnSpc>
                <a:spcPct val="160000"/>
              </a:lnSpc>
              <a:buSzPct val="60000"/>
              <a:buFont typeface="Wingdings" panose="05000000000000000000" pitchFamily="2" charset="2"/>
              <a:buChar char="n"/>
              <a:defRPr/>
            </a:pPr>
            <a:r>
              <a:rPr lang="en-US" altLang="zh-CN" sz="2200" b="1" dirty="0">
                <a:solidFill>
                  <a:schemeClr val="bg2">
                    <a:lumMod val="50000"/>
                  </a:schemeClr>
                </a:solidFill>
              </a:rPr>
              <a:t>O </a:t>
            </a:r>
            <a:r>
              <a:rPr lang="en-US" altLang="zh-CN" sz="2200" b="1" dirty="0" smtClean="0">
                <a:solidFill>
                  <a:schemeClr val="bg2">
                    <a:lumMod val="50000"/>
                  </a:schemeClr>
                </a:solidFill>
              </a:rPr>
              <a:t>Mapping</a:t>
            </a:r>
            <a:r>
              <a:rPr lang="zh-CN" altLang="en-US" sz="2200" b="1" dirty="0" smtClean="0">
                <a:solidFill>
                  <a:schemeClr val="bg2">
                    <a:lumMod val="50000"/>
                  </a:schemeClr>
                </a:solidFill>
              </a:rPr>
              <a:t>的四</a:t>
            </a:r>
            <a:r>
              <a:rPr lang="zh-CN" altLang="en-US" sz="2200" b="1" dirty="0">
                <a:solidFill>
                  <a:schemeClr val="bg2">
                    <a:lumMod val="50000"/>
                  </a:schemeClr>
                </a:solidFill>
              </a:rPr>
              <a:t>种映射方式</a:t>
            </a:r>
          </a:p>
          <a:p>
            <a:pPr lvl="3" eaLnBrk="1" hangingPunct="1"/>
            <a:endParaRPr lang="zh-CN" altLang="en-US" sz="2400" dirty="0" smtClean="0">
              <a:latin typeface="Times New Roman" pitchFamily="18" charset="0"/>
            </a:endParaRPr>
          </a:p>
          <a:p>
            <a:pPr lvl="2" eaLnBrk="1" hangingPunct="1"/>
            <a:endParaRPr lang="zh-CN" altLang="en-US" sz="2400" dirty="0" smtClean="0">
              <a:latin typeface="Times New Roman" pitchFamily="18" charset="0"/>
            </a:endParaRPr>
          </a:p>
          <a:p>
            <a:pPr lvl="2" eaLnBrk="1" hangingPunct="1"/>
            <a:endParaRPr lang="zh-CN" altLang="en-US" sz="2400" dirty="0" smtClean="0">
              <a:latin typeface="Times New Roman" pitchFamily="18" charset="0"/>
            </a:endParaRPr>
          </a:p>
          <a:p>
            <a:pPr lvl="2" eaLnBrk="1" hangingPunct="1"/>
            <a:endParaRPr lang="zh-CN" altLang="en-US" sz="2400" dirty="0" smtClean="0">
              <a:latin typeface="Times New Roman" pitchFamily="18" charset="0"/>
            </a:endParaRPr>
          </a:p>
          <a:p>
            <a:pPr lvl="2" eaLnBrk="1" hangingPunct="1">
              <a:buFont typeface="Wingdings" pitchFamily="2" charset="2"/>
              <a:buNone/>
            </a:pPr>
            <a:endParaRPr lang="zh-CN" altLang="en-US" sz="2400" dirty="0" smtClean="0"/>
          </a:p>
          <a:p>
            <a:pPr lvl="2" eaLnBrk="1" hangingPunct="1">
              <a:buFont typeface="Wingdings" pitchFamily="2" charset="2"/>
              <a:buNone/>
            </a:pPr>
            <a:endParaRPr lang="zh-CN" altLang="en-US" sz="2400" dirty="0" smtClean="0"/>
          </a:p>
          <a:p>
            <a:pPr lvl="2" eaLnBrk="1" hangingPunct="1">
              <a:buFont typeface="Wingdings" pitchFamily="2" charset="2"/>
              <a:buNone/>
            </a:pPr>
            <a:endParaRPr lang="zh-CN" altLang="en-US" sz="2400" dirty="0" smtClean="0">
              <a:latin typeface="Times New Roman" pitchFamily="18" charset="0"/>
            </a:endParaRPr>
          </a:p>
          <a:p>
            <a:pPr lvl="2" eaLnBrk="1" hangingPunct="1"/>
            <a:endParaRPr lang="zh-CN" altLang="en-US" sz="2400" dirty="0" smtClean="0"/>
          </a:p>
          <a:p>
            <a:pPr lvl="2" eaLnBrk="1" hangingPunct="1"/>
            <a:endParaRPr lang="zh-CN" altLang="en-US" sz="2400" dirty="0" smtClean="0">
              <a:latin typeface="Times New Roman" pitchFamily="18" charset="0"/>
            </a:endParaRPr>
          </a:p>
          <a:p>
            <a:pPr lvl="2" eaLnBrk="1" hangingPunct="1"/>
            <a:endParaRPr lang="zh-CN" altLang="en-US" sz="2400" dirty="0" smtClean="0"/>
          </a:p>
          <a:p>
            <a:pPr lvl="2" eaLnBrk="1" hangingPunct="1">
              <a:buFont typeface="Wingdings" pitchFamily="2" charset="2"/>
              <a:buNone/>
            </a:pPr>
            <a:endParaRPr lang="en-US" altLang="zh-CN" sz="2400" dirty="0" smtClean="0"/>
          </a:p>
        </p:txBody>
      </p:sp>
      <p:pic>
        <p:nvPicPr>
          <p:cNvPr id="2560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1" y="3573463"/>
            <a:ext cx="2844800"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0951" y="3500439"/>
            <a:ext cx="2552700" cy="181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71734" y="3500438"/>
            <a:ext cx="2434167" cy="179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47767" y="3573463"/>
            <a:ext cx="2129367"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8" name="Text Box 10"/>
          <p:cNvSpPr txBox="1">
            <a:spLocks noChangeArrowheads="1"/>
          </p:cNvSpPr>
          <p:nvPr/>
        </p:nvSpPr>
        <p:spPr bwMode="auto">
          <a:xfrm>
            <a:off x="1102784" y="5445125"/>
            <a:ext cx="23516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b="1">
                <a:solidFill>
                  <a:schemeClr val="bg2">
                    <a:lumMod val="50000"/>
                  </a:schemeClr>
                </a:solidFill>
              </a:rPr>
              <a:t>Reflected Ray</a:t>
            </a:r>
          </a:p>
        </p:txBody>
      </p:sp>
      <p:sp>
        <p:nvSpPr>
          <p:cNvPr id="25609" name="Text Box 11"/>
          <p:cNvSpPr txBox="1">
            <a:spLocks noChangeArrowheads="1"/>
          </p:cNvSpPr>
          <p:nvPr/>
        </p:nvSpPr>
        <p:spPr bwMode="auto">
          <a:xfrm>
            <a:off x="0" y="3789363"/>
            <a:ext cx="1390651"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b="1">
                <a:solidFill>
                  <a:schemeClr val="bg2">
                    <a:lumMod val="50000"/>
                  </a:schemeClr>
                </a:solidFill>
              </a:rPr>
              <a:t>Eye</a:t>
            </a:r>
          </a:p>
        </p:txBody>
      </p:sp>
      <p:sp>
        <p:nvSpPr>
          <p:cNvPr id="25610" name="Text Box 12"/>
          <p:cNvSpPr txBox="1">
            <a:spLocks noChangeArrowheads="1"/>
          </p:cNvSpPr>
          <p:nvPr/>
        </p:nvSpPr>
        <p:spPr bwMode="auto">
          <a:xfrm>
            <a:off x="1200151" y="4259263"/>
            <a:ext cx="24003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b="1">
                <a:solidFill>
                  <a:schemeClr val="bg2">
                    <a:lumMod val="50000"/>
                  </a:schemeClr>
                </a:solidFill>
              </a:rPr>
              <a:t>(x,y,z)</a:t>
            </a:r>
          </a:p>
        </p:txBody>
      </p:sp>
      <p:sp>
        <p:nvSpPr>
          <p:cNvPr id="25611" name="Text Box 13"/>
          <p:cNvSpPr txBox="1">
            <a:spLocks noChangeArrowheads="1"/>
          </p:cNvSpPr>
          <p:nvPr/>
        </p:nvSpPr>
        <p:spPr bwMode="auto">
          <a:xfrm>
            <a:off x="1123951" y="3371851"/>
            <a:ext cx="24003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b="1">
                <a:solidFill>
                  <a:schemeClr val="bg2">
                    <a:lumMod val="50000"/>
                  </a:schemeClr>
                </a:solidFill>
              </a:rPr>
              <a:t>(x</a:t>
            </a:r>
            <a:r>
              <a:rPr lang="en-US" altLang="zh-CN" b="1">
                <a:solidFill>
                  <a:schemeClr val="bg2">
                    <a:lumMod val="50000"/>
                  </a:schemeClr>
                </a:solidFill>
                <a:latin typeface="Arial" charset="0"/>
              </a:rPr>
              <a:t>’</a:t>
            </a:r>
            <a:r>
              <a:rPr lang="en-US" altLang="zh-CN" b="1">
                <a:solidFill>
                  <a:schemeClr val="bg2">
                    <a:lumMod val="50000"/>
                  </a:schemeClr>
                </a:solidFill>
              </a:rPr>
              <a:t>,y</a:t>
            </a:r>
            <a:r>
              <a:rPr lang="en-US" altLang="zh-CN" b="1">
                <a:solidFill>
                  <a:schemeClr val="bg2">
                    <a:lumMod val="50000"/>
                  </a:schemeClr>
                </a:solidFill>
                <a:latin typeface="Arial" charset="0"/>
              </a:rPr>
              <a:t>’</a:t>
            </a:r>
            <a:r>
              <a:rPr lang="en-US" altLang="zh-CN" b="1">
                <a:solidFill>
                  <a:schemeClr val="bg2">
                    <a:lumMod val="50000"/>
                  </a:schemeClr>
                </a:solidFill>
              </a:rPr>
              <a:t>,z</a:t>
            </a:r>
            <a:r>
              <a:rPr lang="en-US" altLang="zh-CN" b="1">
                <a:solidFill>
                  <a:schemeClr val="bg2">
                    <a:lumMod val="50000"/>
                  </a:schemeClr>
                </a:solidFill>
                <a:latin typeface="Arial" charset="0"/>
              </a:rPr>
              <a:t>’</a:t>
            </a:r>
            <a:r>
              <a:rPr lang="en-US" altLang="zh-CN" b="1">
                <a:solidFill>
                  <a:schemeClr val="bg2">
                    <a:lumMod val="50000"/>
                  </a:schemeClr>
                </a:solidFill>
              </a:rPr>
              <a:t>)</a:t>
            </a:r>
          </a:p>
        </p:txBody>
      </p:sp>
      <p:sp>
        <p:nvSpPr>
          <p:cNvPr id="25612" name="Text Box 14"/>
          <p:cNvSpPr txBox="1">
            <a:spLocks noChangeArrowheads="1"/>
          </p:cNvSpPr>
          <p:nvPr/>
        </p:nvSpPr>
        <p:spPr bwMode="auto">
          <a:xfrm>
            <a:off x="4271434" y="5516563"/>
            <a:ext cx="235161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b="1">
                <a:solidFill>
                  <a:schemeClr val="bg2">
                    <a:lumMod val="50000"/>
                  </a:schemeClr>
                </a:solidFill>
              </a:rPr>
              <a:t>Object Normal</a:t>
            </a:r>
          </a:p>
        </p:txBody>
      </p:sp>
      <p:sp>
        <p:nvSpPr>
          <p:cNvPr id="25613" name="Text Box 15"/>
          <p:cNvSpPr txBox="1">
            <a:spLocks noChangeArrowheads="1"/>
          </p:cNvSpPr>
          <p:nvPr/>
        </p:nvSpPr>
        <p:spPr bwMode="auto">
          <a:xfrm>
            <a:off x="4271434" y="4149726"/>
            <a:ext cx="24003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b="1">
                <a:solidFill>
                  <a:schemeClr val="bg2">
                    <a:lumMod val="50000"/>
                  </a:schemeClr>
                </a:solidFill>
              </a:rPr>
              <a:t>(x,y,z)</a:t>
            </a:r>
          </a:p>
        </p:txBody>
      </p:sp>
      <p:sp>
        <p:nvSpPr>
          <p:cNvPr id="25614" name="Text Box 16"/>
          <p:cNvSpPr txBox="1">
            <a:spLocks noChangeArrowheads="1"/>
          </p:cNvSpPr>
          <p:nvPr/>
        </p:nvSpPr>
        <p:spPr bwMode="auto">
          <a:xfrm>
            <a:off x="3983567" y="3206751"/>
            <a:ext cx="24003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b="1">
                <a:solidFill>
                  <a:schemeClr val="bg2">
                    <a:lumMod val="50000"/>
                  </a:schemeClr>
                </a:solidFill>
              </a:rPr>
              <a:t>(x</a:t>
            </a:r>
            <a:r>
              <a:rPr lang="en-US" altLang="zh-CN" b="1">
                <a:solidFill>
                  <a:schemeClr val="bg2">
                    <a:lumMod val="50000"/>
                  </a:schemeClr>
                </a:solidFill>
                <a:latin typeface="Arial" charset="0"/>
              </a:rPr>
              <a:t>’</a:t>
            </a:r>
            <a:r>
              <a:rPr lang="en-US" altLang="zh-CN" b="1">
                <a:solidFill>
                  <a:schemeClr val="bg2">
                    <a:lumMod val="50000"/>
                  </a:schemeClr>
                </a:solidFill>
              </a:rPr>
              <a:t>,y</a:t>
            </a:r>
            <a:r>
              <a:rPr lang="en-US" altLang="zh-CN" b="1">
                <a:solidFill>
                  <a:schemeClr val="bg2">
                    <a:lumMod val="50000"/>
                  </a:schemeClr>
                </a:solidFill>
                <a:latin typeface="Arial" charset="0"/>
              </a:rPr>
              <a:t>’</a:t>
            </a:r>
            <a:r>
              <a:rPr lang="en-US" altLang="zh-CN" b="1">
                <a:solidFill>
                  <a:schemeClr val="bg2">
                    <a:lumMod val="50000"/>
                  </a:schemeClr>
                </a:solidFill>
              </a:rPr>
              <a:t>,z</a:t>
            </a:r>
            <a:r>
              <a:rPr lang="en-US" altLang="zh-CN" b="1">
                <a:solidFill>
                  <a:schemeClr val="bg2">
                    <a:lumMod val="50000"/>
                  </a:schemeClr>
                </a:solidFill>
                <a:latin typeface="Arial" charset="0"/>
              </a:rPr>
              <a:t>’</a:t>
            </a:r>
            <a:r>
              <a:rPr lang="en-US" altLang="zh-CN" b="1">
                <a:solidFill>
                  <a:schemeClr val="bg2">
                    <a:lumMod val="50000"/>
                  </a:schemeClr>
                </a:solidFill>
              </a:rPr>
              <a:t>)</a:t>
            </a:r>
          </a:p>
        </p:txBody>
      </p:sp>
      <p:sp>
        <p:nvSpPr>
          <p:cNvPr id="25615" name="Text Box 17"/>
          <p:cNvSpPr txBox="1">
            <a:spLocks noChangeArrowheads="1"/>
          </p:cNvSpPr>
          <p:nvPr/>
        </p:nvSpPr>
        <p:spPr bwMode="auto">
          <a:xfrm>
            <a:off x="7247467" y="5451475"/>
            <a:ext cx="172931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b="1">
                <a:solidFill>
                  <a:schemeClr val="bg2">
                    <a:lumMod val="50000"/>
                  </a:schemeClr>
                </a:solidFill>
              </a:rPr>
              <a:t>Object Centroid</a:t>
            </a:r>
          </a:p>
        </p:txBody>
      </p:sp>
      <p:sp>
        <p:nvSpPr>
          <p:cNvPr id="25616" name="Text Box 18"/>
          <p:cNvSpPr txBox="1">
            <a:spLocks noChangeArrowheads="1"/>
          </p:cNvSpPr>
          <p:nvPr/>
        </p:nvSpPr>
        <p:spPr bwMode="auto">
          <a:xfrm>
            <a:off x="7247467" y="4076701"/>
            <a:ext cx="24003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b="1">
                <a:solidFill>
                  <a:schemeClr val="bg2">
                    <a:lumMod val="50000"/>
                  </a:schemeClr>
                </a:solidFill>
              </a:rPr>
              <a:t>(x,y,z)</a:t>
            </a:r>
          </a:p>
        </p:txBody>
      </p:sp>
      <p:sp>
        <p:nvSpPr>
          <p:cNvPr id="25617" name="Text Box 19"/>
          <p:cNvSpPr txBox="1">
            <a:spLocks noChangeArrowheads="1"/>
          </p:cNvSpPr>
          <p:nvPr/>
        </p:nvSpPr>
        <p:spPr bwMode="auto">
          <a:xfrm>
            <a:off x="6769101" y="3213101"/>
            <a:ext cx="24003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b="1">
                <a:solidFill>
                  <a:schemeClr val="bg2">
                    <a:lumMod val="50000"/>
                  </a:schemeClr>
                </a:solidFill>
              </a:rPr>
              <a:t>(x</a:t>
            </a:r>
            <a:r>
              <a:rPr lang="en-US" altLang="zh-CN" b="1">
                <a:solidFill>
                  <a:schemeClr val="bg2">
                    <a:lumMod val="50000"/>
                  </a:schemeClr>
                </a:solidFill>
                <a:latin typeface="Arial" charset="0"/>
              </a:rPr>
              <a:t>’</a:t>
            </a:r>
            <a:r>
              <a:rPr lang="en-US" altLang="zh-CN" b="1">
                <a:solidFill>
                  <a:schemeClr val="bg2">
                    <a:lumMod val="50000"/>
                  </a:schemeClr>
                </a:solidFill>
              </a:rPr>
              <a:t>,y</a:t>
            </a:r>
            <a:r>
              <a:rPr lang="en-US" altLang="zh-CN" b="1">
                <a:solidFill>
                  <a:schemeClr val="bg2">
                    <a:lumMod val="50000"/>
                  </a:schemeClr>
                </a:solidFill>
                <a:latin typeface="Arial" charset="0"/>
              </a:rPr>
              <a:t>’</a:t>
            </a:r>
            <a:r>
              <a:rPr lang="en-US" altLang="zh-CN" b="1">
                <a:solidFill>
                  <a:schemeClr val="bg2">
                    <a:lumMod val="50000"/>
                  </a:schemeClr>
                </a:solidFill>
              </a:rPr>
              <a:t>,z</a:t>
            </a:r>
            <a:r>
              <a:rPr lang="en-US" altLang="zh-CN" b="1">
                <a:solidFill>
                  <a:schemeClr val="bg2">
                    <a:lumMod val="50000"/>
                  </a:schemeClr>
                </a:solidFill>
                <a:latin typeface="Arial" charset="0"/>
              </a:rPr>
              <a:t>’</a:t>
            </a:r>
            <a:r>
              <a:rPr lang="en-US" altLang="zh-CN" b="1">
                <a:solidFill>
                  <a:schemeClr val="bg2">
                    <a:lumMod val="50000"/>
                  </a:schemeClr>
                </a:solidFill>
              </a:rPr>
              <a:t>)</a:t>
            </a:r>
          </a:p>
        </p:txBody>
      </p:sp>
      <p:sp>
        <p:nvSpPr>
          <p:cNvPr id="25618" name="Text Box 20"/>
          <p:cNvSpPr txBox="1">
            <a:spLocks noChangeArrowheads="1"/>
          </p:cNvSpPr>
          <p:nvPr/>
        </p:nvSpPr>
        <p:spPr bwMode="auto">
          <a:xfrm>
            <a:off x="9647768" y="5445126"/>
            <a:ext cx="254423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b="1">
                <a:solidFill>
                  <a:schemeClr val="bg2">
                    <a:lumMod val="50000"/>
                  </a:schemeClr>
                </a:solidFill>
              </a:rPr>
              <a:t>Intermediate Surface Normal Forward </a:t>
            </a:r>
          </a:p>
        </p:txBody>
      </p:sp>
      <p:sp>
        <p:nvSpPr>
          <p:cNvPr id="25619" name="Text Box 21"/>
          <p:cNvSpPr txBox="1">
            <a:spLocks noChangeArrowheads="1"/>
          </p:cNvSpPr>
          <p:nvPr/>
        </p:nvSpPr>
        <p:spPr bwMode="auto">
          <a:xfrm>
            <a:off x="9791701" y="4148138"/>
            <a:ext cx="24003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b="1">
                <a:solidFill>
                  <a:schemeClr val="bg2">
                    <a:lumMod val="50000"/>
                  </a:schemeClr>
                </a:solidFill>
              </a:rPr>
              <a:t>(x,y,z)</a:t>
            </a:r>
          </a:p>
        </p:txBody>
      </p:sp>
      <p:sp>
        <p:nvSpPr>
          <p:cNvPr id="25620" name="Text Box 22"/>
          <p:cNvSpPr txBox="1">
            <a:spLocks noChangeArrowheads="1"/>
          </p:cNvSpPr>
          <p:nvPr/>
        </p:nvSpPr>
        <p:spPr bwMode="auto">
          <a:xfrm>
            <a:off x="9745134" y="3284538"/>
            <a:ext cx="24003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b="1">
                <a:solidFill>
                  <a:schemeClr val="bg2">
                    <a:lumMod val="50000"/>
                  </a:schemeClr>
                </a:solidFill>
              </a:rPr>
              <a:t>(x</a:t>
            </a:r>
            <a:r>
              <a:rPr lang="en-US" altLang="zh-CN" b="1">
                <a:solidFill>
                  <a:schemeClr val="bg2">
                    <a:lumMod val="50000"/>
                  </a:schemeClr>
                </a:solidFill>
                <a:latin typeface="Arial" charset="0"/>
              </a:rPr>
              <a:t>’</a:t>
            </a:r>
            <a:r>
              <a:rPr lang="en-US" altLang="zh-CN" b="1">
                <a:solidFill>
                  <a:schemeClr val="bg2">
                    <a:lumMod val="50000"/>
                  </a:schemeClr>
                </a:solidFill>
              </a:rPr>
              <a:t>,y</a:t>
            </a:r>
            <a:r>
              <a:rPr lang="en-US" altLang="zh-CN" b="1">
                <a:solidFill>
                  <a:schemeClr val="bg2">
                    <a:lumMod val="50000"/>
                  </a:schemeClr>
                </a:solidFill>
                <a:latin typeface="Arial" charset="0"/>
              </a:rPr>
              <a:t>’</a:t>
            </a:r>
            <a:r>
              <a:rPr lang="en-US" altLang="zh-CN" b="1">
                <a:solidFill>
                  <a:schemeClr val="bg2">
                    <a:lumMod val="50000"/>
                  </a:schemeClr>
                </a:solidFill>
              </a:rPr>
              <a:t>,z</a:t>
            </a:r>
            <a:r>
              <a:rPr lang="en-US" altLang="zh-CN" b="1">
                <a:solidFill>
                  <a:schemeClr val="bg2">
                    <a:lumMod val="50000"/>
                  </a:schemeClr>
                </a:solidFill>
                <a:latin typeface="Arial" charset="0"/>
              </a:rPr>
              <a:t>’</a:t>
            </a:r>
            <a:r>
              <a:rPr lang="en-US" altLang="zh-CN" b="1">
                <a:solidFill>
                  <a:schemeClr val="bg2">
                    <a:lumMod val="50000"/>
                  </a:schemeClr>
                </a:solidFill>
              </a:rPr>
              <a:t>)</a:t>
            </a:r>
          </a:p>
        </p:txBody>
      </p:sp>
      <p:sp>
        <p:nvSpPr>
          <p:cNvPr id="24" name="Rectangle 2"/>
          <p:cNvSpPr>
            <a:spLocks noGrp="1" noChangeArrowheads="1"/>
          </p:cNvSpPr>
          <p:nvPr>
            <p:ph type="title"/>
          </p:nvPr>
        </p:nvSpPr>
        <p:spPr>
          <a:xfrm>
            <a:off x="839416" y="214314"/>
            <a:ext cx="10390716" cy="1462087"/>
          </a:xfrm>
        </p:spPr>
        <p:txBody>
          <a:bodyPr>
            <a:normAutofit/>
          </a:bodyPr>
          <a:lstStyle/>
          <a:p>
            <a:pPr eaLnBrk="1" hangingPunct="1">
              <a:lnSpc>
                <a:spcPct val="70000"/>
              </a:lnSpc>
              <a:spcBef>
                <a:spcPts val="2400"/>
              </a:spcBef>
            </a:pPr>
            <a:r>
              <a:rPr lang="en-US" altLang="zh-CN" sz="2800" b="1" dirty="0" smtClean="0">
                <a:solidFill>
                  <a:schemeClr val="bg2">
                    <a:lumMod val="50000"/>
                  </a:schemeClr>
                </a:solidFill>
                <a:latin typeface="微软雅黑" panose="020B0503020204020204" pitchFamily="34" charset="-122"/>
                <a:ea typeface="微软雅黑" panose="020B0503020204020204" pitchFamily="34" charset="-122"/>
              </a:rPr>
              <a:t>2.2.2 </a:t>
            </a: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纹理</a:t>
            </a:r>
            <a:r>
              <a:rPr lang="zh-CN" altLang="en-US" sz="2800" b="1" dirty="0" smtClean="0">
                <a:solidFill>
                  <a:schemeClr val="bg2">
                    <a:lumMod val="50000"/>
                  </a:schemeClr>
                </a:solidFill>
                <a:latin typeface="微软雅黑" panose="020B0503020204020204" pitchFamily="34" charset="-122"/>
                <a:ea typeface="微软雅黑" panose="020B0503020204020204" pitchFamily="34" charset="-122"/>
              </a:rPr>
              <a:t>映射方法</a:t>
            </a:r>
            <a:endParaRPr lang="en-US" altLang="zh-CN" sz="2800" b="1" dirty="0">
              <a:solidFill>
                <a:schemeClr val="bg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303471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a:bodyPr>
          <a:lstStyle/>
          <a:p>
            <a:pPr lvl="1" eaLnBrk="1" hangingPunct="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1.1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光影的意义</a:t>
            </a:r>
          </a:p>
        </p:txBody>
      </p:sp>
      <p:sp>
        <p:nvSpPr>
          <p:cNvPr id="150531" name="Rectangle 3"/>
          <p:cNvSpPr>
            <a:spLocks noGrp="1" noChangeArrowheads="1"/>
          </p:cNvSpPr>
          <p:nvPr>
            <p:ph type="body" idx="1"/>
          </p:nvPr>
        </p:nvSpPr>
        <p:spPr/>
        <p:txBody>
          <a:bodyPr/>
          <a:lstStyle/>
          <a:p>
            <a:pPr marL="717550" lvl="1" indent="-342900" eaLnBrk="1" hangingPunct="0">
              <a:lnSpc>
                <a:spcPct val="100000"/>
              </a:lnSpc>
              <a:spcBef>
                <a:spcPts val="2400"/>
              </a:spcBef>
              <a:buFont typeface="Wingdings" panose="05000000000000000000" pitchFamily="2" charset="2"/>
              <a:buChar char="Ø"/>
              <a:defRPr/>
            </a:pPr>
            <a:r>
              <a:rPr lang="zh-CN" altLang="en-US" sz="2600" b="1" dirty="0">
                <a:solidFill>
                  <a:schemeClr val="bg2">
                    <a:lumMod val="50000"/>
                  </a:schemeClr>
                </a:solidFill>
                <a:latin typeface="微软雅黑" panose="020B0503020204020204" pitchFamily="34" charset="-122"/>
                <a:ea typeface="微软雅黑" panose="020B0503020204020204" pitchFamily="34" charset="-122"/>
              </a:rPr>
              <a:t>光影效果</a:t>
            </a:r>
          </a:p>
          <a:p>
            <a:pPr marL="1260475" lvl="3" indent="-342900" hangingPunct="0">
              <a:lnSpc>
                <a:spcPct val="12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反射（倒影）</a:t>
            </a:r>
          </a:p>
          <a:p>
            <a:pPr marL="1260475" lvl="3" indent="-342900" hangingPunct="0">
              <a:lnSpc>
                <a:spcPct val="12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折射</a:t>
            </a:r>
          </a:p>
          <a:p>
            <a:pPr marL="1260475" lvl="3" indent="-342900" hangingPunct="0">
              <a:lnSpc>
                <a:spcPct val="12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阴影</a:t>
            </a:r>
          </a:p>
          <a:p>
            <a:pPr marL="717550" lvl="1" indent="-342900" hangingPunct="0">
              <a:lnSpc>
                <a:spcPct val="100000"/>
              </a:lnSpc>
              <a:spcBef>
                <a:spcPts val="2400"/>
              </a:spcBef>
              <a:buFont typeface="Wingdings" panose="05000000000000000000" pitchFamily="2" charset="2"/>
              <a:buChar char="Ø"/>
              <a:defRPr/>
            </a:pPr>
            <a:r>
              <a:rPr lang="zh-CN" altLang="en-US" sz="2600" b="1" dirty="0">
                <a:solidFill>
                  <a:schemeClr val="bg2">
                    <a:lumMod val="50000"/>
                  </a:schemeClr>
                </a:solidFill>
                <a:latin typeface="微软雅黑" panose="020B0503020204020204" pitchFamily="34" charset="-122"/>
                <a:ea typeface="微软雅黑" panose="020B0503020204020204" pitchFamily="34" charset="-122"/>
              </a:rPr>
              <a:t>大幅度提高图形绘制的真实感</a:t>
            </a:r>
          </a:p>
          <a:p>
            <a:pPr marL="717550" lvl="1" indent="-342900" hangingPunct="0">
              <a:lnSpc>
                <a:spcPct val="100000"/>
              </a:lnSpc>
              <a:spcBef>
                <a:spcPts val="2400"/>
              </a:spcBef>
              <a:buFont typeface="Wingdings" panose="05000000000000000000" pitchFamily="2" charset="2"/>
              <a:buChar char="Ø"/>
              <a:defRPr/>
            </a:pPr>
            <a:r>
              <a:rPr lang="zh-CN" altLang="en-US" sz="2600" b="1" dirty="0">
                <a:solidFill>
                  <a:schemeClr val="bg2">
                    <a:lumMod val="50000"/>
                  </a:schemeClr>
                </a:solidFill>
                <a:latin typeface="微软雅黑" panose="020B0503020204020204" pitchFamily="34" charset="-122"/>
                <a:ea typeface="微软雅黑" panose="020B0503020204020204" pitchFamily="34" charset="-122"/>
              </a:rPr>
              <a:t>由视点作为提示信息来确定空间位置关系 </a:t>
            </a:r>
          </a:p>
        </p:txBody>
      </p:sp>
    </p:spTree>
    <p:extLst>
      <p:ext uri="{BB962C8B-B14F-4D97-AF65-F5344CB8AC3E}">
        <p14:creationId xmlns:p14="http://schemas.microsoft.com/office/powerpoint/2010/main" val="4060967375"/>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0531">
                                            <p:txEl>
                                              <p:pRg st="0" end="0"/>
                                            </p:txEl>
                                          </p:spTgt>
                                        </p:tgtEl>
                                        <p:attrNameLst>
                                          <p:attrName>style.visibility</p:attrName>
                                        </p:attrNameLst>
                                      </p:cBhvr>
                                      <p:to>
                                        <p:strVal val="visible"/>
                                      </p:to>
                                    </p:set>
                                    <p:animEffect transition="in" filter="wipe(up)">
                                      <p:cBhvr>
                                        <p:cTn id="7" dur="500"/>
                                        <p:tgtEl>
                                          <p:spTgt spid="150531">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50531">
                                            <p:txEl>
                                              <p:pRg st="1" end="1"/>
                                            </p:txEl>
                                          </p:spTgt>
                                        </p:tgtEl>
                                        <p:attrNameLst>
                                          <p:attrName>style.visibility</p:attrName>
                                        </p:attrNameLst>
                                      </p:cBhvr>
                                      <p:to>
                                        <p:strVal val="visible"/>
                                      </p:to>
                                    </p:set>
                                    <p:animEffect transition="in" filter="wipe(up)">
                                      <p:cBhvr>
                                        <p:cTn id="10" dur="500"/>
                                        <p:tgtEl>
                                          <p:spTgt spid="150531">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50531">
                                            <p:txEl>
                                              <p:pRg st="2" end="2"/>
                                            </p:txEl>
                                          </p:spTgt>
                                        </p:tgtEl>
                                        <p:attrNameLst>
                                          <p:attrName>style.visibility</p:attrName>
                                        </p:attrNameLst>
                                      </p:cBhvr>
                                      <p:to>
                                        <p:strVal val="visible"/>
                                      </p:to>
                                    </p:set>
                                    <p:animEffect transition="in" filter="wipe(up)">
                                      <p:cBhvr>
                                        <p:cTn id="13" dur="500"/>
                                        <p:tgtEl>
                                          <p:spTgt spid="150531">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50531">
                                            <p:txEl>
                                              <p:pRg st="3" end="3"/>
                                            </p:txEl>
                                          </p:spTgt>
                                        </p:tgtEl>
                                        <p:attrNameLst>
                                          <p:attrName>style.visibility</p:attrName>
                                        </p:attrNameLst>
                                      </p:cBhvr>
                                      <p:to>
                                        <p:strVal val="visible"/>
                                      </p:to>
                                    </p:set>
                                    <p:animEffect transition="in" filter="wipe(up)">
                                      <p:cBhvr>
                                        <p:cTn id="16" dur="500"/>
                                        <p:tgtEl>
                                          <p:spTgt spid="150531">
                                            <p:txEl>
                                              <p:pRg st="3" end="3"/>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50531">
                                            <p:txEl>
                                              <p:pRg st="4" end="4"/>
                                            </p:txEl>
                                          </p:spTgt>
                                        </p:tgtEl>
                                        <p:attrNameLst>
                                          <p:attrName>style.visibility</p:attrName>
                                        </p:attrNameLst>
                                      </p:cBhvr>
                                      <p:to>
                                        <p:strVal val="visible"/>
                                      </p:to>
                                    </p:set>
                                    <p:animEffect transition="in" filter="wipe(up)">
                                      <p:cBhvr>
                                        <p:cTn id="19" dur="500"/>
                                        <p:tgtEl>
                                          <p:spTgt spid="150531">
                                            <p:txEl>
                                              <p:pRg st="4" end="4"/>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50531">
                                            <p:txEl>
                                              <p:pRg st="5" end="5"/>
                                            </p:txEl>
                                          </p:spTgt>
                                        </p:tgtEl>
                                        <p:attrNameLst>
                                          <p:attrName>style.visibility</p:attrName>
                                        </p:attrNameLst>
                                      </p:cBhvr>
                                      <p:to>
                                        <p:strVal val="visible"/>
                                      </p:to>
                                    </p:set>
                                    <p:animEffect transition="in" filter="wipe(up)">
                                      <p:cBhvr>
                                        <p:cTn id="22" dur="500"/>
                                        <p:tgtEl>
                                          <p:spTgt spid="15053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1"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839416" y="214314"/>
            <a:ext cx="10390716" cy="1462087"/>
          </a:xfrm>
        </p:spPr>
        <p:txBody>
          <a:bodyPr>
            <a:normAutofit/>
          </a:bodyPr>
          <a:lstStyle/>
          <a:p>
            <a:pPr lvl="1" hangingPunct="0">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2.3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环境映射</a:t>
            </a:r>
          </a:p>
        </p:txBody>
      </p:sp>
      <p:sp>
        <p:nvSpPr>
          <p:cNvPr id="89091" name="Rectangle 3"/>
          <p:cNvSpPr>
            <a:spLocks noGrp="1" noChangeArrowheads="1"/>
          </p:cNvSpPr>
          <p:nvPr>
            <p:ph type="body" sz="half" idx="1"/>
          </p:nvPr>
        </p:nvSpPr>
        <p:spPr>
          <a:xfrm>
            <a:off x="983432" y="1628800"/>
            <a:ext cx="10013951" cy="4543425"/>
          </a:xfrm>
        </p:spPr>
        <p:txBody>
          <a:bodyPr>
            <a:normAutofit fontScale="92500" lnSpcReduction="10000"/>
          </a:bodyPr>
          <a:lstStyle/>
          <a:p>
            <a:pPr marL="717550" lvl="1" indent="-342900" hangingPunct="0">
              <a:lnSpc>
                <a:spcPct val="140000"/>
              </a:lnSpc>
              <a:spcBef>
                <a:spcPts val="1800"/>
              </a:spcBef>
              <a:buFont typeface="Wingdings" panose="05000000000000000000" pitchFamily="2" charset="2"/>
              <a:buChar char="Ø"/>
              <a:defRPr/>
            </a:pPr>
            <a:r>
              <a:rPr lang="en-US" altLang="zh-CN" b="1" dirty="0">
                <a:solidFill>
                  <a:schemeClr val="bg2">
                    <a:lumMod val="50000"/>
                  </a:schemeClr>
                </a:solidFill>
                <a:latin typeface="微软雅黑" panose="020B0503020204020204" pitchFamily="34" charset="-122"/>
                <a:ea typeface="微软雅黑" panose="020B0503020204020204" pitchFamily="34" charset="-122"/>
              </a:rPr>
              <a:t>Environment Mapping</a:t>
            </a:r>
            <a:r>
              <a:rPr lang="zh-CN" altLang="en-US" b="1" dirty="0">
                <a:solidFill>
                  <a:schemeClr val="bg2">
                    <a:lumMod val="50000"/>
                  </a:schemeClr>
                </a:solidFill>
                <a:latin typeface="微软雅黑" panose="020B0503020204020204" pitchFamily="34" charset="-122"/>
                <a:ea typeface="微软雅黑" panose="020B0503020204020204" pitchFamily="34" charset="-122"/>
              </a:rPr>
              <a:t>，将空间光照模型作为纹理映射到物体表面</a:t>
            </a:r>
          </a:p>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首先定义一个描述单个或一组物体周围环境的光强度数组（即环境纹理，包括光源强度、天空和其他背景物体），将环境纹理映射到一个封闭环境中表面；</a:t>
            </a:r>
          </a:p>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然后根据观察方向将环境空间表面的环境纹理映射至物体表面，实现全局镜面反射和漫反射效果；</a:t>
            </a:r>
          </a:p>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环境映射的封闭空间可以是球体，更经常使用立方体或圆柱体形状的封闭空间。</a:t>
            </a:r>
          </a:p>
          <a:p>
            <a:pPr marL="447675" indent="-447675" eaLnBrk="1" hangingPunct="1"/>
            <a:endParaRPr lang="zh-CN" altLang="en-US" sz="2000" dirty="0" smtClean="0"/>
          </a:p>
          <a:p>
            <a:pPr marL="447675" indent="-447675" eaLnBrk="1" hangingPunct="1"/>
            <a:endParaRPr lang="zh-CN" altLang="en-US" sz="2000" dirty="0" smtClean="0"/>
          </a:p>
          <a:p>
            <a:pPr marL="889000" lvl="1" indent="-439738" eaLnBrk="1" hangingPunct="1"/>
            <a:endParaRPr lang="zh-CN" altLang="en-US" sz="2000" i="1" baseline="-25000" dirty="0" smtClean="0">
              <a:latin typeface="Times New Roman" pitchFamily="18" charset="0"/>
            </a:endParaRPr>
          </a:p>
          <a:p>
            <a:pPr marL="889000" lvl="1" indent="-439738" eaLnBrk="1" hangingPunct="1"/>
            <a:endParaRPr lang="zh-CN" altLang="en-US" sz="2000" dirty="0" smtClean="0">
              <a:latin typeface="Times New Roman" pitchFamily="18" charset="0"/>
              <a:sym typeface="Symbol" pitchFamily="18" charset="2"/>
            </a:endParaRPr>
          </a:p>
          <a:p>
            <a:pPr marL="889000" lvl="1" indent="-439738" eaLnBrk="1" hangingPunct="1">
              <a:buFont typeface="Wingdings" pitchFamily="2" charset="2"/>
              <a:buNone/>
            </a:pPr>
            <a:endParaRPr lang="zh-CN" altLang="en-US" sz="2000" dirty="0" smtClean="0"/>
          </a:p>
        </p:txBody>
      </p:sp>
    </p:spTree>
    <p:extLst>
      <p:ext uri="{BB962C8B-B14F-4D97-AF65-F5344CB8AC3E}">
        <p14:creationId xmlns:p14="http://schemas.microsoft.com/office/powerpoint/2010/main" val="42006490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animEffect transition="in" filter="wipe(up)">
                                      <p:cBhvr>
                                        <p:cTn id="7" dur="500"/>
                                        <p:tgtEl>
                                          <p:spTgt spid="890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9091">
                                            <p:txEl>
                                              <p:pRg st="1" end="1"/>
                                            </p:txEl>
                                          </p:spTgt>
                                        </p:tgtEl>
                                        <p:attrNameLst>
                                          <p:attrName>style.visibility</p:attrName>
                                        </p:attrNameLst>
                                      </p:cBhvr>
                                      <p:to>
                                        <p:strVal val="visible"/>
                                      </p:to>
                                    </p:set>
                                    <p:animEffect transition="in" filter="wipe(up)">
                                      <p:cBhvr>
                                        <p:cTn id="12" dur="500"/>
                                        <p:tgtEl>
                                          <p:spTgt spid="890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89091">
                                            <p:txEl>
                                              <p:pRg st="2" end="2"/>
                                            </p:txEl>
                                          </p:spTgt>
                                        </p:tgtEl>
                                        <p:attrNameLst>
                                          <p:attrName>style.visibility</p:attrName>
                                        </p:attrNameLst>
                                      </p:cBhvr>
                                      <p:to>
                                        <p:strVal val="visible"/>
                                      </p:to>
                                    </p:set>
                                    <p:animEffect transition="in" filter="wipe(up)">
                                      <p:cBhvr>
                                        <p:cTn id="17" dur="500"/>
                                        <p:tgtEl>
                                          <p:spTgt spid="890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89091">
                                            <p:txEl>
                                              <p:pRg st="3" end="3"/>
                                            </p:txEl>
                                          </p:spTgt>
                                        </p:tgtEl>
                                        <p:attrNameLst>
                                          <p:attrName>style.visibility</p:attrName>
                                        </p:attrNameLst>
                                      </p:cBhvr>
                                      <p:to>
                                        <p:strVal val="visible"/>
                                      </p:to>
                                    </p:set>
                                    <p:animEffect transition="in" filter="wipe(up)">
                                      <p:cBhvr>
                                        <p:cTn id="22" dur="500"/>
                                        <p:tgtEl>
                                          <p:spTgt spid="890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Rectangle 3"/>
          <p:cNvSpPr>
            <a:spLocks noGrp="1" noChangeArrowheads="1"/>
          </p:cNvSpPr>
          <p:nvPr>
            <p:ph type="body" sz="half" idx="1"/>
          </p:nvPr>
        </p:nvSpPr>
        <p:spPr>
          <a:xfrm>
            <a:off x="833966" y="1540770"/>
            <a:ext cx="10013951" cy="4543425"/>
          </a:xfrm>
        </p:spPr>
        <p:txBody>
          <a:bodyPr/>
          <a:lstStyle/>
          <a:p>
            <a:pPr marL="717550" lvl="1" indent="-342900" hangingPunct="0">
              <a:lnSpc>
                <a:spcPct val="140000"/>
              </a:lnSpc>
              <a:spcBef>
                <a:spcPts val="1800"/>
              </a:spcBef>
              <a:buFont typeface="Wingdings" panose="05000000000000000000" pitchFamily="2" charset="2"/>
              <a:buChar char="Ø"/>
              <a:defRPr/>
            </a:pPr>
            <a:r>
              <a:rPr lang="en-US" altLang="zh-CN" b="1" dirty="0" smtClean="0">
                <a:solidFill>
                  <a:schemeClr val="bg2">
                    <a:lumMod val="50000"/>
                  </a:schemeClr>
                </a:solidFill>
                <a:latin typeface="微软雅黑" panose="020B0503020204020204" pitchFamily="34" charset="-122"/>
                <a:ea typeface="微软雅黑" panose="020B0503020204020204" pitchFamily="34" charset="-122"/>
              </a:rPr>
              <a:t>1976</a:t>
            </a:r>
            <a:r>
              <a:rPr lang="zh-CN" altLang="en-US" b="1" dirty="0">
                <a:solidFill>
                  <a:schemeClr val="bg2">
                    <a:lumMod val="50000"/>
                  </a:schemeClr>
                </a:solidFill>
                <a:latin typeface="微软雅黑" panose="020B0503020204020204" pitchFamily="34" charset="-122"/>
                <a:ea typeface="微软雅黑" panose="020B0503020204020204" pitchFamily="34" charset="-122"/>
              </a:rPr>
              <a:t>年，</a:t>
            </a:r>
            <a:r>
              <a:rPr lang="en-US" altLang="zh-CN" b="1" dirty="0" err="1">
                <a:solidFill>
                  <a:schemeClr val="bg2">
                    <a:lumMod val="50000"/>
                  </a:schemeClr>
                </a:solidFill>
                <a:latin typeface="微软雅黑" panose="020B0503020204020204" pitchFamily="34" charset="-122"/>
                <a:ea typeface="微软雅黑" panose="020B0503020204020204" pitchFamily="34" charset="-122"/>
              </a:rPr>
              <a:t>Blinn</a:t>
            </a:r>
            <a:r>
              <a:rPr lang="zh-CN" altLang="en-US" b="1" dirty="0">
                <a:solidFill>
                  <a:schemeClr val="bg2">
                    <a:lumMod val="50000"/>
                  </a:schemeClr>
                </a:solidFill>
                <a:latin typeface="微软雅黑" panose="020B0503020204020204" pitchFamily="34" charset="-122"/>
                <a:ea typeface="微软雅黑" panose="020B0503020204020204" pitchFamily="34" charset="-122"/>
              </a:rPr>
              <a:t>和</a:t>
            </a:r>
            <a:r>
              <a:rPr lang="en-US" altLang="zh-CN" b="1" dirty="0">
                <a:solidFill>
                  <a:schemeClr val="bg2">
                    <a:lumMod val="50000"/>
                  </a:schemeClr>
                </a:solidFill>
                <a:latin typeface="微软雅黑" panose="020B0503020204020204" pitchFamily="34" charset="-122"/>
                <a:ea typeface="微软雅黑" panose="020B0503020204020204" pitchFamily="34" charset="-122"/>
              </a:rPr>
              <a:t>Newell</a:t>
            </a:r>
            <a:r>
              <a:rPr lang="zh-CN" altLang="en-US" b="1" dirty="0">
                <a:solidFill>
                  <a:schemeClr val="bg2">
                    <a:lumMod val="50000"/>
                  </a:schemeClr>
                </a:solidFill>
                <a:latin typeface="微软雅黑" panose="020B0503020204020204" pitchFamily="34" charset="-122"/>
                <a:ea typeface="微软雅黑" panose="020B0503020204020204" pitchFamily="34" charset="-122"/>
              </a:rPr>
              <a:t>提出第一个环境映射算法，通过将环境纹理贴到球体的映射空间上</a:t>
            </a:r>
          </a:p>
          <a:p>
            <a:pPr marL="889000" lvl="1" indent="-439738" eaLnBrk="1" hangingPunct="1"/>
            <a:endParaRPr lang="zh-CN" altLang="en-US" i="1" baseline="-25000" dirty="0" smtClean="0">
              <a:latin typeface="Times New Roman" pitchFamily="18" charset="0"/>
            </a:endParaRPr>
          </a:p>
          <a:p>
            <a:pPr marL="889000" lvl="1" indent="-439738" eaLnBrk="1" hangingPunct="1"/>
            <a:endParaRPr lang="zh-CN" altLang="en-US" dirty="0" smtClean="0">
              <a:latin typeface="Times New Roman" pitchFamily="18" charset="0"/>
              <a:sym typeface="Symbol" pitchFamily="18" charset="2"/>
            </a:endParaRPr>
          </a:p>
          <a:p>
            <a:pPr marL="889000" lvl="1" indent="-439738" eaLnBrk="1" hangingPunct="1">
              <a:buFont typeface="Wingdings" pitchFamily="2" charset="2"/>
              <a:buNone/>
            </a:pPr>
            <a:endParaRPr lang="zh-CN" altLang="en-US" dirty="0" smtClean="0"/>
          </a:p>
        </p:txBody>
      </p:sp>
      <p:sp>
        <p:nvSpPr>
          <p:cNvPr id="91140" name="Oval 4"/>
          <p:cNvSpPr>
            <a:spLocks noChangeArrowheads="1"/>
          </p:cNvSpPr>
          <p:nvPr/>
        </p:nvSpPr>
        <p:spPr bwMode="auto">
          <a:xfrm>
            <a:off x="2296585" y="3284985"/>
            <a:ext cx="2736849" cy="259194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1141" name="Oval 5"/>
          <p:cNvSpPr>
            <a:spLocks noChangeArrowheads="1"/>
          </p:cNvSpPr>
          <p:nvPr/>
        </p:nvSpPr>
        <p:spPr bwMode="auto">
          <a:xfrm>
            <a:off x="3208867" y="3284985"/>
            <a:ext cx="914400" cy="259194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1142" name="Oval 6"/>
          <p:cNvSpPr>
            <a:spLocks noChangeArrowheads="1"/>
          </p:cNvSpPr>
          <p:nvPr/>
        </p:nvSpPr>
        <p:spPr bwMode="auto">
          <a:xfrm rot="-5400000">
            <a:off x="3309734" y="3148013"/>
            <a:ext cx="685800" cy="27368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1143" name="Text Box 7"/>
          <p:cNvSpPr txBox="1">
            <a:spLocks noChangeArrowheads="1"/>
          </p:cNvSpPr>
          <p:nvPr/>
        </p:nvSpPr>
        <p:spPr bwMode="auto">
          <a:xfrm>
            <a:off x="3458634" y="5842001"/>
            <a:ext cx="6223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b="1" dirty="0">
                <a:latin typeface="Times New Roman" pitchFamily="18" charset="0"/>
              </a:rPr>
              <a:t>S</a:t>
            </a:r>
          </a:p>
        </p:txBody>
      </p:sp>
      <p:sp>
        <p:nvSpPr>
          <p:cNvPr id="91144" name="Text Box 8"/>
          <p:cNvSpPr txBox="1">
            <a:spLocks noChangeArrowheads="1"/>
          </p:cNvSpPr>
          <p:nvPr/>
        </p:nvSpPr>
        <p:spPr bwMode="auto">
          <a:xfrm>
            <a:off x="4057104" y="4926014"/>
            <a:ext cx="6223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b="1">
                <a:latin typeface="Times New Roman" pitchFamily="18" charset="0"/>
              </a:rPr>
              <a:t>Q</a:t>
            </a:r>
          </a:p>
        </p:txBody>
      </p:sp>
      <p:sp>
        <p:nvSpPr>
          <p:cNvPr id="91145" name="Text Box 9"/>
          <p:cNvSpPr txBox="1">
            <a:spLocks noChangeArrowheads="1"/>
          </p:cNvSpPr>
          <p:nvPr/>
        </p:nvSpPr>
        <p:spPr bwMode="auto">
          <a:xfrm>
            <a:off x="5021059" y="4398169"/>
            <a:ext cx="6223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b="1" dirty="0">
                <a:latin typeface="Times New Roman" pitchFamily="18" charset="0"/>
              </a:rPr>
              <a:t>M</a:t>
            </a:r>
          </a:p>
        </p:txBody>
      </p:sp>
      <p:sp>
        <p:nvSpPr>
          <p:cNvPr id="91146" name="Text Box 10"/>
          <p:cNvSpPr txBox="1">
            <a:spLocks noChangeArrowheads="1"/>
          </p:cNvSpPr>
          <p:nvPr/>
        </p:nvSpPr>
        <p:spPr bwMode="auto">
          <a:xfrm>
            <a:off x="1837588" y="4326667"/>
            <a:ext cx="6223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b="1" dirty="0">
                <a:latin typeface="Times New Roman" pitchFamily="18" charset="0"/>
              </a:rPr>
              <a:t>P</a:t>
            </a:r>
          </a:p>
        </p:txBody>
      </p:sp>
      <p:sp>
        <p:nvSpPr>
          <p:cNvPr id="91147" name="Text Box 11"/>
          <p:cNvSpPr txBox="1">
            <a:spLocks noChangeArrowheads="1"/>
          </p:cNvSpPr>
          <p:nvPr/>
        </p:nvSpPr>
        <p:spPr bwMode="auto">
          <a:xfrm>
            <a:off x="2812504" y="4834816"/>
            <a:ext cx="6223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b="1" dirty="0">
                <a:latin typeface="Times New Roman" pitchFamily="18" charset="0"/>
              </a:rPr>
              <a:t>O</a:t>
            </a:r>
          </a:p>
        </p:txBody>
      </p:sp>
      <p:sp>
        <p:nvSpPr>
          <p:cNvPr id="91148" name="Text Box 12"/>
          <p:cNvSpPr txBox="1">
            <a:spLocks noChangeArrowheads="1"/>
          </p:cNvSpPr>
          <p:nvPr/>
        </p:nvSpPr>
        <p:spPr bwMode="auto">
          <a:xfrm>
            <a:off x="3434804" y="2919824"/>
            <a:ext cx="6223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b="1" dirty="0">
                <a:latin typeface="Times New Roman" pitchFamily="18" charset="0"/>
              </a:rPr>
              <a:t>N</a:t>
            </a:r>
          </a:p>
        </p:txBody>
      </p:sp>
      <p:grpSp>
        <p:nvGrpSpPr>
          <p:cNvPr id="2" name="Group 13"/>
          <p:cNvGrpSpPr>
            <a:grpSpLocks/>
          </p:cNvGrpSpPr>
          <p:nvPr/>
        </p:nvGrpSpPr>
        <p:grpSpPr bwMode="auto">
          <a:xfrm>
            <a:off x="2123018" y="6303964"/>
            <a:ext cx="819149" cy="339725"/>
            <a:chOff x="3424" y="3385"/>
            <a:chExt cx="387" cy="214"/>
          </a:xfrm>
        </p:grpSpPr>
        <p:sp>
          <p:nvSpPr>
            <p:cNvPr id="27701" name="Line 14"/>
            <p:cNvSpPr>
              <a:spLocks noChangeShapeType="1"/>
            </p:cNvSpPr>
            <p:nvPr/>
          </p:nvSpPr>
          <p:spPr bwMode="auto">
            <a:xfrm>
              <a:off x="3424" y="3385"/>
              <a:ext cx="27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702" name="Text Box 15"/>
            <p:cNvSpPr txBox="1">
              <a:spLocks noChangeArrowheads="1"/>
            </p:cNvSpPr>
            <p:nvPr/>
          </p:nvSpPr>
          <p:spPr bwMode="auto">
            <a:xfrm>
              <a:off x="3538" y="3407"/>
              <a:ext cx="27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sz="1400" i="1">
                  <a:latin typeface="Times New Roman" pitchFamily="18" charset="0"/>
                </a:rPr>
                <a:t>X</a:t>
              </a:r>
            </a:p>
          </p:txBody>
        </p:sp>
      </p:grpSp>
      <p:grpSp>
        <p:nvGrpSpPr>
          <p:cNvPr id="3" name="Group 16"/>
          <p:cNvGrpSpPr>
            <a:grpSpLocks/>
          </p:cNvGrpSpPr>
          <p:nvPr/>
        </p:nvGrpSpPr>
        <p:grpSpPr bwMode="auto">
          <a:xfrm>
            <a:off x="1778000" y="5589589"/>
            <a:ext cx="577851" cy="714375"/>
            <a:chOff x="3261" y="2935"/>
            <a:chExt cx="273" cy="450"/>
          </a:xfrm>
        </p:grpSpPr>
        <p:sp>
          <p:nvSpPr>
            <p:cNvPr id="27699" name="Line 17"/>
            <p:cNvSpPr>
              <a:spLocks noChangeShapeType="1"/>
            </p:cNvSpPr>
            <p:nvPr/>
          </p:nvSpPr>
          <p:spPr bwMode="auto">
            <a:xfrm flipV="1">
              <a:off x="3424" y="2976"/>
              <a:ext cx="0" cy="40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700" name="Text Box 18"/>
            <p:cNvSpPr txBox="1">
              <a:spLocks noChangeArrowheads="1"/>
            </p:cNvSpPr>
            <p:nvPr/>
          </p:nvSpPr>
          <p:spPr bwMode="auto">
            <a:xfrm>
              <a:off x="3261" y="2935"/>
              <a:ext cx="27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sz="1400" i="1">
                  <a:latin typeface="Times New Roman" pitchFamily="18" charset="0"/>
                </a:rPr>
                <a:t>Z</a:t>
              </a:r>
            </a:p>
          </p:txBody>
        </p:sp>
      </p:grpSp>
      <p:grpSp>
        <p:nvGrpSpPr>
          <p:cNvPr id="4" name="Group 19"/>
          <p:cNvGrpSpPr>
            <a:grpSpLocks/>
          </p:cNvGrpSpPr>
          <p:nvPr/>
        </p:nvGrpSpPr>
        <p:grpSpPr bwMode="auto">
          <a:xfrm>
            <a:off x="1547285" y="6051550"/>
            <a:ext cx="577849" cy="376238"/>
            <a:chOff x="3152" y="3226"/>
            <a:chExt cx="273" cy="237"/>
          </a:xfrm>
        </p:grpSpPr>
        <p:sp>
          <p:nvSpPr>
            <p:cNvPr id="27697" name="Line 20"/>
            <p:cNvSpPr>
              <a:spLocks noChangeShapeType="1"/>
            </p:cNvSpPr>
            <p:nvPr/>
          </p:nvSpPr>
          <p:spPr bwMode="auto">
            <a:xfrm flipH="1" flipV="1">
              <a:off x="3220" y="3226"/>
              <a:ext cx="200" cy="15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98" name="Text Box 21"/>
            <p:cNvSpPr txBox="1">
              <a:spLocks noChangeArrowheads="1"/>
            </p:cNvSpPr>
            <p:nvPr/>
          </p:nvSpPr>
          <p:spPr bwMode="auto">
            <a:xfrm>
              <a:off x="3152" y="3271"/>
              <a:ext cx="27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sz="1400" i="1">
                  <a:latin typeface="Times New Roman" pitchFamily="18" charset="0"/>
                </a:rPr>
                <a:t>Y</a:t>
              </a:r>
            </a:p>
          </p:txBody>
        </p:sp>
      </p:grpSp>
      <p:grpSp>
        <p:nvGrpSpPr>
          <p:cNvPr id="5" name="Group 22"/>
          <p:cNvGrpSpPr>
            <a:grpSpLocks/>
          </p:cNvGrpSpPr>
          <p:nvPr/>
        </p:nvGrpSpPr>
        <p:grpSpPr bwMode="auto">
          <a:xfrm>
            <a:off x="6242052" y="3286536"/>
            <a:ext cx="4271433" cy="2555465"/>
            <a:chOff x="2949" y="2387"/>
            <a:chExt cx="2018" cy="1293"/>
          </a:xfrm>
        </p:grpSpPr>
        <p:sp>
          <p:nvSpPr>
            <p:cNvPr id="27686" name="Rectangle 23"/>
            <p:cNvSpPr>
              <a:spLocks noChangeArrowheads="1"/>
            </p:cNvSpPr>
            <p:nvPr/>
          </p:nvSpPr>
          <p:spPr bwMode="auto">
            <a:xfrm>
              <a:off x="2949" y="2387"/>
              <a:ext cx="2018" cy="12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7687" name="Line 24"/>
            <p:cNvSpPr>
              <a:spLocks noChangeShapeType="1"/>
            </p:cNvSpPr>
            <p:nvPr/>
          </p:nvSpPr>
          <p:spPr bwMode="auto">
            <a:xfrm>
              <a:off x="2949" y="3023"/>
              <a:ext cx="201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88" name="Line 25"/>
            <p:cNvSpPr>
              <a:spLocks noChangeShapeType="1"/>
            </p:cNvSpPr>
            <p:nvPr/>
          </p:nvSpPr>
          <p:spPr bwMode="auto">
            <a:xfrm>
              <a:off x="2949" y="2696"/>
              <a:ext cx="201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89" name="Line 26"/>
            <p:cNvSpPr>
              <a:spLocks noChangeShapeType="1"/>
            </p:cNvSpPr>
            <p:nvPr/>
          </p:nvSpPr>
          <p:spPr bwMode="auto">
            <a:xfrm>
              <a:off x="2949" y="3340"/>
              <a:ext cx="201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90" name="Line 27"/>
            <p:cNvSpPr>
              <a:spLocks noChangeShapeType="1"/>
            </p:cNvSpPr>
            <p:nvPr/>
          </p:nvSpPr>
          <p:spPr bwMode="auto">
            <a:xfrm>
              <a:off x="3964" y="2387"/>
              <a:ext cx="0" cy="129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91" name="Line 28"/>
            <p:cNvSpPr>
              <a:spLocks noChangeShapeType="1"/>
            </p:cNvSpPr>
            <p:nvPr/>
          </p:nvSpPr>
          <p:spPr bwMode="auto">
            <a:xfrm>
              <a:off x="3434" y="2387"/>
              <a:ext cx="0" cy="129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92" name="Line 29"/>
            <p:cNvSpPr>
              <a:spLocks noChangeShapeType="1"/>
            </p:cNvSpPr>
            <p:nvPr/>
          </p:nvSpPr>
          <p:spPr bwMode="auto">
            <a:xfrm>
              <a:off x="4472" y="2387"/>
              <a:ext cx="0" cy="129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93" name="Line 30"/>
            <p:cNvSpPr>
              <a:spLocks noChangeShapeType="1"/>
            </p:cNvSpPr>
            <p:nvPr/>
          </p:nvSpPr>
          <p:spPr bwMode="auto">
            <a:xfrm>
              <a:off x="3198" y="2387"/>
              <a:ext cx="0" cy="129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94" name="Line 31"/>
            <p:cNvSpPr>
              <a:spLocks noChangeShapeType="1"/>
            </p:cNvSpPr>
            <p:nvPr/>
          </p:nvSpPr>
          <p:spPr bwMode="auto">
            <a:xfrm>
              <a:off x="3697" y="2387"/>
              <a:ext cx="0" cy="129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95" name="Line 32"/>
            <p:cNvSpPr>
              <a:spLocks noChangeShapeType="1"/>
            </p:cNvSpPr>
            <p:nvPr/>
          </p:nvSpPr>
          <p:spPr bwMode="auto">
            <a:xfrm>
              <a:off x="4219" y="2387"/>
              <a:ext cx="0" cy="129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96" name="Line 33"/>
            <p:cNvSpPr>
              <a:spLocks noChangeShapeType="1"/>
            </p:cNvSpPr>
            <p:nvPr/>
          </p:nvSpPr>
          <p:spPr bwMode="auto">
            <a:xfrm>
              <a:off x="4727" y="2387"/>
              <a:ext cx="0" cy="129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1170" name="Text Box 34"/>
          <p:cNvSpPr txBox="1">
            <a:spLocks noChangeArrowheads="1"/>
          </p:cNvSpPr>
          <p:nvPr/>
        </p:nvSpPr>
        <p:spPr bwMode="auto">
          <a:xfrm>
            <a:off x="5905501" y="5589588"/>
            <a:ext cx="4699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sz="1600">
                <a:latin typeface="Times New Roman" pitchFamily="18" charset="0"/>
              </a:rPr>
              <a:t>0</a:t>
            </a:r>
          </a:p>
        </p:txBody>
      </p:sp>
      <p:sp>
        <p:nvSpPr>
          <p:cNvPr id="91171" name="Text Box 35"/>
          <p:cNvSpPr txBox="1">
            <a:spLocks noChangeArrowheads="1"/>
          </p:cNvSpPr>
          <p:nvPr/>
        </p:nvSpPr>
        <p:spPr bwMode="auto">
          <a:xfrm>
            <a:off x="5865284" y="3617913"/>
            <a:ext cx="660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sz="1600">
                <a:latin typeface="Times New Roman" pitchFamily="18" charset="0"/>
                <a:sym typeface="Symbol" pitchFamily="18" charset="2"/>
              </a:rPr>
              <a:t></a:t>
            </a:r>
          </a:p>
        </p:txBody>
      </p:sp>
      <p:sp>
        <p:nvSpPr>
          <p:cNvPr id="91172" name="Text Box 36"/>
          <p:cNvSpPr txBox="1">
            <a:spLocks noChangeArrowheads="1"/>
          </p:cNvSpPr>
          <p:nvPr/>
        </p:nvSpPr>
        <p:spPr bwMode="auto">
          <a:xfrm>
            <a:off x="6098118" y="5797550"/>
            <a:ext cx="4699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sz="1600">
                <a:latin typeface="Times New Roman" pitchFamily="18" charset="0"/>
              </a:rPr>
              <a:t>0</a:t>
            </a:r>
          </a:p>
        </p:txBody>
      </p:sp>
      <p:sp>
        <p:nvSpPr>
          <p:cNvPr id="91173" name="Text Box 37"/>
          <p:cNvSpPr txBox="1">
            <a:spLocks noChangeArrowheads="1"/>
          </p:cNvSpPr>
          <p:nvPr/>
        </p:nvSpPr>
        <p:spPr bwMode="auto">
          <a:xfrm>
            <a:off x="10187517" y="5797550"/>
            <a:ext cx="660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sz="1600">
                <a:latin typeface="Times New Roman" pitchFamily="18" charset="0"/>
                <a:sym typeface="Symbol" pitchFamily="18" charset="2"/>
              </a:rPr>
              <a:t>2</a:t>
            </a:r>
          </a:p>
        </p:txBody>
      </p:sp>
      <p:sp>
        <p:nvSpPr>
          <p:cNvPr id="91174" name="Text Box 38"/>
          <p:cNvSpPr txBox="1">
            <a:spLocks noChangeArrowheads="1"/>
          </p:cNvSpPr>
          <p:nvPr/>
        </p:nvSpPr>
        <p:spPr bwMode="auto">
          <a:xfrm>
            <a:off x="5761567" y="4581525"/>
            <a:ext cx="660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sz="1600">
                <a:latin typeface="Times New Roman" pitchFamily="18" charset="0"/>
                <a:sym typeface="Symbol" pitchFamily="18" charset="2"/>
              </a:rPr>
              <a:t></a:t>
            </a:r>
            <a:r>
              <a:rPr lang="en-US" altLang="zh-CN" sz="1600">
                <a:latin typeface="Times New Roman" pitchFamily="18" charset="0"/>
                <a:sym typeface="Symbol" pitchFamily="18" charset="2"/>
              </a:rPr>
              <a:t>/2</a:t>
            </a:r>
          </a:p>
        </p:txBody>
      </p:sp>
      <p:sp>
        <p:nvSpPr>
          <p:cNvPr id="91175" name="Text Box 39"/>
          <p:cNvSpPr txBox="1">
            <a:spLocks noChangeArrowheads="1"/>
          </p:cNvSpPr>
          <p:nvPr/>
        </p:nvSpPr>
        <p:spPr bwMode="auto">
          <a:xfrm>
            <a:off x="8221133" y="5797550"/>
            <a:ext cx="660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sz="1600">
                <a:latin typeface="Times New Roman" pitchFamily="18" charset="0"/>
                <a:sym typeface="Symbol" pitchFamily="18" charset="2"/>
              </a:rPr>
              <a:t></a:t>
            </a:r>
          </a:p>
        </p:txBody>
      </p:sp>
      <p:sp>
        <p:nvSpPr>
          <p:cNvPr id="91176" name="Text Box 40"/>
          <p:cNvSpPr txBox="1">
            <a:spLocks noChangeArrowheads="1"/>
          </p:cNvSpPr>
          <p:nvPr/>
        </p:nvSpPr>
        <p:spPr bwMode="auto">
          <a:xfrm>
            <a:off x="6961717" y="5797550"/>
            <a:ext cx="660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sz="1600">
                <a:latin typeface="Times New Roman" pitchFamily="18" charset="0"/>
                <a:sym typeface="Symbol" pitchFamily="18" charset="2"/>
              </a:rPr>
              <a:t></a:t>
            </a:r>
            <a:r>
              <a:rPr lang="en-US" altLang="zh-CN" sz="1600">
                <a:latin typeface="Times New Roman" pitchFamily="18" charset="0"/>
                <a:sym typeface="Symbol" pitchFamily="18" charset="2"/>
              </a:rPr>
              <a:t>/2</a:t>
            </a:r>
          </a:p>
        </p:txBody>
      </p:sp>
      <p:sp>
        <p:nvSpPr>
          <p:cNvPr id="91177" name="Text Box 41"/>
          <p:cNvSpPr txBox="1">
            <a:spLocks noChangeArrowheads="1"/>
          </p:cNvSpPr>
          <p:nvPr/>
        </p:nvSpPr>
        <p:spPr bwMode="auto">
          <a:xfrm>
            <a:off x="9133418" y="5797550"/>
            <a:ext cx="814916"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sz="1600">
                <a:latin typeface="Times New Roman" pitchFamily="18" charset="0"/>
                <a:sym typeface="Symbol" pitchFamily="18" charset="2"/>
              </a:rPr>
              <a:t>3/2</a:t>
            </a:r>
          </a:p>
        </p:txBody>
      </p:sp>
      <p:grpSp>
        <p:nvGrpSpPr>
          <p:cNvPr id="6" name="Group 42"/>
          <p:cNvGrpSpPr>
            <a:grpSpLocks/>
          </p:cNvGrpSpPr>
          <p:nvPr/>
        </p:nvGrpSpPr>
        <p:grpSpPr bwMode="auto">
          <a:xfrm>
            <a:off x="6289676" y="6119814"/>
            <a:ext cx="4176184" cy="523875"/>
            <a:chOff x="2972" y="3816"/>
            <a:chExt cx="1973" cy="330"/>
          </a:xfrm>
        </p:grpSpPr>
        <p:sp>
          <p:nvSpPr>
            <p:cNvPr id="27684" name="Text Box 43"/>
            <p:cNvSpPr txBox="1">
              <a:spLocks noChangeArrowheads="1"/>
            </p:cNvSpPr>
            <p:nvPr/>
          </p:nvSpPr>
          <p:spPr bwMode="auto">
            <a:xfrm>
              <a:off x="3852" y="3915"/>
              <a:ext cx="29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b="1">
                  <a:latin typeface="Times New Roman" pitchFamily="18" charset="0"/>
                </a:rPr>
                <a:t>S</a:t>
              </a:r>
            </a:p>
          </p:txBody>
        </p:sp>
        <p:sp>
          <p:nvSpPr>
            <p:cNvPr id="27685" name="AutoShape 44"/>
            <p:cNvSpPr>
              <a:spLocks/>
            </p:cNvSpPr>
            <p:nvPr/>
          </p:nvSpPr>
          <p:spPr bwMode="auto">
            <a:xfrm rot="-5400000">
              <a:off x="3891" y="2897"/>
              <a:ext cx="136" cy="1973"/>
            </a:xfrm>
            <a:prstGeom prst="leftBrace">
              <a:avLst>
                <a:gd name="adj1" fmla="val 120895"/>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7" name="Group 45"/>
          <p:cNvGrpSpPr>
            <a:grpSpLocks/>
          </p:cNvGrpSpPr>
          <p:nvPr/>
        </p:nvGrpSpPr>
        <p:grpSpPr bwMode="auto">
          <a:xfrm>
            <a:off x="6290733" y="2636912"/>
            <a:ext cx="4176184" cy="574676"/>
            <a:chOff x="2972" y="1979"/>
            <a:chExt cx="1973" cy="362"/>
          </a:xfrm>
        </p:grpSpPr>
        <p:sp>
          <p:nvSpPr>
            <p:cNvPr id="27682" name="Text Box 46"/>
            <p:cNvSpPr txBox="1">
              <a:spLocks noChangeArrowheads="1"/>
            </p:cNvSpPr>
            <p:nvPr/>
          </p:nvSpPr>
          <p:spPr bwMode="auto">
            <a:xfrm>
              <a:off x="3847" y="1979"/>
              <a:ext cx="29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b="1" dirty="0">
                  <a:latin typeface="Times New Roman" pitchFamily="18" charset="0"/>
                </a:rPr>
                <a:t>N</a:t>
              </a:r>
            </a:p>
          </p:txBody>
        </p:sp>
        <p:sp>
          <p:nvSpPr>
            <p:cNvPr id="27683" name="AutoShape 47"/>
            <p:cNvSpPr>
              <a:spLocks/>
            </p:cNvSpPr>
            <p:nvPr/>
          </p:nvSpPr>
          <p:spPr bwMode="auto">
            <a:xfrm rot="5400000">
              <a:off x="3891" y="1286"/>
              <a:ext cx="136" cy="1973"/>
            </a:xfrm>
            <a:prstGeom prst="leftBrace">
              <a:avLst>
                <a:gd name="adj1" fmla="val 120895"/>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91184" name="Text Box 48"/>
          <p:cNvSpPr txBox="1">
            <a:spLocks noChangeArrowheads="1"/>
          </p:cNvSpPr>
          <p:nvPr/>
        </p:nvSpPr>
        <p:spPr bwMode="auto">
          <a:xfrm>
            <a:off x="6206067" y="4468103"/>
            <a:ext cx="431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b="1" dirty="0">
                <a:latin typeface="Times New Roman" pitchFamily="18" charset="0"/>
              </a:rPr>
              <a:t>M</a:t>
            </a:r>
          </a:p>
        </p:txBody>
      </p:sp>
      <p:sp>
        <p:nvSpPr>
          <p:cNvPr id="91185" name="Text Box 49"/>
          <p:cNvSpPr txBox="1">
            <a:spLocks noChangeArrowheads="1"/>
          </p:cNvSpPr>
          <p:nvPr/>
        </p:nvSpPr>
        <p:spPr bwMode="auto">
          <a:xfrm>
            <a:off x="6915151" y="4508501"/>
            <a:ext cx="6223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b="1">
                <a:latin typeface="Times New Roman" pitchFamily="18" charset="0"/>
              </a:rPr>
              <a:t>O</a:t>
            </a:r>
          </a:p>
        </p:txBody>
      </p:sp>
      <p:sp>
        <p:nvSpPr>
          <p:cNvPr id="91186" name="Text Box 50"/>
          <p:cNvSpPr txBox="1">
            <a:spLocks noChangeArrowheads="1"/>
          </p:cNvSpPr>
          <p:nvPr/>
        </p:nvSpPr>
        <p:spPr bwMode="auto">
          <a:xfrm>
            <a:off x="8056034" y="4516438"/>
            <a:ext cx="6223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b="1">
                <a:latin typeface="Times New Roman" pitchFamily="18" charset="0"/>
              </a:rPr>
              <a:t>P</a:t>
            </a:r>
          </a:p>
        </p:txBody>
      </p:sp>
      <p:sp>
        <p:nvSpPr>
          <p:cNvPr id="91187" name="Text Box 51"/>
          <p:cNvSpPr txBox="1">
            <a:spLocks noChangeArrowheads="1"/>
          </p:cNvSpPr>
          <p:nvPr/>
        </p:nvSpPr>
        <p:spPr bwMode="auto">
          <a:xfrm>
            <a:off x="9122834" y="4473576"/>
            <a:ext cx="6223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b="1">
                <a:latin typeface="Times New Roman" pitchFamily="18" charset="0"/>
              </a:rPr>
              <a:t>Q</a:t>
            </a:r>
          </a:p>
        </p:txBody>
      </p:sp>
      <p:sp>
        <p:nvSpPr>
          <p:cNvPr id="91188" name="Text Box 52"/>
          <p:cNvSpPr txBox="1">
            <a:spLocks noChangeArrowheads="1"/>
          </p:cNvSpPr>
          <p:nvPr/>
        </p:nvSpPr>
        <p:spPr bwMode="auto">
          <a:xfrm>
            <a:off x="10536531" y="4461134"/>
            <a:ext cx="6223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b="1" dirty="0">
                <a:latin typeface="Times New Roman" pitchFamily="18" charset="0"/>
              </a:rPr>
              <a:t>M</a:t>
            </a:r>
          </a:p>
        </p:txBody>
      </p:sp>
      <p:sp>
        <p:nvSpPr>
          <p:cNvPr id="91189" name="Text Box 53"/>
          <p:cNvSpPr txBox="1">
            <a:spLocks noChangeArrowheads="1"/>
          </p:cNvSpPr>
          <p:nvPr/>
        </p:nvSpPr>
        <p:spPr bwMode="auto">
          <a:xfrm>
            <a:off x="7653668" y="5868194"/>
            <a:ext cx="1295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dirty="0">
                <a:latin typeface="Arial" charset="0"/>
              </a:rPr>
              <a:t>经  度</a:t>
            </a:r>
          </a:p>
        </p:txBody>
      </p:sp>
      <p:sp>
        <p:nvSpPr>
          <p:cNvPr id="91190" name="Text Box 54"/>
          <p:cNvSpPr txBox="1">
            <a:spLocks noChangeArrowheads="1"/>
          </p:cNvSpPr>
          <p:nvPr/>
        </p:nvSpPr>
        <p:spPr bwMode="auto">
          <a:xfrm>
            <a:off x="5467350" y="4352925"/>
            <a:ext cx="624417"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dirty="0">
                <a:latin typeface="Arial" charset="0"/>
              </a:rPr>
              <a:t>纬</a:t>
            </a:r>
          </a:p>
          <a:p>
            <a:pPr eaLnBrk="1" hangingPunct="1">
              <a:spcBef>
                <a:spcPct val="50000"/>
              </a:spcBef>
            </a:pPr>
            <a:r>
              <a:rPr lang="zh-CN" altLang="en-US" dirty="0">
                <a:latin typeface="Arial" charset="0"/>
              </a:rPr>
              <a:t>度</a:t>
            </a:r>
          </a:p>
        </p:txBody>
      </p:sp>
      <p:sp>
        <p:nvSpPr>
          <p:cNvPr id="56" name="Rectangle 2"/>
          <p:cNvSpPr>
            <a:spLocks noGrp="1" noChangeArrowheads="1"/>
          </p:cNvSpPr>
          <p:nvPr>
            <p:ph type="title"/>
          </p:nvPr>
        </p:nvSpPr>
        <p:spPr>
          <a:xfrm>
            <a:off x="839416" y="214314"/>
            <a:ext cx="10390716" cy="1462087"/>
          </a:xfrm>
        </p:spPr>
        <p:txBody>
          <a:bodyPr>
            <a:normAutofit/>
          </a:bodyPr>
          <a:lstStyle/>
          <a:p>
            <a:pPr lvl="1" hangingPunct="0">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2.3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环境映射</a:t>
            </a:r>
          </a:p>
        </p:txBody>
      </p:sp>
    </p:spTree>
    <p:extLst>
      <p:ext uri="{BB962C8B-B14F-4D97-AF65-F5344CB8AC3E}">
        <p14:creationId xmlns:p14="http://schemas.microsoft.com/office/powerpoint/2010/main" val="181124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animEffect transition="in" filter="wipe(up)">
                                      <p:cBhvr>
                                        <p:cTn id="7" dur="500"/>
                                        <p:tgtEl>
                                          <p:spTgt spid="911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par>
                                <p:cTn id="13" presetID="2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par>
                                <p:cTn id="16" presetID="22" presetClass="entr" presetSubtype="4"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114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114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114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114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1148"/>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1145"/>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1147"/>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1146"/>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91144"/>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wipe(left)">
                                      <p:cBhvr>
                                        <p:cTn id="59" dur="500"/>
                                        <p:tgtEl>
                                          <p:spTgt spid="5"/>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91172"/>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91173"/>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91170"/>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91171"/>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91174"/>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91175"/>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91176"/>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91177"/>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91190"/>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91189"/>
                                        </p:tgtEl>
                                        <p:attrNameLst>
                                          <p:attrName>style.visibility</p:attrName>
                                        </p:attrNameLst>
                                      </p:cBhvr>
                                      <p:to>
                                        <p:strVal val="visible"/>
                                      </p:to>
                                    </p:set>
                                  </p:childTnLst>
                                </p:cTn>
                              </p:par>
                            </p:childTnLst>
                          </p:cTn>
                        </p:par>
                      </p:childTnLst>
                    </p:cTn>
                  </p:par>
                  <p:par>
                    <p:cTn id="82" fill="hold" nodeType="clickPar">
                      <p:stCondLst>
                        <p:cond delay="indefinite"/>
                      </p:stCondLst>
                      <p:childTnLst>
                        <p:par>
                          <p:cTn id="83" fill="hold" nodeType="withGroup">
                            <p:stCondLst>
                              <p:cond delay="0"/>
                            </p:stCondLst>
                            <p:childTnLst>
                              <p:par>
                                <p:cTn id="84" presetID="1" presetClass="exit" presetSubtype="0" fill="hold" grpId="1" nodeType="clickEffect">
                                  <p:stCondLst>
                                    <p:cond delay="0"/>
                                  </p:stCondLst>
                                  <p:childTnLst>
                                    <p:set>
                                      <p:cBhvr>
                                        <p:cTn id="85" dur="1" fill="hold">
                                          <p:stCondLst>
                                            <p:cond delay="0"/>
                                          </p:stCondLst>
                                        </p:cTn>
                                        <p:tgtEl>
                                          <p:spTgt spid="91171"/>
                                        </p:tgtEl>
                                        <p:attrNameLst>
                                          <p:attrName>style.visibility</p:attrName>
                                        </p:attrNameLst>
                                      </p:cBhvr>
                                      <p:to>
                                        <p:strVal val="hidden"/>
                                      </p:to>
                                    </p:set>
                                  </p:childTnLst>
                                </p:cTn>
                              </p:par>
                              <p:par>
                                <p:cTn id="86" presetID="1" presetClass="exit" presetSubtype="0" fill="hold" grpId="1" nodeType="withEffect">
                                  <p:stCondLst>
                                    <p:cond delay="0"/>
                                  </p:stCondLst>
                                  <p:childTnLst>
                                    <p:set>
                                      <p:cBhvr>
                                        <p:cTn id="87" dur="1" fill="hold">
                                          <p:stCondLst>
                                            <p:cond delay="0"/>
                                          </p:stCondLst>
                                        </p:cTn>
                                        <p:tgtEl>
                                          <p:spTgt spid="91174"/>
                                        </p:tgtEl>
                                        <p:attrNameLst>
                                          <p:attrName>style.visibility</p:attrName>
                                        </p:attrNameLst>
                                      </p:cBhvr>
                                      <p:to>
                                        <p:strVal val="hidden"/>
                                      </p:to>
                                    </p:set>
                                  </p:childTnLst>
                                </p:cTn>
                              </p:par>
                              <p:par>
                                <p:cTn id="88" presetID="1" presetClass="exit" presetSubtype="0" fill="hold" grpId="1" nodeType="withEffect">
                                  <p:stCondLst>
                                    <p:cond delay="0"/>
                                  </p:stCondLst>
                                  <p:childTnLst>
                                    <p:set>
                                      <p:cBhvr>
                                        <p:cTn id="89" dur="1" fill="hold">
                                          <p:stCondLst>
                                            <p:cond delay="0"/>
                                          </p:stCondLst>
                                        </p:cTn>
                                        <p:tgtEl>
                                          <p:spTgt spid="91170"/>
                                        </p:tgtEl>
                                        <p:attrNameLst>
                                          <p:attrName>style.visibility</p:attrName>
                                        </p:attrNameLst>
                                      </p:cBhvr>
                                      <p:to>
                                        <p:strVal val="hidden"/>
                                      </p:to>
                                    </p:set>
                                  </p:childTnLst>
                                </p:cTn>
                              </p:par>
                              <p:par>
                                <p:cTn id="90" presetID="1" presetClass="exit" presetSubtype="0" fill="hold" grpId="1" nodeType="withEffect">
                                  <p:stCondLst>
                                    <p:cond delay="0"/>
                                  </p:stCondLst>
                                  <p:childTnLst>
                                    <p:set>
                                      <p:cBhvr>
                                        <p:cTn id="91" dur="1" fill="hold">
                                          <p:stCondLst>
                                            <p:cond delay="0"/>
                                          </p:stCondLst>
                                        </p:cTn>
                                        <p:tgtEl>
                                          <p:spTgt spid="91172"/>
                                        </p:tgtEl>
                                        <p:attrNameLst>
                                          <p:attrName>style.visibility</p:attrName>
                                        </p:attrNameLst>
                                      </p:cBhvr>
                                      <p:to>
                                        <p:strVal val="hidden"/>
                                      </p:to>
                                    </p:set>
                                  </p:childTnLst>
                                </p:cTn>
                              </p:par>
                              <p:par>
                                <p:cTn id="92" presetID="1" presetClass="exit" presetSubtype="0" fill="hold" grpId="1" nodeType="withEffect">
                                  <p:stCondLst>
                                    <p:cond delay="0"/>
                                  </p:stCondLst>
                                  <p:childTnLst>
                                    <p:set>
                                      <p:cBhvr>
                                        <p:cTn id="93" dur="1" fill="hold">
                                          <p:stCondLst>
                                            <p:cond delay="0"/>
                                          </p:stCondLst>
                                        </p:cTn>
                                        <p:tgtEl>
                                          <p:spTgt spid="91176"/>
                                        </p:tgtEl>
                                        <p:attrNameLst>
                                          <p:attrName>style.visibility</p:attrName>
                                        </p:attrNameLst>
                                      </p:cBhvr>
                                      <p:to>
                                        <p:strVal val="hidden"/>
                                      </p:to>
                                    </p:set>
                                  </p:childTnLst>
                                </p:cTn>
                              </p:par>
                              <p:par>
                                <p:cTn id="94" presetID="1" presetClass="exit" presetSubtype="0" fill="hold" grpId="1" nodeType="withEffect">
                                  <p:stCondLst>
                                    <p:cond delay="0"/>
                                  </p:stCondLst>
                                  <p:childTnLst>
                                    <p:set>
                                      <p:cBhvr>
                                        <p:cTn id="95" dur="1" fill="hold">
                                          <p:stCondLst>
                                            <p:cond delay="0"/>
                                          </p:stCondLst>
                                        </p:cTn>
                                        <p:tgtEl>
                                          <p:spTgt spid="91175"/>
                                        </p:tgtEl>
                                        <p:attrNameLst>
                                          <p:attrName>style.visibility</p:attrName>
                                        </p:attrNameLst>
                                      </p:cBhvr>
                                      <p:to>
                                        <p:strVal val="hidden"/>
                                      </p:to>
                                    </p:set>
                                  </p:childTnLst>
                                </p:cTn>
                              </p:par>
                              <p:par>
                                <p:cTn id="96" presetID="1" presetClass="exit" presetSubtype="0" fill="hold" grpId="1" nodeType="withEffect">
                                  <p:stCondLst>
                                    <p:cond delay="0"/>
                                  </p:stCondLst>
                                  <p:childTnLst>
                                    <p:set>
                                      <p:cBhvr>
                                        <p:cTn id="97" dur="1" fill="hold">
                                          <p:stCondLst>
                                            <p:cond delay="0"/>
                                          </p:stCondLst>
                                        </p:cTn>
                                        <p:tgtEl>
                                          <p:spTgt spid="91177"/>
                                        </p:tgtEl>
                                        <p:attrNameLst>
                                          <p:attrName>style.visibility</p:attrName>
                                        </p:attrNameLst>
                                      </p:cBhvr>
                                      <p:to>
                                        <p:strVal val="hidden"/>
                                      </p:to>
                                    </p:set>
                                  </p:childTnLst>
                                </p:cTn>
                              </p:par>
                              <p:par>
                                <p:cTn id="98" presetID="1" presetClass="exit" presetSubtype="0" fill="hold" grpId="1" nodeType="withEffect">
                                  <p:stCondLst>
                                    <p:cond delay="0"/>
                                  </p:stCondLst>
                                  <p:childTnLst>
                                    <p:set>
                                      <p:cBhvr>
                                        <p:cTn id="99" dur="1" fill="hold">
                                          <p:stCondLst>
                                            <p:cond delay="0"/>
                                          </p:stCondLst>
                                        </p:cTn>
                                        <p:tgtEl>
                                          <p:spTgt spid="91173"/>
                                        </p:tgtEl>
                                        <p:attrNameLst>
                                          <p:attrName>style.visibility</p:attrName>
                                        </p:attrNameLst>
                                      </p:cBhvr>
                                      <p:to>
                                        <p:strVal val="hidden"/>
                                      </p:to>
                                    </p:set>
                                  </p:childTnLst>
                                </p:cTn>
                              </p:par>
                              <p:par>
                                <p:cTn id="100" presetID="1" presetClass="exit" presetSubtype="0" fill="hold" grpId="1" nodeType="withEffect">
                                  <p:stCondLst>
                                    <p:cond delay="0"/>
                                  </p:stCondLst>
                                  <p:childTnLst>
                                    <p:set>
                                      <p:cBhvr>
                                        <p:cTn id="101" dur="1" fill="hold">
                                          <p:stCondLst>
                                            <p:cond delay="0"/>
                                          </p:stCondLst>
                                        </p:cTn>
                                        <p:tgtEl>
                                          <p:spTgt spid="91190"/>
                                        </p:tgtEl>
                                        <p:attrNameLst>
                                          <p:attrName>style.visibility</p:attrName>
                                        </p:attrNameLst>
                                      </p:cBhvr>
                                      <p:to>
                                        <p:strVal val="hidden"/>
                                      </p:to>
                                    </p:set>
                                  </p:childTnLst>
                                </p:cTn>
                              </p:par>
                              <p:par>
                                <p:cTn id="102" presetID="1" presetClass="exit" presetSubtype="0" fill="hold" grpId="1" nodeType="withEffect">
                                  <p:stCondLst>
                                    <p:cond delay="0"/>
                                  </p:stCondLst>
                                  <p:childTnLst>
                                    <p:set>
                                      <p:cBhvr>
                                        <p:cTn id="103" dur="1" fill="hold">
                                          <p:stCondLst>
                                            <p:cond delay="0"/>
                                          </p:stCondLst>
                                        </p:cTn>
                                        <p:tgtEl>
                                          <p:spTgt spid="91189"/>
                                        </p:tgtEl>
                                        <p:attrNameLst>
                                          <p:attrName>style.visibility</p:attrName>
                                        </p:attrNameLst>
                                      </p:cBhvr>
                                      <p:to>
                                        <p:strVal val="hidden"/>
                                      </p:to>
                                    </p:se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4" fill="hold" nodeType="clickEffect">
                                  <p:stCondLst>
                                    <p:cond delay="0"/>
                                  </p:stCondLst>
                                  <p:childTnLst>
                                    <p:set>
                                      <p:cBhvr>
                                        <p:cTn id="107" dur="1" fill="hold">
                                          <p:stCondLst>
                                            <p:cond delay="0"/>
                                          </p:stCondLst>
                                        </p:cTn>
                                        <p:tgtEl>
                                          <p:spTgt spid="6"/>
                                        </p:tgtEl>
                                        <p:attrNameLst>
                                          <p:attrName>style.visibility</p:attrName>
                                        </p:attrNameLst>
                                      </p:cBhvr>
                                      <p:to>
                                        <p:strVal val="visible"/>
                                      </p:to>
                                    </p:set>
                                    <p:animEffect transition="in" filter="wipe(down)">
                                      <p:cBhvr>
                                        <p:cTn id="108" dur="500"/>
                                        <p:tgtEl>
                                          <p:spTgt spid="6"/>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2" presetClass="entr" presetSubtype="1" fill="hold" nodeType="clickEffect">
                                  <p:stCondLst>
                                    <p:cond delay="0"/>
                                  </p:stCondLst>
                                  <p:childTnLst>
                                    <p:set>
                                      <p:cBhvr>
                                        <p:cTn id="112" dur="1" fill="hold">
                                          <p:stCondLst>
                                            <p:cond delay="0"/>
                                          </p:stCondLst>
                                        </p:cTn>
                                        <p:tgtEl>
                                          <p:spTgt spid="7"/>
                                        </p:tgtEl>
                                        <p:attrNameLst>
                                          <p:attrName>style.visibility</p:attrName>
                                        </p:attrNameLst>
                                      </p:cBhvr>
                                      <p:to>
                                        <p:strVal val="visible"/>
                                      </p:to>
                                    </p:set>
                                    <p:animEffect transition="in" filter="wipe(up)">
                                      <p:cBhvr>
                                        <p:cTn id="113" dur="500"/>
                                        <p:tgtEl>
                                          <p:spTgt spid="7"/>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91184"/>
                                        </p:tgtEl>
                                        <p:attrNameLst>
                                          <p:attrName>style.visibility</p:attrName>
                                        </p:attrNameLst>
                                      </p:cBhvr>
                                      <p:to>
                                        <p:strVal val="visible"/>
                                      </p:to>
                                    </p:se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1" presetClass="entr" presetSubtype="0" fill="hold" grpId="0" nodeType="clickEffect">
                                  <p:stCondLst>
                                    <p:cond delay="0"/>
                                  </p:stCondLst>
                                  <p:childTnLst>
                                    <p:set>
                                      <p:cBhvr>
                                        <p:cTn id="121" dur="1" fill="hold">
                                          <p:stCondLst>
                                            <p:cond delay="0"/>
                                          </p:stCondLst>
                                        </p:cTn>
                                        <p:tgtEl>
                                          <p:spTgt spid="91185"/>
                                        </p:tgtEl>
                                        <p:attrNameLst>
                                          <p:attrName>style.visibility</p:attrName>
                                        </p:attrNameLst>
                                      </p:cBhvr>
                                      <p:to>
                                        <p:strVal val="visible"/>
                                      </p:to>
                                    </p:se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1" presetClass="entr" presetSubtype="0" fill="hold" grpId="0" nodeType="clickEffect">
                                  <p:stCondLst>
                                    <p:cond delay="0"/>
                                  </p:stCondLst>
                                  <p:childTnLst>
                                    <p:set>
                                      <p:cBhvr>
                                        <p:cTn id="125" dur="1" fill="hold">
                                          <p:stCondLst>
                                            <p:cond delay="0"/>
                                          </p:stCondLst>
                                        </p:cTn>
                                        <p:tgtEl>
                                          <p:spTgt spid="91186"/>
                                        </p:tgtEl>
                                        <p:attrNameLst>
                                          <p:attrName>style.visibility</p:attrName>
                                        </p:attrNameLst>
                                      </p:cBhvr>
                                      <p:to>
                                        <p:strVal val="visible"/>
                                      </p:to>
                                    </p:se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1" presetClass="entr" presetSubtype="0" fill="hold" grpId="0" nodeType="clickEffect">
                                  <p:stCondLst>
                                    <p:cond delay="0"/>
                                  </p:stCondLst>
                                  <p:childTnLst>
                                    <p:set>
                                      <p:cBhvr>
                                        <p:cTn id="129" dur="1" fill="hold">
                                          <p:stCondLst>
                                            <p:cond delay="0"/>
                                          </p:stCondLst>
                                        </p:cTn>
                                        <p:tgtEl>
                                          <p:spTgt spid="91187"/>
                                        </p:tgtEl>
                                        <p:attrNameLst>
                                          <p:attrName>style.visibility</p:attrName>
                                        </p:attrNameLst>
                                      </p:cBhvr>
                                      <p:to>
                                        <p:strVal val="visible"/>
                                      </p:to>
                                    </p:set>
                                  </p:childTnLst>
                                </p:cTn>
                              </p:par>
                            </p:childTnLst>
                          </p:cTn>
                        </p:par>
                      </p:childTnLst>
                    </p:cTn>
                  </p:par>
                  <p:par>
                    <p:cTn id="130" fill="hold" nodeType="clickPar">
                      <p:stCondLst>
                        <p:cond delay="indefinite"/>
                      </p:stCondLst>
                      <p:childTnLst>
                        <p:par>
                          <p:cTn id="131" fill="hold" nodeType="withGroup">
                            <p:stCondLst>
                              <p:cond delay="0"/>
                            </p:stCondLst>
                            <p:childTnLst>
                              <p:par>
                                <p:cTn id="132" presetID="1" presetClass="entr" presetSubtype="0" fill="hold" grpId="0" nodeType="clickEffect">
                                  <p:stCondLst>
                                    <p:cond delay="0"/>
                                  </p:stCondLst>
                                  <p:childTnLst>
                                    <p:set>
                                      <p:cBhvr>
                                        <p:cTn id="133" dur="1" fill="hold">
                                          <p:stCondLst>
                                            <p:cond delay="0"/>
                                          </p:stCondLst>
                                        </p:cTn>
                                        <p:tgtEl>
                                          <p:spTgt spid="911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build="p"/>
      <p:bldP spid="91140" grpId="0" animBg="1"/>
      <p:bldP spid="91141" grpId="0" animBg="1"/>
      <p:bldP spid="91142" grpId="0" animBg="1"/>
      <p:bldP spid="91143" grpId="0"/>
      <p:bldP spid="91144" grpId="0"/>
      <p:bldP spid="91145" grpId="0"/>
      <p:bldP spid="91146" grpId="0"/>
      <p:bldP spid="91147" grpId="0"/>
      <p:bldP spid="91148" grpId="0"/>
      <p:bldP spid="91170" grpId="0"/>
      <p:bldP spid="91170" grpId="1"/>
      <p:bldP spid="91171" grpId="0"/>
      <p:bldP spid="91171" grpId="1"/>
      <p:bldP spid="91172" grpId="0"/>
      <p:bldP spid="91172" grpId="1"/>
      <p:bldP spid="91173" grpId="0"/>
      <p:bldP spid="91173" grpId="1"/>
      <p:bldP spid="91174" grpId="0"/>
      <p:bldP spid="91174" grpId="1"/>
      <p:bldP spid="91175" grpId="0"/>
      <p:bldP spid="91175" grpId="1"/>
      <p:bldP spid="91176" grpId="0"/>
      <p:bldP spid="91176" grpId="1"/>
      <p:bldP spid="91177" grpId="0"/>
      <p:bldP spid="91177" grpId="1"/>
      <p:bldP spid="91184" grpId="0"/>
      <p:bldP spid="91185" grpId="0"/>
      <p:bldP spid="91186" grpId="0"/>
      <p:bldP spid="91187" grpId="0"/>
      <p:bldP spid="91188" grpId="0"/>
      <p:bldP spid="91189" grpId="0"/>
      <p:bldP spid="91189" grpId="1"/>
      <p:bldP spid="91190" grpId="0"/>
      <p:bldP spid="91190"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Rectangle 3"/>
          <p:cNvSpPr>
            <a:spLocks noGrp="1" noChangeArrowheads="1"/>
          </p:cNvSpPr>
          <p:nvPr>
            <p:ph type="body" sz="half" idx="1"/>
          </p:nvPr>
        </p:nvSpPr>
        <p:spPr>
          <a:xfrm>
            <a:off x="767408" y="1466128"/>
            <a:ext cx="10035117" cy="4530725"/>
          </a:xfrm>
        </p:spPr>
        <p:txBody>
          <a:bodyPr/>
          <a:lstStyle/>
          <a:p>
            <a:pPr marL="717550" lvl="1" indent="-342900" hangingPunct="0">
              <a:lnSpc>
                <a:spcPct val="140000"/>
              </a:lnSpc>
              <a:spcBef>
                <a:spcPts val="1800"/>
              </a:spcBef>
              <a:buFont typeface="Wingdings" panose="05000000000000000000" pitchFamily="2" charset="2"/>
              <a:buChar char="Ø"/>
              <a:defRPr/>
            </a:pPr>
            <a:r>
              <a:rPr lang="en-US" altLang="zh-CN" b="1" dirty="0" err="1" smtClean="0">
                <a:solidFill>
                  <a:schemeClr val="bg2">
                    <a:lumMod val="50000"/>
                  </a:schemeClr>
                </a:solidFill>
                <a:latin typeface="微软雅黑" panose="020B0503020204020204" pitchFamily="34" charset="-122"/>
                <a:ea typeface="微软雅黑" panose="020B0503020204020204" pitchFamily="34" charset="-122"/>
              </a:rPr>
              <a:t>Blinn</a:t>
            </a:r>
            <a:r>
              <a:rPr lang="zh-CN" altLang="en-US" b="1" dirty="0">
                <a:solidFill>
                  <a:schemeClr val="bg2">
                    <a:lumMod val="50000"/>
                  </a:schemeClr>
                </a:solidFill>
                <a:latin typeface="微软雅黑" panose="020B0503020204020204" pitchFamily="34" charset="-122"/>
                <a:ea typeface="微软雅黑" panose="020B0503020204020204" pitchFamily="34" charset="-122"/>
              </a:rPr>
              <a:t>和</a:t>
            </a:r>
            <a:r>
              <a:rPr lang="en-US" altLang="zh-CN" b="1" dirty="0">
                <a:solidFill>
                  <a:schemeClr val="bg2">
                    <a:lumMod val="50000"/>
                  </a:schemeClr>
                </a:solidFill>
                <a:latin typeface="微软雅黑" panose="020B0503020204020204" pitchFamily="34" charset="-122"/>
                <a:ea typeface="微软雅黑" panose="020B0503020204020204" pitchFamily="34" charset="-122"/>
              </a:rPr>
              <a:t>Newell</a:t>
            </a:r>
            <a:r>
              <a:rPr lang="zh-CN" altLang="en-US" b="1" dirty="0">
                <a:solidFill>
                  <a:schemeClr val="bg2">
                    <a:lumMod val="50000"/>
                  </a:schemeClr>
                </a:solidFill>
                <a:latin typeface="微软雅黑" panose="020B0503020204020204" pitchFamily="34" charset="-122"/>
                <a:ea typeface="微软雅黑" panose="020B0503020204020204" pitchFamily="34" charset="-122"/>
              </a:rPr>
              <a:t>的球面环境纹理</a:t>
            </a:r>
          </a:p>
          <a:p>
            <a:pPr marL="889000" lvl="1" indent="-439738" eaLnBrk="1" hangingPunct="1"/>
            <a:endParaRPr lang="zh-CN" altLang="en-US" dirty="0" smtClean="0">
              <a:latin typeface="Times New Roman" pitchFamily="18" charset="0"/>
              <a:sym typeface="Symbol" pitchFamily="18" charset="2"/>
            </a:endParaRPr>
          </a:p>
          <a:p>
            <a:pPr marL="889000" lvl="1" indent="-439738" eaLnBrk="1" hangingPunct="1">
              <a:buFont typeface="Wingdings" pitchFamily="2" charset="2"/>
              <a:buNone/>
            </a:pPr>
            <a:endParaRPr lang="zh-CN" altLang="en-US" dirty="0" smtClean="0"/>
          </a:p>
        </p:txBody>
      </p:sp>
      <p:pic>
        <p:nvPicPr>
          <p:cNvPr id="93188" name="Picture 4" descr="ROOM_adj"/>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839416" y="2351917"/>
            <a:ext cx="3139016" cy="3279167"/>
          </a:xfrm>
          <a:noFill/>
        </p:spPr>
      </p:pic>
      <p:pic>
        <p:nvPicPr>
          <p:cNvPr id="93189" name="Picture 5" descr="TCUPW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8288" y="2712392"/>
            <a:ext cx="3175000" cy="2588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90" name="Picture 6" descr="TPOTW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6960" y="2712392"/>
            <a:ext cx="3352800" cy="2588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a:spLocks noGrp="1" noChangeArrowheads="1"/>
          </p:cNvSpPr>
          <p:nvPr>
            <p:ph type="title"/>
          </p:nvPr>
        </p:nvSpPr>
        <p:spPr>
          <a:xfrm>
            <a:off x="839416" y="214314"/>
            <a:ext cx="10390716" cy="1462087"/>
          </a:xfrm>
        </p:spPr>
        <p:txBody>
          <a:bodyPr>
            <a:normAutofit/>
          </a:bodyPr>
          <a:lstStyle/>
          <a:p>
            <a:pPr lvl="1" hangingPunct="0">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2.3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环境映射</a:t>
            </a:r>
          </a:p>
        </p:txBody>
      </p:sp>
    </p:spTree>
    <p:extLst>
      <p:ext uri="{BB962C8B-B14F-4D97-AF65-F5344CB8AC3E}">
        <p14:creationId xmlns:p14="http://schemas.microsoft.com/office/powerpoint/2010/main" val="4033281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3187">
                                            <p:txEl>
                                              <p:pRg st="0" end="0"/>
                                            </p:txEl>
                                          </p:spTgt>
                                        </p:tgtEl>
                                        <p:attrNameLst>
                                          <p:attrName>style.visibility</p:attrName>
                                        </p:attrNameLst>
                                      </p:cBhvr>
                                      <p:to>
                                        <p:strVal val="visible"/>
                                      </p:to>
                                    </p:set>
                                    <p:animEffect transition="in" filter="wipe(up)">
                                      <p:cBhvr>
                                        <p:cTn id="7" dur="500"/>
                                        <p:tgtEl>
                                          <p:spTgt spid="9318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93188"/>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93190"/>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931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7"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3"/>
          <p:cNvSpPr>
            <a:spLocks noGrp="1" noChangeArrowheads="1"/>
          </p:cNvSpPr>
          <p:nvPr>
            <p:ph type="body" sz="half" idx="1"/>
          </p:nvPr>
        </p:nvSpPr>
        <p:spPr>
          <a:xfrm>
            <a:off x="609601" y="1600201"/>
            <a:ext cx="5600700" cy="4530725"/>
          </a:xfrm>
        </p:spPr>
        <p:txBody>
          <a:bodyPr/>
          <a:lstStyle/>
          <a:p>
            <a:pPr marL="717550" lvl="1" indent="-342900" hangingPunct="0">
              <a:lnSpc>
                <a:spcPct val="140000"/>
              </a:lnSpc>
              <a:spcBef>
                <a:spcPts val="1800"/>
              </a:spcBef>
              <a:buFont typeface="Wingdings" panose="05000000000000000000" pitchFamily="2" charset="2"/>
              <a:buChar char="Ø"/>
              <a:defRPr/>
            </a:pPr>
            <a:r>
              <a:rPr lang="en-US" altLang="zh-CN" b="1" dirty="0" smtClean="0">
                <a:solidFill>
                  <a:schemeClr val="bg2">
                    <a:lumMod val="50000"/>
                  </a:schemeClr>
                </a:solidFill>
                <a:latin typeface="微软雅黑" panose="020B0503020204020204" pitchFamily="34" charset="-122"/>
                <a:ea typeface="微软雅黑" panose="020B0503020204020204" pitchFamily="34" charset="-122"/>
              </a:rPr>
              <a:t>1986</a:t>
            </a:r>
            <a:r>
              <a:rPr lang="zh-CN" altLang="en-US" b="1" dirty="0">
                <a:solidFill>
                  <a:schemeClr val="bg2">
                    <a:lumMod val="50000"/>
                  </a:schemeClr>
                </a:solidFill>
                <a:latin typeface="微软雅黑" panose="020B0503020204020204" pitchFamily="34" charset="-122"/>
                <a:ea typeface="微软雅黑" panose="020B0503020204020204" pitchFamily="34" charset="-122"/>
              </a:rPr>
              <a:t>年，</a:t>
            </a:r>
            <a:r>
              <a:rPr lang="en-US" altLang="zh-CN" b="1" dirty="0">
                <a:solidFill>
                  <a:schemeClr val="bg2">
                    <a:lumMod val="50000"/>
                  </a:schemeClr>
                </a:solidFill>
                <a:latin typeface="微软雅黑" panose="020B0503020204020204" pitchFamily="34" charset="-122"/>
                <a:ea typeface="微软雅黑" panose="020B0503020204020204" pitchFamily="34" charset="-122"/>
              </a:rPr>
              <a:t>Greene</a:t>
            </a:r>
            <a:r>
              <a:rPr lang="zh-CN" altLang="en-US" b="1" dirty="0">
                <a:solidFill>
                  <a:schemeClr val="bg2">
                    <a:lumMod val="50000"/>
                  </a:schemeClr>
                </a:solidFill>
                <a:latin typeface="微软雅黑" panose="020B0503020204020204" pitchFamily="34" charset="-122"/>
                <a:ea typeface="微软雅黑" panose="020B0503020204020204" pitchFamily="34" charset="-122"/>
              </a:rPr>
              <a:t>提出立方体环境纹理</a:t>
            </a:r>
          </a:p>
          <a:p>
            <a:pPr marL="1260475" lvl="3" indent="-342900" eaLnBrk="1" hangingPunct="0">
              <a:lnSpc>
                <a:spcPct val="13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绘制简单</a:t>
            </a:r>
          </a:p>
          <a:p>
            <a:pPr marL="1260475" lvl="3" indent="-342900" eaLnBrk="1" hangingPunct="0">
              <a:lnSpc>
                <a:spcPct val="13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均匀采样</a:t>
            </a:r>
          </a:p>
          <a:p>
            <a:pPr marL="1260475" lvl="3" indent="-342900" eaLnBrk="1" hangingPunct="0">
              <a:lnSpc>
                <a:spcPct val="13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可从照片直接生成</a:t>
            </a:r>
          </a:p>
          <a:p>
            <a:pPr marL="889000" lvl="1" indent="-439738" eaLnBrk="1" hangingPunct="1"/>
            <a:endParaRPr lang="zh-CN" altLang="en-US" dirty="0" smtClean="0">
              <a:latin typeface="Times New Roman" pitchFamily="18" charset="0"/>
              <a:sym typeface="Symbol" pitchFamily="18" charset="2"/>
            </a:endParaRPr>
          </a:p>
          <a:p>
            <a:pPr marL="889000" lvl="1" indent="-439738" eaLnBrk="1" hangingPunct="1">
              <a:buFont typeface="Wingdings" pitchFamily="2" charset="2"/>
              <a:buNone/>
            </a:pPr>
            <a:endParaRPr lang="zh-CN" altLang="en-US" dirty="0" smtClean="0">
              <a:latin typeface="Times New Roman" pitchFamily="18" charset="0"/>
            </a:endParaRPr>
          </a:p>
        </p:txBody>
      </p:sp>
      <p:pic>
        <p:nvPicPr>
          <p:cNvPr id="29700" name="Picture 4" descr="立方体环境映射"/>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6144684" y="1736725"/>
            <a:ext cx="5664200" cy="3944938"/>
          </a:xfrm>
          <a:noFill/>
        </p:spPr>
      </p:pic>
      <p:sp>
        <p:nvSpPr>
          <p:cNvPr id="6" name="Rectangle 2"/>
          <p:cNvSpPr>
            <a:spLocks noGrp="1" noChangeArrowheads="1"/>
          </p:cNvSpPr>
          <p:nvPr>
            <p:ph type="title"/>
          </p:nvPr>
        </p:nvSpPr>
        <p:spPr>
          <a:xfrm>
            <a:off x="839416" y="214314"/>
            <a:ext cx="10390716" cy="1462087"/>
          </a:xfrm>
        </p:spPr>
        <p:txBody>
          <a:bodyPr>
            <a:normAutofit/>
          </a:bodyPr>
          <a:lstStyle/>
          <a:p>
            <a:pPr lvl="1" hangingPunct="0">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2.3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环境映射</a:t>
            </a:r>
          </a:p>
        </p:txBody>
      </p:sp>
    </p:spTree>
    <p:extLst>
      <p:ext uri="{BB962C8B-B14F-4D97-AF65-F5344CB8AC3E}">
        <p14:creationId xmlns:p14="http://schemas.microsoft.com/office/powerpoint/2010/main" val="144182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5235">
                                            <p:txEl>
                                              <p:pRg st="0" end="0"/>
                                            </p:txEl>
                                          </p:spTgt>
                                        </p:tgtEl>
                                        <p:attrNameLst>
                                          <p:attrName>style.visibility</p:attrName>
                                        </p:attrNameLst>
                                      </p:cBhvr>
                                      <p:to>
                                        <p:strVal val="visible"/>
                                      </p:to>
                                    </p:set>
                                    <p:animEffect transition="in" filter="wipe(up)">
                                      <p:cBhvr>
                                        <p:cTn id="7" dur="500"/>
                                        <p:tgtEl>
                                          <p:spTgt spid="95235">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95235">
                                            <p:txEl>
                                              <p:pRg st="1" end="1"/>
                                            </p:txEl>
                                          </p:spTgt>
                                        </p:tgtEl>
                                        <p:attrNameLst>
                                          <p:attrName>style.visibility</p:attrName>
                                        </p:attrNameLst>
                                      </p:cBhvr>
                                      <p:to>
                                        <p:strVal val="visible"/>
                                      </p:to>
                                    </p:set>
                                    <p:animEffect transition="in" filter="wipe(up)">
                                      <p:cBhvr>
                                        <p:cTn id="10" dur="500"/>
                                        <p:tgtEl>
                                          <p:spTgt spid="95235">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95235">
                                            <p:txEl>
                                              <p:pRg st="2" end="2"/>
                                            </p:txEl>
                                          </p:spTgt>
                                        </p:tgtEl>
                                        <p:attrNameLst>
                                          <p:attrName>style.visibility</p:attrName>
                                        </p:attrNameLst>
                                      </p:cBhvr>
                                      <p:to>
                                        <p:strVal val="visible"/>
                                      </p:to>
                                    </p:set>
                                    <p:animEffect transition="in" filter="wipe(up)">
                                      <p:cBhvr>
                                        <p:cTn id="13" dur="500"/>
                                        <p:tgtEl>
                                          <p:spTgt spid="95235">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95235">
                                            <p:txEl>
                                              <p:pRg st="3" end="3"/>
                                            </p:txEl>
                                          </p:spTgt>
                                        </p:tgtEl>
                                        <p:attrNameLst>
                                          <p:attrName>style.visibility</p:attrName>
                                        </p:attrNameLst>
                                      </p:cBhvr>
                                      <p:to>
                                        <p:strVal val="visible"/>
                                      </p:to>
                                    </p:set>
                                    <p:animEffect transition="in" filter="wipe(up)">
                                      <p:cBhvr>
                                        <p:cTn id="16" dur="500"/>
                                        <p:tgtEl>
                                          <p:spTgt spid="9523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983432" y="1268760"/>
            <a:ext cx="10515164" cy="1325563"/>
          </a:xfrm>
        </p:spPr>
        <p:txBody>
          <a:bodyPr>
            <a:normAutofit/>
          </a:bodyPr>
          <a:lstStyle/>
          <a:p>
            <a:pPr marL="717550" lvl="1" indent="-342900" hangingPunct="0">
              <a:lnSpc>
                <a:spcPct val="140000"/>
              </a:lnSpc>
              <a:spcBef>
                <a:spcPts val="1800"/>
              </a:spcBef>
              <a:buFont typeface="Wingdings" panose="05000000000000000000" pitchFamily="2" charset="2"/>
              <a:buChar char="Ø"/>
              <a:defRPr/>
            </a:pPr>
            <a:r>
              <a:rPr lang="zh-CN" altLang="en-US" sz="2400" b="1" dirty="0">
                <a:solidFill>
                  <a:schemeClr val="bg2">
                    <a:lumMod val="50000"/>
                  </a:schemeClr>
                </a:solidFill>
                <a:latin typeface="微软雅黑" panose="020B0503020204020204" pitchFamily="34" charset="-122"/>
                <a:ea typeface="微软雅黑" panose="020B0503020204020204" pitchFamily="34" charset="-122"/>
              </a:rPr>
              <a:t>球面环境映射 </a:t>
            </a:r>
            <a:r>
              <a:rPr lang="en-US" altLang="zh-CN" sz="2400" b="1" dirty="0">
                <a:solidFill>
                  <a:schemeClr val="bg2">
                    <a:lumMod val="50000"/>
                  </a:schemeClr>
                </a:solidFill>
                <a:latin typeface="微软雅黑" panose="020B0503020204020204" pitchFamily="34" charset="-122"/>
                <a:ea typeface="微软雅黑" panose="020B0503020204020204" pitchFamily="34" charset="-122"/>
              </a:rPr>
              <a:t>Spherical Environment Mapping</a:t>
            </a:r>
          </a:p>
        </p:txBody>
      </p:sp>
      <p:pic>
        <p:nvPicPr>
          <p:cNvPr id="30723" name="Picture 4" descr="P:\course\cs638-schenney\private\lectures\images\gl_map.jpg"/>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695400" y="2334053"/>
            <a:ext cx="4252424" cy="4248000"/>
          </a:xfrm>
        </p:spPr>
      </p:pic>
      <p:pic>
        <p:nvPicPr>
          <p:cNvPr id="30724" name="Picture 5" descr="P:\course\cs638-schenney\private\lectures\images\gl_spec_teapot.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5181" y="2334053"/>
            <a:ext cx="6096000" cy="4248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noChangeArrowheads="1"/>
          </p:cNvSpPr>
          <p:nvPr/>
        </p:nvSpPr>
        <p:spPr>
          <a:xfrm>
            <a:off x="839416" y="214314"/>
            <a:ext cx="10390716" cy="146208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hangingPunct="0">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2.3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环境映射</a:t>
            </a:r>
            <a:endParaRPr lang="zh-CN" altLang="en-US"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71599654"/>
      </p:ext>
    </p:extLst>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7" name="Picture 3" descr="立方体环境映射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935760" y="1451804"/>
            <a:ext cx="7969251" cy="4830763"/>
          </a:xfrm>
          <a:noFill/>
        </p:spPr>
      </p:pic>
      <p:sp>
        <p:nvSpPr>
          <p:cNvPr id="31748" name="Text Box 4"/>
          <p:cNvSpPr txBox="1">
            <a:spLocks noChangeArrowheads="1"/>
          </p:cNvSpPr>
          <p:nvPr/>
        </p:nvSpPr>
        <p:spPr bwMode="auto">
          <a:xfrm>
            <a:off x="839416" y="1484783"/>
            <a:ext cx="4993216" cy="55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marL="717550" lvl="1" indent="-342900" defTabSz="914216" eaLnBrk="1">
              <a:lnSpc>
                <a:spcPct val="140000"/>
              </a:lnSpc>
              <a:spcBef>
                <a:spcPts val="1800"/>
              </a:spcBef>
              <a:buFont typeface="Wingdings" panose="05000000000000000000" pitchFamily="2" charset="2"/>
              <a:buChar char="Ø"/>
              <a:defRPr/>
            </a:pPr>
            <a:r>
              <a:rPr lang="zh-CN" altLang="en-US" sz="2400" b="1" dirty="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rPr>
              <a:t>立方体环境纹理</a:t>
            </a:r>
          </a:p>
        </p:txBody>
      </p:sp>
      <p:sp>
        <p:nvSpPr>
          <p:cNvPr id="5" name="Rectangle 2"/>
          <p:cNvSpPr txBox="1">
            <a:spLocks noChangeArrowheads="1"/>
          </p:cNvSpPr>
          <p:nvPr/>
        </p:nvSpPr>
        <p:spPr>
          <a:xfrm>
            <a:off x="839416" y="214314"/>
            <a:ext cx="10390716" cy="146208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hangingPunct="0">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2.3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环境映射</a:t>
            </a:r>
            <a:endParaRPr lang="zh-CN" altLang="en-US"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96797382"/>
      </p:ext>
    </p:extLst>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Text Box 4"/>
          <p:cNvSpPr txBox="1">
            <a:spLocks noChangeArrowheads="1"/>
          </p:cNvSpPr>
          <p:nvPr/>
        </p:nvSpPr>
        <p:spPr bwMode="auto">
          <a:xfrm>
            <a:off x="6576484" y="1989138"/>
            <a:ext cx="4993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sz="2400">
                <a:latin typeface="Arial" charset="0"/>
              </a:rPr>
              <a:t>立方体环境纹理</a:t>
            </a:r>
          </a:p>
        </p:txBody>
      </p:sp>
      <p:pic>
        <p:nvPicPr>
          <p:cNvPr id="32772" name="Picture 14" descr="unfolded_c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124076"/>
            <a:ext cx="4572000" cy="257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Picture 16" descr="copper_teap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9200" y="2124075"/>
            <a:ext cx="4368800"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4" name="内容占位符 1"/>
          <p:cNvSpPr>
            <a:spLocks noGrp="1"/>
          </p:cNvSpPr>
          <p:nvPr>
            <p:ph idx="1"/>
          </p:nvPr>
        </p:nvSpPr>
        <p:spPr/>
        <p:txBody>
          <a:bodyPr/>
          <a:lstStyle/>
          <a:p>
            <a:endParaRPr lang="zh-CN" altLang="en-US" dirty="0" smtClean="0"/>
          </a:p>
        </p:txBody>
      </p:sp>
      <p:sp>
        <p:nvSpPr>
          <p:cNvPr id="7" name="Rectangle 2"/>
          <p:cNvSpPr txBox="1">
            <a:spLocks noChangeArrowheads="1"/>
          </p:cNvSpPr>
          <p:nvPr/>
        </p:nvSpPr>
        <p:spPr>
          <a:xfrm>
            <a:off x="839416" y="214314"/>
            <a:ext cx="10390716" cy="146208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hangingPunct="0">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2.3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环境映射</a:t>
            </a:r>
            <a:endParaRPr lang="zh-CN" altLang="en-US"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79129958"/>
      </p:ext>
    </p:extLst>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8307" name="Rectangle 3"/>
          <p:cNvSpPr>
            <a:spLocks noGrp="1" noChangeArrowheads="1"/>
          </p:cNvSpPr>
          <p:nvPr>
            <p:ph type="body" sz="half" idx="1"/>
          </p:nvPr>
        </p:nvSpPr>
        <p:spPr>
          <a:xfrm>
            <a:off x="834577" y="1268760"/>
            <a:ext cx="10013951" cy="4543425"/>
          </a:xfrm>
        </p:spPr>
        <p:txBody>
          <a:bodyPr/>
          <a:lstStyle/>
          <a:p>
            <a:pPr marL="717550" lvl="1" indent="-342900" hangingPunct="0">
              <a:lnSpc>
                <a:spcPct val="140000"/>
              </a:lnSpc>
              <a:spcBef>
                <a:spcPts val="1800"/>
              </a:spcBef>
              <a:buFont typeface="Wingdings" panose="05000000000000000000" pitchFamily="2" charset="2"/>
              <a:buChar char="Ø"/>
              <a:defRPr/>
            </a:pPr>
            <a:r>
              <a:rPr lang="zh-CN" altLang="en-US" b="1" dirty="0" smtClean="0">
                <a:solidFill>
                  <a:schemeClr val="bg2">
                    <a:lumMod val="50000"/>
                  </a:schemeClr>
                </a:solidFill>
                <a:latin typeface="微软雅黑" panose="020B0503020204020204" pitchFamily="34" charset="-122"/>
                <a:ea typeface="微软雅黑" panose="020B0503020204020204" pitchFamily="34" charset="-122"/>
              </a:rPr>
              <a:t>首先</a:t>
            </a:r>
            <a:r>
              <a:rPr lang="zh-CN" altLang="en-US" b="1" dirty="0">
                <a:solidFill>
                  <a:schemeClr val="bg2">
                    <a:lumMod val="50000"/>
                  </a:schemeClr>
                </a:solidFill>
                <a:latin typeface="微软雅黑" panose="020B0503020204020204" pitchFamily="34" charset="-122"/>
                <a:ea typeface="微软雅黑" panose="020B0503020204020204" pitchFamily="34" charset="-122"/>
              </a:rPr>
              <a:t>将像素区域向物体表面投影；</a:t>
            </a:r>
          </a:p>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然后将投影像素区域反射至环境映射中，为每个像素选取表面的光强度；</a:t>
            </a:r>
          </a:p>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如果物体是透明的，还可将投影像素区域折射至环境映射中。</a:t>
            </a:r>
          </a:p>
        </p:txBody>
      </p:sp>
      <p:grpSp>
        <p:nvGrpSpPr>
          <p:cNvPr id="2" name="Group 4"/>
          <p:cNvGrpSpPr>
            <a:grpSpLocks/>
          </p:cNvGrpSpPr>
          <p:nvPr/>
        </p:nvGrpSpPr>
        <p:grpSpPr bwMode="auto">
          <a:xfrm>
            <a:off x="6383868" y="3933826"/>
            <a:ext cx="2976033" cy="2060575"/>
            <a:chOff x="3016" y="2478"/>
            <a:chExt cx="1406" cy="1298"/>
          </a:xfrm>
        </p:grpSpPr>
        <p:sp>
          <p:nvSpPr>
            <p:cNvPr id="33820" name="Freeform 5"/>
            <p:cNvSpPr>
              <a:spLocks/>
            </p:cNvSpPr>
            <p:nvPr/>
          </p:nvSpPr>
          <p:spPr bwMode="auto">
            <a:xfrm>
              <a:off x="3424" y="2478"/>
              <a:ext cx="998" cy="272"/>
            </a:xfrm>
            <a:custGeom>
              <a:avLst/>
              <a:gdLst>
                <a:gd name="T0" fmla="*/ 0 w 998"/>
                <a:gd name="T1" fmla="*/ 0 h 272"/>
                <a:gd name="T2" fmla="*/ 318 w 998"/>
                <a:gd name="T3" fmla="*/ 227 h 272"/>
                <a:gd name="T4" fmla="*/ 771 w 998"/>
                <a:gd name="T5" fmla="*/ 272 h 272"/>
                <a:gd name="T6" fmla="*/ 998 w 998"/>
                <a:gd name="T7" fmla="*/ 227 h 272"/>
                <a:gd name="T8" fmla="*/ 0 60000 65536"/>
                <a:gd name="T9" fmla="*/ 0 60000 65536"/>
                <a:gd name="T10" fmla="*/ 0 60000 65536"/>
                <a:gd name="T11" fmla="*/ 0 60000 65536"/>
                <a:gd name="T12" fmla="*/ 0 w 998"/>
                <a:gd name="T13" fmla="*/ 0 h 272"/>
                <a:gd name="T14" fmla="*/ 998 w 998"/>
                <a:gd name="T15" fmla="*/ 272 h 272"/>
              </a:gdLst>
              <a:ahLst/>
              <a:cxnLst>
                <a:cxn ang="T8">
                  <a:pos x="T0" y="T1"/>
                </a:cxn>
                <a:cxn ang="T9">
                  <a:pos x="T2" y="T3"/>
                </a:cxn>
                <a:cxn ang="T10">
                  <a:pos x="T4" y="T5"/>
                </a:cxn>
                <a:cxn ang="T11">
                  <a:pos x="T6" y="T7"/>
                </a:cxn>
              </a:cxnLst>
              <a:rect l="T12" t="T13" r="T14" b="T15"/>
              <a:pathLst>
                <a:path w="998" h="272">
                  <a:moveTo>
                    <a:pt x="0" y="0"/>
                  </a:moveTo>
                  <a:cubicBezTo>
                    <a:pt x="95" y="91"/>
                    <a:pt x="190" y="182"/>
                    <a:pt x="318" y="227"/>
                  </a:cubicBezTo>
                  <a:cubicBezTo>
                    <a:pt x="446" y="272"/>
                    <a:pt x="658" y="272"/>
                    <a:pt x="771" y="272"/>
                  </a:cubicBezTo>
                  <a:cubicBezTo>
                    <a:pt x="884" y="272"/>
                    <a:pt x="960" y="234"/>
                    <a:pt x="998" y="227"/>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821" name="Freeform 6"/>
            <p:cNvSpPr>
              <a:spLocks/>
            </p:cNvSpPr>
            <p:nvPr/>
          </p:nvSpPr>
          <p:spPr bwMode="auto">
            <a:xfrm>
              <a:off x="3016" y="2478"/>
              <a:ext cx="408" cy="907"/>
            </a:xfrm>
            <a:custGeom>
              <a:avLst/>
              <a:gdLst>
                <a:gd name="T0" fmla="*/ 408 w 408"/>
                <a:gd name="T1" fmla="*/ 0 h 681"/>
                <a:gd name="T2" fmla="*/ 136 w 408"/>
                <a:gd name="T3" fmla="*/ 73788 h 681"/>
                <a:gd name="T4" fmla="*/ 0 w 408"/>
                <a:gd name="T5" fmla="*/ 157705 h 681"/>
                <a:gd name="T6" fmla="*/ 0 60000 65536"/>
                <a:gd name="T7" fmla="*/ 0 60000 65536"/>
                <a:gd name="T8" fmla="*/ 0 60000 65536"/>
                <a:gd name="T9" fmla="*/ 0 w 408"/>
                <a:gd name="T10" fmla="*/ 0 h 681"/>
                <a:gd name="T11" fmla="*/ 408 w 408"/>
                <a:gd name="T12" fmla="*/ 681 h 681"/>
              </a:gdLst>
              <a:ahLst/>
              <a:cxnLst>
                <a:cxn ang="T6">
                  <a:pos x="T0" y="T1"/>
                </a:cxn>
                <a:cxn ang="T7">
                  <a:pos x="T2" y="T3"/>
                </a:cxn>
                <a:cxn ang="T8">
                  <a:pos x="T4" y="T5"/>
                </a:cxn>
              </a:cxnLst>
              <a:rect l="T9" t="T10" r="T11" b="T12"/>
              <a:pathLst>
                <a:path w="408" h="681">
                  <a:moveTo>
                    <a:pt x="408" y="0"/>
                  </a:moveTo>
                  <a:cubicBezTo>
                    <a:pt x="306" y="102"/>
                    <a:pt x="204" y="204"/>
                    <a:pt x="136" y="318"/>
                  </a:cubicBezTo>
                  <a:cubicBezTo>
                    <a:pt x="68" y="432"/>
                    <a:pt x="34" y="556"/>
                    <a:pt x="0" y="681"/>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822" name="Freeform 7"/>
            <p:cNvSpPr>
              <a:spLocks/>
            </p:cNvSpPr>
            <p:nvPr/>
          </p:nvSpPr>
          <p:spPr bwMode="auto">
            <a:xfrm>
              <a:off x="4157" y="2705"/>
              <a:ext cx="265" cy="1043"/>
            </a:xfrm>
            <a:custGeom>
              <a:avLst/>
              <a:gdLst>
                <a:gd name="T0" fmla="*/ 265 w 265"/>
                <a:gd name="T1" fmla="*/ 0 h 1043"/>
                <a:gd name="T2" fmla="*/ 38 w 265"/>
                <a:gd name="T3" fmla="*/ 454 h 1043"/>
                <a:gd name="T4" fmla="*/ 38 w 265"/>
                <a:gd name="T5" fmla="*/ 1043 h 1043"/>
                <a:gd name="T6" fmla="*/ 0 60000 65536"/>
                <a:gd name="T7" fmla="*/ 0 60000 65536"/>
                <a:gd name="T8" fmla="*/ 0 60000 65536"/>
                <a:gd name="T9" fmla="*/ 0 w 265"/>
                <a:gd name="T10" fmla="*/ 0 h 1043"/>
                <a:gd name="T11" fmla="*/ 265 w 265"/>
                <a:gd name="T12" fmla="*/ 1043 h 1043"/>
              </a:gdLst>
              <a:ahLst/>
              <a:cxnLst>
                <a:cxn ang="T6">
                  <a:pos x="T0" y="T1"/>
                </a:cxn>
                <a:cxn ang="T7">
                  <a:pos x="T2" y="T3"/>
                </a:cxn>
                <a:cxn ang="T8">
                  <a:pos x="T4" y="T5"/>
                </a:cxn>
              </a:cxnLst>
              <a:rect l="T9" t="T10" r="T11" b="T12"/>
              <a:pathLst>
                <a:path w="265" h="1043">
                  <a:moveTo>
                    <a:pt x="265" y="0"/>
                  </a:moveTo>
                  <a:cubicBezTo>
                    <a:pt x="170" y="140"/>
                    <a:pt x="76" y="280"/>
                    <a:pt x="38" y="454"/>
                  </a:cubicBezTo>
                  <a:cubicBezTo>
                    <a:pt x="0" y="628"/>
                    <a:pt x="19" y="835"/>
                    <a:pt x="38" y="104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823" name="Freeform 8"/>
            <p:cNvSpPr>
              <a:spLocks/>
            </p:cNvSpPr>
            <p:nvPr/>
          </p:nvSpPr>
          <p:spPr bwMode="auto">
            <a:xfrm rot="-134636">
              <a:off x="3016" y="3368"/>
              <a:ext cx="1179" cy="408"/>
            </a:xfrm>
            <a:custGeom>
              <a:avLst/>
              <a:gdLst>
                <a:gd name="T0" fmla="*/ 0 w 1179"/>
                <a:gd name="T1" fmla="*/ 0 h 408"/>
                <a:gd name="T2" fmla="*/ 453 w 1179"/>
                <a:gd name="T3" fmla="*/ 317 h 408"/>
                <a:gd name="T4" fmla="*/ 1179 w 1179"/>
                <a:gd name="T5" fmla="*/ 408 h 408"/>
                <a:gd name="T6" fmla="*/ 0 60000 65536"/>
                <a:gd name="T7" fmla="*/ 0 60000 65536"/>
                <a:gd name="T8" fmla="*/ 0 60000 65536"/>
                <a:gd name="T9" fmla="*/ 0 w 1179"/>
                <a:gd name="T10" fmla="*/ 0 h 408"/>
                <a:gd name="T11" fmla="*/ 1179 w 1179"/>
                <a:gd name="T12" fmla="*/ 408 h 408"/>
              </a:gdLst>
              <a:ahLst/>
              <a:cxnLst>
                <a:cxn ang="T6">
                  <a:pos x="T0" y="T1"/>
                </a:cxn>
                <a:cxn ang="T7">
                  <a:pos x="T2" y="T3"/>
                </a:cxn>
                <a:cxn ang="T8">
                  <a:pos x="T4" y="T5"/>
                </a:cxn>
              </a:cxnLst>
              <a:rect l="T9" t="T10" r="T11" b="T12"/>
              <a:pathLst>
                <a:path w="1179" h="408">
                  <a:moveTo>
                    <a:pt x="0" y="0"/>
                  </a:moveTo>
                  <a:cubicBezTo>
                    <a:pt x="128" y="124"/>
                    <a:pt x="256" y="249"/>
                    <a:pt x="453" y="317"/>
                  </a:cubicBezTo>
                  <a:cubicBezTo>
                    <a:pt x="650" y="385"/>
                    <a:pt x="914" y="396"/>
                    <a:pt x="1179" y="40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 name="Group 9"/>
          <p:cNvGrpSpPr>
            <a:grpSpLocks/>
          </p:cNvGrpSpPr>
          <p:nvPr/>
        </p:nvGrpSpPr>
        <p:grpSpPr bwMode="auto">
          <a:xfrm>
            <a:off x="4464051" y="4078289"/>
            <a:ext cx="3456516" cy="1800225"/>
            <a:chOff x="2109" y="2569"/>
            <a:chExt cx="1633" cy="1134"/>
          </a:xfrm>
        </p:grpSpPr>
        <p:sp>
          <p:nvSpPr>
            <p:cNvPr id="33816" name="Line 10"/>
            <p:cNvSpPr>
              <a:spLocks noChangeShapeType="1"/>
            </p:cNvSpPr>
            <p:nvPr/>
          </p:nvSpPr>
          <p:spPr bwMode="auto">
            <a:xfrm flipH="1" flipV="1">
              <a:off x="2109" y="2886"/>
              <a:ext cx="1451" cy="1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17" name="Line 11"/>
            <p:cNvSpPr>
              <a:spLocks noChangeShapeType="1"/>
            </p:cNvSpPr>
            <p:nvPr/>
          </p:nvSpPr>
          <p:spPr bwMode="auto">
            <a:xfrm flipH="1">
              <a:off x="2109" y="3204"/>
              <a:ext cx="1406" cy="2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18" name="Line 12"/>
            <p:cNvSpPr>
              <a:spLocks noChangeShapeType="1"/>
            </p:cNvSpPr>
            <p:nvPr/>
          </p:nvSpPr>
          <p:spPr bwMode="auto">
            <a:xfrm flipH="1" flipV="1">
              <a:off x="2109" y="2569"/>
              <a:ext cx="1633" cy="49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19" name="Line 13"/>
            <p:cNvSpPr>
              <a:spLocks noChangeShapeType="1"/>
            </p:cNvSpPr>
            <p:nvPr/>
          </p:nvSpPr>
          <p:spPr bwMode="auto">
            <a:xfrm flipH="1">
              <a:off x="2199" y="3249"/>
              <a:ext cx="1497" cy="4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 name="Group 14"/>
          <p:cNvGrpSpPr>
            <a:grpSpLocks/>
          </p:cNvGrpSpPr>
          <p:nvPr/>
        </p:nvGrpSpPr>
        <p:grpSpPr bwMode="auto">
          <a:xfrm>
            <a:off x="5615518" y="6381750"/>
            <a:ext cx="2592916" cy="438150"/>
            <a:chOff x="2653" y="4020"/>
            <a:chExt cx="1225" cy="276"/>
          </a:xfrm>
        </p:grpSpPr>
        <p:sp>
          <p:nvSpPr>
            <p:cNvPr id="33814" name="Text Box 15"/>
            <p:cNvSpPr txBox="1">
              <a:spLocks noChangeArrowheads="1"/>
            </p:cNvSpPr>
            <p:nvPr/>
          </p:nvSpPr>
          <p:spPr bwMode="auto">
            <a:xfrm>
              <a:off x="2653" y="4020"/>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a:solidFill>
                    <a:schemeClr val="bg2">
                      <a:lumMod val="50000"/>
                    </a:schemeClr>
                  </a:solidFill>
                  <a:latin typeface="Arial" charset="0"/>
                  <a:sym typeface="Symbol" pitchFamily="18" charset="2"/>
                </a:rPr>
                <a:t></a:t>
              </a:r>
            </a:p>
          </p:txBody>
        </p:sp>
        <p:sp>
          <p:nvSpPr>
            <p:cNvPr id="33815" name="Text Box 16"/>
            <p:cNvSpPr txBox="1">
              <a:spLocks noChangeArrowheads="1"/>
            </p:cNvSpPr>
            <p:nvPr/>
          </p:nvSpPr>
          <p:spPr bwMode="auto">
            <a:xfrm>
              <a:off x="2744" y="4065"/>
              <a:ext cx="113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a:solidFill>
                    <a:schemeClr val="bg2">
                      <a:lumMod val="50000"/>
                    </a:schemeClr>
                  </a:solidFill>
                  <a:latin typeface="Arial" charset="0"/>
                </a:rPr>
                <a:t>投影参考点</a:t>
              </a:r>
            </a:p>
          </p:txBody>
        </p:sp>
      </p:grpSp>
      <p:grpSp>
        <p:nvGrpSpPr>
          <p:cNvPr id="5" name="Group 17"/>
          <p:cNvGrpSpPr>
            <a:grpSpLocks/>
          </p:cNvGrpSpPr>
          <p:nvPr/>
        </p:nvGrpSpPr>
        <p:grpSpPr bwMode="auto">
          <a:xfrm>
            <a:off x="5808133" y="4408488"/>
            <a:ext cx="3937000" cy="2189162"/>
            <a:chOff x="2744" y="2777"/>
            <a:chExt cx="1860" cy="1379"/>
          </a:xfrm>
        </p:grpSpPr>
        <p:grpSp>
          <p:nvGrpSpPr>
            <p:cNvPr id="33807" name="Group 18"/>
            <p:cNvGrpSpPr>
              <a:grpSpLocks/>
            </p:cNvGrpSpPr>
            <p:nvPr/>
          </p:nvGrpSpPr>
          <p:grpSpPr bwMode="auto">
            <a:xfrm>
              <a:off x="2744" y="3022"/>
              <a:ext cx="998" cy="1134"/>
              <a:chOff x="2744" y="3022"/>
              <a:chExt cx="998" cy="1134"/>
            </a:xfrm>
          </p:grpSpPr>
          <p:sp>
            <p:nvSpPr>
              <p:cNvPr id="33809" name="Line 19"/>
              <p:cNvSpPr>
                <a:spLocks noChangeShapeType="1"/>
              </p:cNvSpPr>
              <p:nvPr/>
            </p:nvSpPr>
            <p:spPr bwMode="auto">
              <a:xfrm flipV="1">
                <a:off x="2744" y="3204"/>
                <a:ext cx="771" cy="9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10" name="Freeform 20"/>
              <p:cNvSpPr>
                <a:spLocks/>
              </p:cNvSpPr>
              <p:nvPr/>
            </p:nvSpPr>
            <p:spPr bwMode="auto">
              <a:xfrm>
                <a:off x="3515" y="3022"/>
                <a:ext cx="227" cy="227"/>
              </a:xfrm>
              <a:custGeom>
                <a:avLst/>
                <a:gdLst>
                  <a:gd name="T0" fmla="*/ 45 w 227"/>
                  <a:gd name="T1" fmla="*/ 0 h 227"/>
                  <a:gd name="T2" fmla="*/ 0 w 227"/>
                  <a:gd name="T3" fmla="*/ 182 h 227"/>
                  <a:gd name="T4" fmla="*/ 181 w 227"/>
                  <a:gd name="T5" fmla="*/ 227 h 227"/>
                  <a:gd name="T6" fmla="*/ 227 w 227"/>
                  <a:gd name="T7" fmla="*/ 46 h 227"/>
                  <a:gd name="T8" fmla="*/ 45 w 227"/>
                  <a:gd name="T9" fmla="*/ 0 h 227"/>
                  <a:gd name="T10" fmla="*/ 0 60000 65536"/>
                  <a:gd name="T11" fmla="*/ 0 60000 65536"/>
                  <a:gd name="T12" fmla="*/ 0 60000 65536"/>
                  <a:gd name="T13" fmla="*/ 0 60000 65536"/>
                  <a:gd name="T14" fmla="*/ 0 60000 65536"/>
                  <a:gd name="T15" fmla="*/ 0 w 227"/>
                  <a:gd name="T16" fmla="*/ 0 h 227"/>
                  <a:gd name="T17" fmla="*/ 227 w 227"/>
                  <a:gd name="T18" fmla="*/ 227 h 227"/>
                </a:gdLst>
                <a:ahLst/>
                <a:cxnLst>
                  <a:cxn ang="T10">
                    <a:pos x="T0" y="T1"/>
                  </a:cxn>
                  <a:cxn ang="T11">
                    <a:pos x="T2" y="T3"/>
                  </a:cxn>
                  <a:cxn ang="T12">
                    <a:pos x="T4" y="T5"/>
                  </a:cxn>
                  <a:cxn ang="T13">
                    <a:pos x="T6" y="T7"/>
                  </a:cxn>
                  <a:cxn ang="T14">
                    <a:pos x="T8" y="T9"/>
                  </a:cxn>
                </a:cxnLst>
                <a:rect l="T15" t="T16" r="T17" b="T18"/>
                <a:pathLst>
                  <a:path w="227" h="227">
                    <a:moveTo>
                      <a:pt x="45" y="0"/>
                    </a:moveTo>
                    <a:lnTo>
                      <a:pt x="0" y="182"/>
                    </a:lnTo>
                    <a:lnTo>
                      <a:pt x="181" y="227"/>
                    </a:lnTo>
                    <a:lnTo>
                      <a:pt x="227" y="46"/>
                    </a:lnTo>
                    <a:lnTo>
                      <a:pt x="45" y="0"/>
                    </a:lnTo>
                    <a:close/>
                  </a:path>
                </a:pathLst>
              </a:custGeom>
              <a:solidFill>
                <a:schemeClr val="accent1"/>
              </a:solidFill>
              <a:ln w="9525">
                <a:solidFill>
                  <a:schemeClr val="tx1"/>
                </a:solidFill>
                <a:round/>
                <a:headEnd/>
                <a:tailEnd/>
              </a:ln>
            </p:spPr>
            <p:txBody>
              <a:bodyPr/>
              <a:lstStyle/>
              <a:p>
                <a:endParaRPr lang="zh-CN" altLang="en-US"/>
              </a:p>
            </p:txBody>
          </p:sp>
          <p:sp>
            <p:nvSpPr>
              <p:cNvPr id="33811" name="Line 21"/>
              <p:cNvSpPr>
                <a:spLocks noChangeShapeType="1"/>
              </p:cNvSpPr>
              <p:nvPr/>
            </p:nvSpPr>
            <p:spPr bwMode="auto">
              <a:xfrm flipV="1">
                <a:off x="2744" y="3022"/>
                <a:ext cx="816" cy="113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12" name="Line 22"/>
              <p:cNvSpPr>
                <a:spLocks noChangeShapeType="1"/>
              </p:cNvSpPr>
              <p:nvPr/>
            </p:nvSpPr>
            <p:spPr bwMode="auto">
              <a:xfrm flipV="1">
                <a:off x="2744" y="3068"/>
                <a:ext cx="998" cy="10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13" name="Line 23"/>
              <p:cNvSpPr>
                <a:spLocks noChangeShapeType="1"/>
              </p:cNvSpPr>
              <p:nvPr/>
            </p:nvSpPr>
            <p:spPr bwMode="auto">
              <a:xfrm flipV="1">
                <a:off x="2744" y="3249"/>
                <a:ext cx="952" cy="90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3808" name="Text Box 24"/>
            <p:cNvSpPr txBox="1">
              <a:spLocks noChangeArrowheads="1"/>
            </p:cNvSpPr>
            <p:nvPr/>
          </p:nvSpPr>
          <p:spPr bwMode="auto">
            <a:xfrm>
              <a:off x="3470" y="2777"/>
              <a:ext cx="113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dirty="0">
                  <a:latin typeface="Arial" charset="0"/>
                </a:rPr>
                <a:t>投影像素区域</a:t>
              </a:r>
            </a:p>
          </p:txBody>
        </p:sp>
      </p:grpSp>
      <p:grpSp>
        <p:nvGrpSpPr>
          <p:cNvPr id="7" name="Group 25"/>
          <p:cNvGrpSpPr>
            <a:grpSpLocks/>
          </p:cNvGrpSpPr>
          <p:nvPr/>
        </p:nvGrpSpPr>
        <p:grpSpPr bwMode="auto">
          <a:xfrm>
            <a:off x="2734734" y="4413250"/>
            <a:ext cx="3263900" cy="1150938"/>
            <a:chOff x="1292" y="2780"/>
            <a:chExt cx="1542" cy="725"/>
          </a:xfrm>
        </p:grpSpPr>
        <p:sp>
          <p:nvSpPr>
            <p:cNvPr id="33805" name="Freeform 26"/>
            <p:cNvSpPr>
              <a:spLocks/>
            </p:cNvSpPr>
            <p:nvPr/>
          </p:nvSpPr>
          <p:spPr bwMode="auto">
            <a:xfrm>
              <a:off x="2426" y="2780"/>
              <a:ext cx="408" cy="725"/>
            </a:xfrm>
            <a:custGeom>
              <a:avLst/>
              <a:gdLst>
                <a:gd name="T0" fmla="*/ 0 w 408"/>
                <a:gd name="T1" fmla="*/ 136 h 725"/>
                <a:gd name="T2" fmla="*/ 408 w 408"/>
                <a:gd name="T3" fmla="*/ 0 h 725"/>
                <a:gd name="T4" fmla="*/ 408 w 408"/>
                <a:gd name="T5" fmla="*/ 725 h 725"/>
                <a:gd name="T6" fmla="*/ 0 w 408"/>
                <a:gd name="T7" fmla="*/ 635 h 725"/>
                <a:gd name="T8" fmla="*/ 0 w 408"/>
                <a:gd name="T9" fmla="*/ 136 h 725"/>
                <a:gd name="T10" fmla="*/ 0 60000 65536"/>
                <a:gd name="T11" fmla="*/ 0 60000 65536"/>
                <a:gd name="T12" fmla="*/ 0 60000 65536"/>
                <a:gd name="T13" fmla="*/ 0 60000 65536"/>
                <a:gd name="T14" fmla="*/ 0 60000 65536"/>
                <a:gd name="T15" fmla="*/ 0 w 408"/>
                <a:gd name="T16" fmla="*/ 0 h 725"/>
                <a:gd name="T17" fmla="*/ 408 w 408"/>
                <a:gd name="T18" fmla="*/ 725 h 725"/>
              </a:gdLst>
              <a:ahLst/>
              <a:cxnLst>
                <a:cxn ang="T10">
                  <a:pos x="T0" y="T1"/>
                </a:cxn>
                <a:cxn ang="T11">
                  <a:pos x="T2" y="T3"/>
                </a:cxn>
                <a:cxn ang="T12">
                  <a:pos x="T4" y="T5"/>
                </a:cxn>
                <a:cxn ang="T13">
                  <a:pos x="T6" y="T7"/>
                </a:cxn>
                <a:cxn ang="T14">
                  <a:pos x="T8" y="T9"/>
                </a:cxn>
              </a:cxnLst>
              <a:rect l="T15" t="T16" r="T17" b="T18"/>
              <a:pathLst>
                <a:path w="408" h="725">
                  <a:moveTo>
                    <a:pt x="0" y="136"/>
                  </a:moveTo>
                  <a:lnTo>
                    <a:pt x="408" y="0"/>
                  </a:lnTo>
                  <a:lnTo>
                    <a:pt x="408" y="725"/>
                  </a:lnTo>
                  <a:lnTo>
                    <a:pt x="0" y="635"/>
                  </a:lnTo>
                  <a:lnTo>
                    <a:pt x="0" y="136"/>
                  </a:lnTo>
                  <a:close/>
                </a:path>
              </a:pathLst>
            </a:custGeom>
            <a:gradFill rotWithShape="1">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1"/>
            </a:gradFill>
            <a:ln w="9525">
              <a:solidFill>
                <a:schemeClr val="tx1"/>
              </a:solidFill>
              <a:round/>
              <a:headEnd/>
              <a:tailEnd/>
            </a:ln>
          </p:spPr>
          <p:txBody>
            <a:bodyPr/>
            <a:lstStyle/>
            <a:p>
              <a:endParaRPr lang="zh-CN" altLang="en-US">
                <a:solidFill>
                  <a:schemeClr val="bg2">
                    <a:lumMod val="50000"/>
                  </a:schemeClr>
                </a:solidFill>
              </a:endParaRPr>
            </a:p>
          </p:txBody>
        </p:sp>
        <p:sp>
          <p:nvSpPr>
            <p:cNvPr id="33806" name="Text Box 27"/>
            <p:cNvSpPr txBox="1">
              <a:spLocks noChangeArrowheads="1"/>
            </p:cNvSpPr>
            <p:nvPr/>
          </p:nvSpPr>
          <p:spPr bwMode="auto">
            <a:xfrm>
              <a:off x="1292" y="2931"/>
              <a:ext cx="1089"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spcBef>
                  <a:spcPct val="50000"/>
                </a:spcBef>
              </a:pPr>
              <a:r>
                <a:rPr lang="zh-CN" altLang="en-US" dirty="0">
                  <a:solidFill>
                    <a:schemeClr val="bg2">
                      <a:lumMod val="50000"/>
                    </a:schemeClr>
                  </a:solidFill>
                  <a:latin typeface="Arial" charset="0"/>
                </a:rPr>
                <a:t>像素在环境映射中的投影</a:t>
              </a:r>
            </a:p>
          </p:txBody>
        </p:sp>
      </p:grpSp>
      <p:grpSp>
        <p:nvGrpSpPr>
          <p:cNvPr id="8" name="Group 28"/>
          <p:cNvGrpSpPr>
            <a:grpSpLocks/>
          </p:cNvGrpSpPr>
          <p:nvPr/>
        </p:nvGrpSpPr>
        <p:grpSpPr bwMode="auto">
          <a:xfrm>
            <a:off x="6472768" y="5873750"/>
            <a:ext cx="2504017" cy="369888"/>
            <a:chOff x="3058" y="3700"/>
            <a:chExt cx="1183" cy="233"/>
          </a:xfrm>
        </p:grpSpPr>
        <p:sp>
          <p:nvSpPr>
            <p:cNvPr id="33803" name="Freeform 29"/>
            <p:cNvSpPr>
              <a:spLocks/>
            </p:cNvSpPr>
            <p:nvPr/>
          </p:nvSpPr>
          <p:spPr bwMode="auto">
            <a:xfrm>
              <a:off x="3058" y="3700"/>
              <a:ext cx="91" cy="91"/>
            </a:xfrm>
            <a:custGeom>
              <a:avLst/>
              <a:gdLst>
                <a:gd name="T0" fmla="*/ 0 w 227"/>
                <a:gd name="T1" fmla="*/ 0 h 227"/>
                <a:gd name="T2" fmla="*/ 0 w 227"/>
                <a:gd name="T3" fmla="*/ 0 h 227"/>
                <a:gd name="T4" fmla="*/ 0 w 227"/>
                <a:gd name="T5" fmla="*/ 0 h 227"/>
                <a:gd name="T6" fmla="*/ 0 w 227"/>
                <a:gd name="T7" fmla="*/ 0 h 227"/>
                <a:gd name="T8" fmla="*/ 0 w 227"/>
                <a:gd name="T9" fmla="*/ 0 h 227"/>
                <a:gd name="T10" fmla="*/ 0 60000 65536"/>
                <a:gd name="T11" fmla="*/ 0 60000 65536"/>
                <a:gd name="T12" fmla="*/ 0 60000 65536"/>
                <a:gd name="T13" fmla="*/ 0 60000 65536"/>
                <a:gd name="T14" fmla="*/ 0 60000 65536"/>
                <a:gd name="T15" fmla="*/ 0 w 227"/>
                <a:gd name="T16" fmla="*/ 0 h 227"/>
                <a:gd name="T17" fmla="*/ 227 w 227"/>
                <a:gd name="T18" fmla="*/ 227 h 227"/>
              </a:gdLst>
              <a:ahLst/>
              <a:cxnLst>
                <a:cxn ang="T10">
                  <a:pos x="T0" y="T1"/>
                </a:cxn>
                <a:cxn ang="T11">
                  <a:pos x="T2" y="T3"/>
                </a:cxn>
                <a:cxn ang="T12">
                  <a:pos x="T4" y="T5"/>
                </a:cxn>
                <a:cxn ang="T13">
                  <a:pos x="T6" y="T7"/>
                </a:cxn>
                <a:cxn ang="T14">
                  <a:pos x="T8" y="T9"/>
                </a:cxn>
              </a:cxnLst>
              <a:rect l="T15" t="T16" r="T17" b="T18"/>
              <a:pathLst>
                <a:path w="227" h="227">
                  <a:moveTo>
                    <a:pt x="45" y="0"/>
                  </a:moveTo>
                  <a:lnTo>
                    <a:pt x="0" y="182"/>
                  </a:lnTo>
                  <a:lnTo>
                    <a:pt x="181" y="227"/>
                  </a:lnTo>
                  <a:lnTo>
                    <a:pt x="227" y="46"/>
                  </a:lnTo>
                  <a:lnTo>
                    <a:pt x="45" y="0"/>
                  </a:lnTo>
                  <a:close/>
                </a:path>
              </a:pathLst>
            </a:custGeom>
            <a:solidFill>
              <a:schemeClr val="accent1"/>
            </a:solidFill>
            <a:ln w="9525">
              <a:solidFill>
                <a:schemeClr val="tx1"/>
              </a:solidFill>
              <a:round/>
              <a:headEnd/>
              <a:tailEnd/>
            </a:ln>
          </p:spPr>
          <p:txBody>
            <a:bodyPr/>
            <a:lstStyle/>
            <a:p>
              <a:endParaRPr lang="zh-CN" altLang="en-US">
                <a:solidFill>
                  <a:schemeClr val="bg2">
                    <a:lumMod val="50000"/>
                  </a:schemeClr>
                </a:solidFill>
              </a:endParaRPr>
            </a:p>
          </p:txBody>
        </p:sp>
        <p:sp>
          <p:nvSpPr>
            <p:cNvPr id="33804" name="Text Box 30"/>
            <p:cNvSpPr txBox="1">
              <a:spLocks noChangeArrowheads="1"/>
            </p:cNvSpPr>
            <p:nvPr/>
          </p:nvSpPr>
          <p:spPr bwMode="auto">
            <a:xfrm>
              <a:off x="3107" y="3702"/>
              <a:ext cx="113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a:solidFill>
                    <a:schemeClr val="bg2">
                      <a:lumMod val="50000"/>
                    </a:schemeClr>
                  </a:solidFill>
                  <a:latin typeface="Arial" charset="0"/>
                </a:rPr>
                <a:t>像素区域</a:t>
              </a:r>
            </a:p>
          </p:txBody>
        </p:sp>
      </p:grpSp>
      <p:sp>
        <p:nvSpPr>
          <p:cNvPr id="98335" name="Line 31"/>
          <p:cNvSpPr>
            <a:spLocks noChangeAspect="1" noChangeShapeType="1"/>
          </p:cNvSpPr>
          <p:nvPr/>
        </p:nvSpPr>
        <p:spPr bwMode="auto">
          <a:xfrm flipV="1">
            <a:off x="6521451" y="5883275"/>
            <a:ext cx="162983" cy="122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Rectangle 2"/>
          <p:cNvSpPr txBox="1">
            <a:spLocks noChangeArrowheads="1"/>
          </p:cNvSpPr>
          <p:nvPr/>
        </p:nvSpPr>
        <p:spPr>
          <a:xfrm>
            <a:off x="839416" y="214314"/>
            <a:ext cx="10390716" cy="146208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hangingPunct="0">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2.3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环境映射</a:t>
            </a:r>
            <a:endParaRPr lang="zh-CN" altLang="en-US"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4423864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8307">
                                            <p:txEl>
                                              <p:pRg st="0" end="0"/>
                                            </p:txEl>
                                          </p:spTgt>
                                        </p:tgtEl>
                                        <p:attrNameLst>
                                          <p:attrName>style.visibility</p:attrName>
                                        </p:attrNameLst>
                                      </p:cBhvr>
                                      <p:to>
                                        <p:strVal val="visible"/>
                                      </p:to>
                                    </p:set>
                                    <p:animEffect transition="in" filter="wipe(up)">
                                      <p:cBhvr>
                                        <p:cTn id="7" dur="500"/>
                                        <p:tgtEl>
                                          <p:spTgt spid="9830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98335"/>
                                        </p:tgtEl>
                                        <p:attrNameLst>
                                          <p:attrName>style.visibility</p:attrName>
                                        </p:attrNameLst>
                                      </p:cBhvr>
                                      <p:to>
                                        <p:strVal val="visible"/>
                                      </p:to>
                                    </p:set>
                                    <p:animEffect transition="in" filter="wipe(down)">
                                      <p:cBhvr>
                                        <p:cTn id="25" dur="500"/>
                                        <p:tgtEl>
                                          <p:spTgt spid="98335"/>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98307">
                                            <p:txEl>
                                              <p:pRg st="1" end="1"/>
                                            </p:txEl>
                                          </p:spTgt>
                                        </p:tgtEl>
                                        <p:attrNameLst>
                                          <p:attrName>style.visibility</p:attrName>
                                        </p:attrNameLst>
                                      </p:cBhvr>
                                      <p:to>
                                        <p:strVal val="visible"/>
                                      </p:to>
                                    </p:set>
                                    <p:animEffect transition="in" filter="wipe(up)">
                                      <p:cBhvr>
                                        <p:cTn id="28" dur="500"/>
                                        <p:tgtEl>
                                          <p:spTgt spid="98307">
                                            <p:txEl>
                                              <p:pRg st="1" end="1"/>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2"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right)">
                                      <p:cBhvr>
                                        <p:cTn id="33" dur="500"/>
                                        <p:tgtEl>
                                          <p:spTgt spid="3"/>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childTnLst>
                                </p:cTn>
                              </p:par>
                              <p:par>
                                <p:cTn id="38" presetID="22" presetClass="entr" presetSubtype="1" fill="hold" grpId="0" nodeType="withEffect">
                                  <p:stCondLst>
                                    <p:cond delay="0"/>
                                  </p:stCondLst>
                                  <p:childTnLst>
                                    <p:set>
                                      <p:cBhvr>
                                        <p:cTn id="39" dur="1" fill="hold">
                                          <p:stCondLst>
                                            <p:cond delay="0"/>
                                          </p:stCondLst>
                                        </p:cTn>
                                        <p:tgtEl>
                                          <p:spTgt spid="98307">
                                            <p:txEl>
                                              <p:pRg st="2" end="2"/>
                                            </p:txEl>
                                          </p:spTgt>
                                        </p:tgtEl>
                                        <p:attrNameLst>
                                          <p:attrName>style.visibility</p:attrName>
                                        </p:attrNameLst>
                                      </p:cBhvr>
                                      <p:to>
                                        <p:strVal val="visible"/>
                                      </p:to>
                                    </p:set>
                                    <p:animEffect transition="in" filter="wipe(up)">
                                      <p:cBhvr>
                                        <p:cTn id="40" dur="500"/>
                                        <p:tgtEl>
                                          <p:spTgt spid="9830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7" grpId="0" uiExpand="1" build="p"/>
      <p:bldP spid="98335" grpId="0" uiExpan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850567" y="908720"/>
            <a:ext cx="10515164" cy="1325563"/>
          </a:xfrm>
        </p:spPr>
        <p:txBody>
          <a:bodyPr>
            <a:normAutofit/>
          </a:bodyPr>
          <a:lstStyle/>
          <a:p>
            <a:pPr marL="717550" lvl="1" indent="-342900" hangingPunct="0">
              <a:lnSpc>
                <a:spcPct val="140000"/>
              </a:lnSpc>
              <a:spcBef>
                <a:spcPts val="1800"/>
              </a:spcBef>
              <a:buFont typeface="Wingdings" panose="05000000000000000000" pitchFamily="2" charset="2"/>
              <a:buChar char="Ø"/>
              <a:defRPr/>
            </a:pPr>
            <a:r>
              <a:rPr lang="zh-CN" altLang="en-US" sz="2400" b="1" dirty="0">
                <a:solidFill>
                  <a:schemeClr val="bg2">
                    <a:lumMod val="50000"/>
                  </a:schemeClr>
                </a:solidFill>
                <a:latin typeface="微软雅黑" panose="020B0503020204020204" pitchFamily="34" charset="-122"/>
                <a:ea typeface="微软雅黑" panose="020B0503020204020204" pitchFamily="34" charset="-122"/>
              </a:rPr>
              <a:t>环境映射与光线跟踪的对比</a:t>
            </a:r>
          </a:p>
        </p:txBody>
      </p:sp>
      <p:pic>
        <p:nvPicPr>
          <p:cNvPr id="34819" name="Picture 3" descr="环境映射与光线跟踪效果的对比"/>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34584" y="1916113"/>
            <a:ext cx="8881533" cy="4108450"/>
          </a:xfrm>
          <a:noFill/>
        </p:spPr>
      </p:pic>
      <p:sp>
        <p:nvSpPr>
          <p:cNvPr id="34820" name="Text Box 4"/>
          <p:cNvSpPr txBox="1">
            <a:spLocks noChangeArrowheads="1"/>
          </p:cNvSpPr>
          <p:nvPr/>
        </p:nvSpPr>
        <p:spPr bwMode="auto">
          <a:xfrm>
            <a:off x="1199456" y="6092825"/>
            <a:ext cx="97923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b="1" dirty="0">
                <a:solidFill>
                  <a:schemeClr val="bg2">
                    <a:lumMod val="50000"/>
                  </a:schemeClr>
                </a:solidFill>
                <a:latin typeface="Arial" charset="0"/>
              </a:rPr>
              <a:t>环境映射光照效果与光线跟踪的比较。环境映射的方法效果相似，素速度快，但是没有自反射。</a:t>
            </a:r>
          </a:p>
        </p:txBody>
      </p:sp>
      <p:sp>
        <p:nvSpPr>
          <p:cNvPr id="5" name="Rectangle 2"/>
          <p:cNvSpPr txBox="1">
            <a:spLocks noChangeArrowheads="1"/>
          </p:cNvSpPr>
          <p:nvPr/>
        </p:nvSpPr>
        <p:spPr>
          <a:xfrm>
            <a:off x="839416" y="214314"/>
            <a:ext cx="10390716" cy="146208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hangingPunct="0">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2.3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环境映射</a:t>
            </a:r>
            <a:endParaRPr lang="zh-CN" altLang="en-US"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08761248"/>
      </p:ext>
    </p:extLst>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839416" y="945357"/>
            <a:ext cx="10515164" cy="1325563"/>
          </a:xfrm>
        </p:spPr>
        <p:txBody>
          <a:bodyPr>
            <a:normAutofit/>
          </a:bodyPr>
          <a:lstStyle/>
          <a:p>
            <a:pPr marL="717550" lvl="1" indent="-342900" hangingPunct="0">
              <a:lnSpc>
                <a:spcPct val="140000"/>
              </a:lnSpc>
              <a:spcBef>
                <a:spcPts val="1800"/>
              </a:spcBef>
              <a:buFont typeface="Wingdings" panose="05000000000000000000" pitchFamily="2" charset="2"/>
              <a:buChar char="Ø"/>
              <a:defRPr/>
            </a:pPr>
            <a:r>
              <a:rPr lang="en-US" altLang="zh-CN" sz="2400" b="1" dirty="0">
                <a:solidFill>
                  <a:schemeClr val="bg2">
                    <a:lumMod val="50000"/>
                  </a:schemeClr>
                </a:solidFill>
                <a:latin typeface="微软雅黑" panose="020B0503020204020204" pitchFamily="34" charset="-122"/>
                <a:ea typeface="微软雅黑" panose="020B0503020204020204" pitchFamily="34" charset="-122"/>
              </a:rPr>
              <a:t>HDR</a:t>
            </a:r>
            <a:r>
              <a:rPr lang="zh-CN" altLang="en-US" sz="2400" b="1" dirty="0">
                <a:solidFill>
                  <a:schemeClr val="bg2">
                    <a:lumMod val="50000"/>
                  </a:schemeClr>
                </a:solidFill>
                <a:latin typeface="微软雅黑" panose="020B0503020204020204" pitchFamily="34" charset="-122"/>
                <a:ea typeface="微软雅黑" panose="020B0503020204020204" pitchFamily="34" charset="-122"/>
              </a:rPr>
              <a:t>与环境映射的结合</a:t>
            </a:r>
          </a:p>
        </p:txBody>
      </p:sp>
      <p:pic>
        <p:nvPicPr>
          <p:cNvPr id="35843" name="Picture 4" descr="环境纹理"/>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703513" y="1988840"/>
            <a:ext cx="7488832" cy="4869160"/>
          </a:xfrm>
          <a:noFill/>
        </p:spPr>
      </p:pic>
      <p:sp>
        <p:nvSpPr>
          <p:cNvPr id="4" name="Rectangle 2"/>
          <p:cNvSpPr txBox="1">
            <a:spLocks noChangeArrowheads="1"/>
          </p:cNvSpPr>
          <p:nvPr/>
        </p:nvSpPr>
        <p:spPr>
          <a:xfrm>
            <a:off x="839416" y="214314"/>
            <a:ext cx="10390716" cy="146208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hangingPunct="0">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2.3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环境映射</a:t>
            </a:r>
            <a:endParaRPr lang="zh-CN" altLang="en-US"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62069970"/>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8"/>
          <p:cNvSpPr>
            <a:spLocks noGrp="1" noChangeArrowheads="1"/>
          </p:cNvSpPr>
          <p:nvPr>
            <p:ph type="title"/>
          </p:nvPr>
        </p:nvSpPr>
        <p:spPr>
          <a:xfrm>
            <a:off x="767408" y="404664"/>
            <a:ext cx="10972800" cy="1139825"/>
          </a:xfrm>
        </p:spPr>
        <p:txBody>
          <a:bodyPr/>
          <a:lstStyle/>
          <a:p>
            <a:pPr marL="717550" lvl="1" indent="-342900" eaLnBrk="1" hangingPunct="0">
              <a:lnSpc>
                <a:spcPct val="100000"/>
              </a:lnSpc>
              <a:spcBef>
                <a:spcPts val="2400"/>
              </a:spcBef>
              <a:buFont typeface="Wingdings" panose="05000000000000000000" pitchFamily="2" charset="2"/>
              <a:buChar char="Ø"/>
              <a:defRPr/>
            </a:pPr>
            <a:r>
              <a:rPr lang="zh-CN" altLang="en-US" sz="2600" b="1" dirty="0" smtClean="0">
                <a:solidFill>
                  <a:schemeClr val="bg2">
                    <a:lumMod val="50000"/>
                  </a:schemeClr>
                </a:solidFill>
                <a:latin typeface="微软雅黑" panose="020B0503020204020204" pitchFamily="34" charset="-122"/>
                <a:ea typeface="微软雅黑" panose="020B0503020204020204" pitchFamily="34" charset="-122"/>
              </a:rPr>
              <a:t>大幅度</a:t>
            </a:r>
            <a:r>
              <a:rPr lang="zh-CN" altLang="en-US" sz="2600" b="1" dirty="0">
                <a:solidFill>
                  <a:schemeClr val="bg2">
                    <a:lumMod val="50000"/>
                  </a:schemeClr>
                </a:solidFill>
                <a:latin typeface="微软雅黑" panose="020B0503020204020204" pitchFamily="34" charset="-122"/>
                <a:ea typeface="微软雅黑" panose="020B0503020204020204" pitchFamily="34" charset="-122"/>
              </a:rPr>
              <a:t>提高图形绘制的真实感</a:t>
            </a:r>
          </a:p>
        </p:txBody>
      </p:sp>
      <p:pic>
        <p:nvPicPr>
          <p:cNvPr id="9219" name="Picture 4" descr="光影效果图"/>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919536" y="1412776"/>
            <a:ext cx="7776864" cy="5237162"/>
          </a:xfrm>
        </p:spPr>
      </p:pic>
    </p:spTree>
    <p:extLst>
      <p:ext uri="{BB962C8B-B14F-4D97-AF65-F5344CB8AC3E}">
        <p14:creationId xmlns:p14="http://schemas.microsoft.com/office/powerpoint/2010/main" val="77824153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5"/>
          <p:cNvSpPr>
            <a:spLocks noGrp="1" noChangeArrowheads="1"/>
          </p:cNvSpPr>
          <p:nvPr>
            <p:ph type="title"/>
          </p:nvPr>
        </p:nvSpPr>
        <p:spPr/>
        <p:txBody>
          <a:bodyPr/>
          <a:lstStyle/>
          <a:p>
            <a:pPr eaLnBrk="1" hangingPunct="1"/>
            <a:endParaRPr lang="zh-CN" altLang="en-US" smtClean="0"/>
          </a:p>
        </p:txBody>
      </p:sp>
      <p:pic>
        <p:nvPicPr>
          <p:cNvPr id="36867" name="Picture 4" descr="制作过程"/>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583267" y="346076"/>
            <a:ext cx="9218084" cy="5991225"/>
          </a:xfrm>
          <a:noFill/>
        </p:spPr>
      </p:pic>
    </p:spTree>
    <p:extLst>
      <p:ext uri="{BB962C8B-B14F-4D97-AF65-F5344CB8AC3E}">
        <p14:creationId xmlns:p14="http://schemas.microsoft.com/office/powerpoint/2010/main" val="3950074552"/>
      </p:ext>
    </p:extLst>
  </p:cSld>
  <p:clrMapOvr>
    <a:masterClrMapping/>
  </p:clrMapOvr>
  <p:transition spd="med"/>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5"/>
          <p:cNvSpPr>
            <a:spLocks noGrp="1" noChangeArrowheads="1"/>
          </p:cNvSpPr>
          <p:nvPr>
            <p:ph type="title"/>
          </p:nvPr>
        </p:nvSpPr>
        <p:spPr/>
        <p:txBody>
          <a:bodyPr/>
          <a:lstStyle/>
          <a:p>
            <a:pPr eaLnBrk="1" hangingPunct="1"/>
            <a:endParaRPr lang="zh-CN" altLang="en-US" smtClean="0"/>
          </a:p>
        </p:txBody>
      </p:sp>
      <p:pic>
        <p:nvPicPr>
          <p:cNvPr id="37891" name="Picture 4" descr="环境光照"/>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84967" y="188914"/>
            <a:ext cx="7260167" cy="6480175"/>
          </a:xfrm>
          <a:noFill/>
        </p:spPr>
      </p:pic>
    </p:spTree>
    <p:extLst>
      <p:ext uri="{BB962C8B-B14F-4D97-AF65-F5344CB8AC3E}">
        <p14:creationId xmlns:p14="http://schemas.microsoft.com/office/powerpoint/2010/main" val="2038778472"/>
      </p:ext>
    </p:extLst>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839416" y="214314"/>
            <a:ext cx="10390716" cy="1462087"/>
          </a:xfrm>
        </p:spPr>
        <p:txBody>
          <a:bodyPr>
            <a:normAutofit/>
          </a:bodyPr>
          <a:lstStyle/>
          <a:p>
            <a:pPr lvl="1" eaLnBrk="1" hangingPunct="0">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2.4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凹凸映射</a:t>
            </a:r>
          </a:p>
        </p:txBody>
      </p:sp>
      <p:sp>
        <p:nvSpPr>
          <p:cNvPr id="101379" name="Rectangle 3"/>
          <p:cNvSpPr>
            <a:spLocks noGrp="1" noChangeArrowheads="1"/>
          </p:cNvSpPr>
          <p:nvPr>
            <p:ph type="body" sz="half" idx="1"/>
          </p:nvPr>
        </p:nvSpPr>
        <p:spPr>
          <a:xfrm>
            <a:off x="911424" y="1340768"/>
            <a:ext cx="10176933" cy="4400550"/>
          </a:xfrm>
        </p:spPr>
        <p:txBody>
          <a:bodyPr/>
          <a:lstStyle/>
          <a:p>
            <a:pPr marL="717550" lvl="1" indent="-342900" hangingPunct="0">
              <a:lnSpc>
                <a:spcPct val="140000"/>
              </a:lnSpc>
              <a:spcBef>
                <a:spcPts val="1800"/>
              </a:spcBef>
              <a:buFont typeface="Wingdings" panose="05000000000000000000" pitchFamily="2" charset="2"/>
              <a:buChar char="Ø"/>
              <a:defRPr/>
            </a:pPr>
            <a:r>
              <a:rPr lang="en-US" altLang="zh-CN" b="1" dirty="0">
                <a:solidFill>
                  <a:schemeClr val="bg2">
                    <a:lumMod val="50000"/>
                  </a:schemeClr>
                </a:solidFill>
                <a:latin typeface="微软雅黑" panose="020B0503020204020204" pitchFamily="34" charset="-122"/>
                <a:ea typeface="微软雅黑" panose="020B0503020204020204" pitchFamily="34" charset="-122"/>
              </a:rPr>
              <a:t>Bump Mapping</a:t>
            </a:r>
          </a:p>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用于模拟粗糙物体表面的光照细节，表现表面的凹凸效果；</a:t>
            </a:r>
          </a:p>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使用扰动函数，在光照模型的计算中使用扰动法向量；</a:t>
            </a:r>
          </a:p>
          <a:p>
            <a:pPr marL="447675" indent="-447675" eaLnBrk="1" hangingPunct="1"/>
            <a:endParaRPr lang="zh-CN" altLang="en-US" sz="2400" dirty="0" smtClean="0"/>
          </a:p>
          <a:p>
            <a:pPr marL="889000" lvl="1" indent="-439738" eaLnBrk="1" hangingPunct="1">
              <a:buFont typeface="Wingdings" pitchFamily="2" charset="2"/>
              <a:buNone/>
            </a:pPr>
            <a:endParaRPr lang="zh-CN" altLang="en-US" sz="2000" dirty="0" smtClean="0"/>
          </a:p>
          <a:p>
            <a:pPr marL="889000" lvl="1" indent="-439738" eaLnBrk="1" hangingPunct="1">
              <a:buFont typeface="Wingdings" pitchFamily="2" charset="2"/>
              <a:buNone/>
            </a:pPr>
            <a:endParaRPr lang="zh-CN" altLang="en-US" sz="2000" dirty="0" smtClean="0"/>
          </a:p>
          <a:p>
            <a:pPr marL="889000" lvl="1" indent="-439738" eaLnBrk="1" hangingPunct="1">
              <a:buFont typeface="Wingdings" pitchFamily="2" charset="2"/>
              <a:buNone/>
            </a:pPr>
            <a:endParaRPr lang="zh-CN" altLang="en-US" sz="2000" dirty="0" smtClean="0"/>
          </a:p>
          <a:p>
            <a:pPr marL="889000" lvl="1" indent="-439738" eaLnBrk="1" hangingPunct="1">
              <a:buFont typeface="Wingdings" pitchFamily="2" charset="2"/>
              <a:buNone/>
            </a:pPr>
            <a:endParaRPr lang="zh-CN" altLang="en-US" sz="2000" dirty="0" smtClean="0"/>
          </a:p>
          <a:p>
            <a:pPr marL="889000" lvl="1" indent="-439738" eaLnBrk="1" hangingPunct="1">
              <a:buFont typeface="Wingdings" pitchFamily="2" charset="2"/>
              <a:buNone/>
            </a:pPr>
            <a:endParaRPr lang="zh-CN" altLang="en-US" sz="2000" dirty="0" smtClean="0"/>
          </a:p>
        </p:txBody>
      </p:sp>
      <p:pic>
        <p:nvPicPr>
          <p:cNvPr id="101380" name="Picture 4" descr="一般纹理映射与凹凸映射"/>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2783632" y="3501008"/>
            <a:ext cx="6500069" cy="3239517"/>
          </a:xfrm>
          <a:noFill/>
        </p:spPr>
      </p:pic>
      <p:sp>
        <p:nvSpPr>
          <p:cNvPr id="2" name="TextBox 1"/>
          <p:cNvSpPr txBox="1"/>
          <p:nvPr/>
        </p:nvSpPr>
        <p:spPr>
          <a:xfrm>
            <a:off x="695400" y="6209464"/>
            <a:ext cx="194421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1" i="0" u="none" strike="noStrike" cap="none" spc="0" normalizeH="0" baseline="0" dirty="0" smtClean="0">
                <a:ln>
                  <a:noFill/>
                </a:ln>
                <a:solidFill>
                  <a:schemeClr val="bg2">
                    <a:lumMod val="50000"/>
                  </a:schemeClr>
                </a:solidFill>
                <a:effectLst/>
                <a:uFillTx/>
                <a:latin typeface="Lato Light"/>
                <a:ea typeface="Lato Light"/>
                <a:cs typeface="Lato Light"/>
                <a:sym typeface="Lato Light"/>
              </a:rPr>
              <a:t>Texture Mapping</a:t>
            </a:r>
            <a:endParaRPr kumimoji="0" lang="zh-CN" altLang="en-US" sz="1800" b="1" i="0" u="none" strike="noStrike" cap="none" spc="0" normalizeH="0" baseline="0" dirty="0">
              <a:ln>
                <a:noFill/>
              </a:ln>
              <a:solidFill>
                <a:schemeClr val="bg2">
                  <a:lumMod val="50000"/>
                </a:schemeClr>
              </a:solidFill>
              <a:effectLst/>
              <a:uFillTx/>
              <a:latin typeface="Lato Light"/>
              <a:ea typeface="Lato Light"/>
              <a:cs typeface="Lato Light"/>
              <a:sym typeface="Lato Light"/>
            </a:endParaRPr>
          </a:p>
        </p:txBody>
      </p:sp>
      <p:sp>
        <p:nvSpPr>
          <p:cNvPr id="6" name="TextBox 5"/>
          <p:cNvSpPr txBox="1"/>
          <p:nvPr/>
        </p:nvSpPr>
        <p:spPr>
          <a:xfrm>
            <a:off x="9336360" y="6245832"/>
            <a:ext cx="194421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b="1" dirty="0" smtClean="0">
                <a:solidFill>
                  <a:schemeClr val="bg2">
                    <a:lumMod val="50000"/>
                  </a:schemeClr>
                </a:solidFill>
              </a:rPr>
              <a:t>Bump</a:t>
            </a:r>
            <a:r>
              <a:rPr kumimoji="0" lang="en-US" altLang="zh-CN" sz="1800" b="1" i="0" u="none" strike="noStrike" cap="none" spc="0" normalizeH="0" baseline="0" dirty="0" smtClean="0">
                <a:ln>
                  <a:noFill/>
                </a:ln>
                <a:solidFill>
                  <a:schemeClr val="bg2">
                    <a:lumMod val="50000"/>
                  </a:schemeClr>
                </a:solidFill>
                <a:effectLst/>
                <a:uFillTx/>
                <a:latin typeface="Lato Light"/>
                <a:ea typeface="Lato Light"/>
                <a:cs typeface="Lato Light"/>
                <a:sym typeface="Lato Light"/>
              </a:rPr>
              <a:t> Mapping</a:t>
            </a:r>
            <a:endParaRPr kumimoji="0" lang="zh-CN" altLang="en-US" sz="1800" b="1" i="0" u="none" strike="noStrike" cap="none" spc="0" normalizeH="0" baseline="0" dirty="0">
              <a:ln>
                <a:noFill/>
              </a:ln>
              <a:solidFill>
                <a:schemeClr val="bg2">
                  <a:lumMod val="50000"/>
                </a:schemeClr>
              </a:solidFill>
              <a:effectLst/>
              <a:uFillTx/>
              <a:latin typeface="Lato Light"/>
              <a:ea typeface="Lato Light"/>
              <a:cs typeface="Lato Light"/>
              <a:sym typeface="Lato Light"/>
            </a:endParaRPr>
          </a:p>
        </p:txBody>
      </p:sp>
    </p:spTree>
    <p:extLst>
      <p:ext uri="{BB962C8B-B14F-4D97-AF65-F5344CB8AC3E}">
        <p14:creationId xmlns:p14="http://schemas.microsoft.com/office/powerpoint/2010/main" val="29131826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1379">
                                            <p:txEl>
                                              <p:pRg st="0" end="0"/>
                                            </p:txEl>
                                          </p:spTgt>
                                        </p:tgtEl>
                                        <p:attrNameLst>
                                          <p:attrName>style.visibility</p:attrName>
                                        </p:attrNameLst>
                                      </p:cBhvr>
                                      <p:to>
                                        <p:strVal val="visible"/>
                                      </p:to>
                                    </p:set>
                                    <p:animEffect transition="in" filter="wipe(up)">
                                      <p:cBhvr>
                                        <p:cTn id="7" dur="500"/>
                                        <p:tgtEl>
                                          <p:spTgt spid="101379">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01379">
                                            <p:txEl>
                                              <p:pRg st="1" end="1"/>
                                            </p:txEl>
                                          </p:spTgt>
                                        </p:tgtEl>
                                        <p:attrNameLst>
                                          <p:attrName>style.visibility</p:attrName>
                                        </p:attrNameLst>
                                      </p:cBhvr>
                                      <p:to>
                                        <p:strVal val="visible"/>
                                      </p:to>
                                    </p:set>
                                    <p:animEffect transition="in" filter="wipe(up)">
                                      <p:cBhvr>
                                        <p:cTn id="10" dur="500"/>
                                        <p:tgtEl>
                                          <p:spTgt spid="101379">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01379">
                                            <p:txEl>
                                              <p:pRg st="2" end="2"/>
                                            </p:txEl>
                                          </p:spTgt>
                                        </p:tgtEl>
                                        <p:attrNameLst>
                                          <p:attrName>style.visibility</p:attrName>
                                        </p:attrNameLst>
                                      </p:cBhvr>
                                      <p:to>
                                        <p:strVal val="visible"/>
                                      </p:to>
                                    </p:set>
                                    <p:animEffect transition="in" filter="wipe(up)">
                                      <p:cBhvr>
                                        <p:cTn id="13" dur="500"/>
                                        <p:tgtEl>
                                          <p:spTgt spid="101379">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1" fill="hold" nodeType="clickEffect">
                                  <p:stCondLst>
                                    <p:cond delay="0"/>
                                  </p:stCondLst>
                                  <p:childTnLst>
                                    <p:set>
                                      <p:cBhvr>
                                        <p:cTn id="17" dur="1" fill="hold">
                                          <p:stCondLst>
                                            <p:cond delay="0"/>
                                          </p:stCondLst>
                                        </p:cTn>
                                        <p:tgtEl>
                                          <p:spTgt spid="101380"/>
                                        </p:tgtEl>
                                        <p:attrNameLst>
                                          <p:attrName>style.visibility</p:attrName>
                                        </p:attrNameLst>
                                      </p:cBhvr>
                                      <p:to>
                                        <p:strVal val="visible"/>
                                      </p:to>
                                    </p:set>
                                    <p:animEffect transition="in" filter="wipe(up)">
                                      <p:cBhvr>
                                        <p:cTn id="18" dur="500"/>
                                        <p:tgtEl>
                                          <p:spTgt spid="101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9"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8144934" y="2986089"/>
            <a:ext cx="3839633" cy="2022475"/>
            <a:chOff x="3833" y="2183"/>
            <a:chExt cx="1814" cy="1274"/>
          </a:xfrm>
        </p:grpSpPr>
        <p:sp>
          <p:nvSpPr>
            <p:cNvPr id="39993" name="Freeform 3"/>
            <p:cNvSpPr>
              <a:spLocks/>
            </p:cNvSpPr>
            <p:nvPr/>
          </p:nvSpPr>
          <p:spPr bwMode="auto">
            <a:xfrm>
              <a:off x="4513" y="2187"/>
              <a:ext cx="934" cy="703"/>
            </a:xfrm>
            <a:custGeom>
              <a:avLst/>
              <a:gdLst>
                <a:gd name="T0" fmla="*/ 0 w 934"/>
                <a:gd name="T1" fmla="*/ 0 h 703"/>
                <a:gd name="T2" fmla="*/ 477 w 934"/>
                <a:gd name="T3" fmla="*/ 204 h 703"/>
                <a:gd name="T4" fmla="*/ 862 w 934"/>
                <a:gd name="T5" fmla="*/ 567 h 703"/>
                <a:gd name="T6" fmla="*/ 908 w 934"/>
                <a:gd name="T7" fmla="*/ 703 h 703"/>
                <a:gd name="T8" fmla="*/ 0 60000 65536"/>
                <a:gd name="T9" fmla="*/ 0 60000 65536"/>
                <a:gd name="T10" fmla="*/ 0 60000 65536"/>
                <a:gd name="T11" fmla="*/ 0 60000 65536"/>
                <a:gd name="T12" fmla="*/ 0 w 934"/>
                <a:gd name="T13" fmla="*/ 0 h 703"/>
                <a:gd name="T14" fmla="*/ 934 w 934"/>
                <a:gd name="T15" fmla="*/ 703 h 703"/>
              </a:gdLst>
              <a:ahLst/>
              <a:cxnLst>
                <a:cxn ang="T8">
                  <a:pos x="T0" y="T1"/>
                </a:cxn>
                <a:cxn ang="T9">
                  <a:pos x="T2" y="T3"/>
                </a:cxn>
                <a:cxn ang="T10">
                  <a:pos x="T4" y="T5"/>
                </a:cxn>
                <a:cxn ang="T11">
                  <a:pos x="T6" y="T7"/>
                </a:cxn>
              </a:cxnLst>
              <a:rect l="T12" t="T13" r="T14" b="T15"/>
              <a:pathLst>
                <a:path w="934" h="703">
                  <a:moveTo>
                    <a:pt x="0" y="0"/>
                  </a:moveTo>
                  <a:cubicBezTo>
                    <a:pt x="166" y="54"/>
                    <a:pt x="333" y="109"/>
                    <a:pt x="477" y="204"/>
                  </a:cubicBezTo>
                  <a:cubicBezTo>
                    <a:pt x="621" y="299"/>
                    <a:pt x="790" y="484"/>
                    <a:pt x="862" y="567"/>
                  </a:cubicBezTo>
                  <a:cubicBezTo>
                    <a:pt x="934" y="650"/>
                    <a:pt x="921" y="676"/>
                    <a:pt x="908" y="70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994" name="Freeform 4"/>
            <p:cNvSpPr>
              <a:spLocks/>
            </p:cNvSpPr>
            <p:nvPr/>
          </p:nvSpPr>
          <p:spPr bwMode="auto">
            <a:xfrm>
              <a:off x="5194" y="2368"/>
              <a:ext cx="453" cy="477"/>
            </a:xfrm>
            <a:custGeom>
              <a:avLst/>
              <a:gdLst>
                <a:gd name="T0" fmla="*/ 0 w 453"/>
                <a:gd name="T1" fmla="*/ 0 h 477"/>
                <a:gd name="T2" fmla="*/ 249 w 453"/>
                <a:gd name="T3" fmla="*/ 159 h 477"/>
                <a:gd name="T4" fmla="*/ 453 w 453"/>
                <a:gd name="T5" fmla="*/ 477 h 477"/>
                <a:gd name="T6" fmla="*/ 0 60000 65536"/>
                <a:gd name="T7" fmla="*/ 0 60000 65536"/>
                <a:gd name="T8" fmla="*/ 0 60000 65536"/>
                <a:gd name="T9" fmla="*/ 0 w 453"/>
                <a:gd name="T10" fmla="*/ 0 h 477"/>
                <a:gd name="T11" fmla="*/ 453 w 453"/>
                <a:gd name="T12" fmla="*/ 477 h 477"/>
              </a:gdLst>
              <a:ahLst/>
              <a:cxnLst>
                <a:cxn ang="T6">
                  <a:pos x="T0" y="T1"/>
                </a:cxn>
                <a:cxn ang="T7">
                  <a:pos x="T2" y="T3"/>
                </a:cxn>
                <a:cxn ang="T8">
                  <a:pos x="T4" y="T5"/>
                </a:cxn>
              </a:cxnLst>
              <a:rect l="T9" t="T10" r="T11" b="T12"/>
              <a:pathLst>
                <a:path w="453" h="477">
                  <a:moveTo>
                    <a:pt x="0" y="0"/>
                  </a:moveTo>
                  <a:cubicBezTo>
                    <a:pt x="87" y="40"/>
                    <a:pt x="174" y="80"/>
                    <a:pt x="249" y="159"/>
                  </a:cubicBezTo>
                  <a:cubicBezTo>
                    <a:pt x="324" y="238"/>
                    <a:pt x="388" y="357"/>
                    <a:pt x="453" y="477"/>
                  </a:cubicBezTo>
                </a:path>
              </a:pathLst>
            </a:cu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995" name="Freeform 5"/>
            <p:cNvSpPr>
              <a:spLocks/>
            </p:cNvSpPr>
            <p:nvPr/>
          </p:nvSpPr>
          <p:spPr bwMode="auto">
            <a:xfrm>
              <a:off x="3833" y="2183"/>
              <a:ext cx="1066" cy="480"/>
            </a:xfrm>
            <a:custGeom>
              <a:avLst/>
              <a:gdLst>
                <a:gd name="T0" fmla="*/ 0 w 1066"/>
                <a:gd name="T1" fmla="*/ 480 h 480"/>
                <a:gd name="T2" fmla="*/ 136 w 1066"/>
                <a:gd name="T3" fmla="*/ 276 h 480"/>
                <a:gd name="T4" fmla="*/ 408 w 1066"/>
                <a:gd name="T5" fmla="*/ 72 h 480"/>
                <a:gd name="T6" fmla="*/ 817 w 1066"/>
                <a:gd name="T7" fmla="*/ 4 h 480"/>
                <a:gd name="T8" fmla="*/ 1066 w 1066"/>
                <a:gd name="T9" fmla="*/ 49 h 480"/>
                <a:gd name="T10" fmla="*/ 0 60000 65536"/>
                <a:gd name="T11" fmla="*/ 0 60000 65536"/>
                <a:gd name="T12" fmla="*/ 0 60000 65536"/>
                <a:gd name="T13" fmla="*/ 0 60000 65536"/>
                <a:gd name="T14" fmla="*/ 0 60000 65536"/>
                <a:gd name="T15" fmla="*/ 0 w 1066"/>
                <a:gd name="T16" fmla="*/ 0 h 480"/>
                <a:gd name="T17" fmla="*/ 1066 w 1066"/>
                <a:gd name="T18" fmla="*/ 480 h 480"/>
              </a:gdLst>
              <a:ahLst/>
              <a:cxnLst>
                <a:cxn ang="T10">
                  <a:pos x="T0" y="T1"/>
                </a:cxn>
                <a:cxn ang="T11">
                  <a:pos x="T2" y="T3"/>
                </a:cxn>
                <a:cxn ang="T12">
                  <a:pos x="T4" y="T5"/>
                </a:cxn>
                <a:cxn ang="T13">
                  <a:pos x="T6" y="T7"/>
                </a:cxn>
                <a:cxn ang="T14">
                  <a:pos x="T8" y="T9"/>
                </a:cxn>
              </a:cxnLst>
              <a:rect l="T15" t="T16" r="T17" b="T18"/>
              <a:pathLst>
                <a:path w="1066" h="480">
                  <a:moveTo>
                    <a:pt x="0" y="480"/>
                  </a:moveTo>
                  <a:cubicBezTo>
                    <a:pt x="34" y="412"/>
                    <a:pt x="68" y="344"/>
                    <a:pt x="136" y="276"/>
                  </a:cubicBezTo>
                  <a:cubicBezTo>
                    <a:pt x="204" y="208"/>
                    <a:pt x="294" y="117"/>
                    <a:pt x="408" y="72"/>
                  </a:cubicBezTo>
                  <a:cubicBezTo>
                    <a:pt x="522" y="27"/>
                    <a:pt x="707" y="8"/>
                    <a:pt x="817" y="4"/>
                  </a:cubicBezTo>
                  <a:cubicBezTo>
                    <a:pt x="927" y="0"/>
                    <a:pt x="996" y="24"/>
                    <a:pt x="1066" y="49"/>
                  </a:cubicBezTo>
                </a:path>
              </a:pathLst>
            </a:cu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996" name="Freeform 6"/>
            <p:cNvSpPr>
              <a:spLocks/>
            </p:cNvSpPr>
            <p:nvPr/>
          </p:nvSpPr>
          <p:spPr bwMode="auto">
            <a:xfrm>
              <a:off x="4808" y="2845"/>
              <a:ext cx="839" cy="612"/>
            </a:xfrm>
            <a:custGeom>
              <a:avLst/>
              <a:gdLst>
                <a:gd name="T0" fmla="*/ 839 w 839"/>
                <a:gd name="T1" fmla="*/ 0 h 612"/>
                <a:gd name="T2" fmla="*/ 386 w 839"/>
                <a:gd name="T3" fmla="*/ 158 h 612"/>
                <a:gd name="T4" fmla="*/ 0 w 839"/>
                <a:gd name="T5" fmla="*/ 612 h 612"/>
                <a:gd name="T6" fmla="*/ 0 60000 65536"/>
                <a:gd name="T7" fmla="*/ 0 60000 65536"/>
                <a:gd name="T8" fmla="*/ 0 60000 65536"/>
                <a:gd name="T9" fmla="*/ 0 w 839"/>
                <a:gd name="T10" fmla="*/ 0 h 612"/>
                <a:gd name="T11" fmla="*/ 839 w 839"/>
                <a:gd name="T12" fmla="*/ 612 h 612"/>
              </a:gdLst>
              <a:ahLst/>
              <a:cxnLst>
                <a:cxn ang="T6">
                  <a:pos x="T0" y="T1"/>
                </a:cxn>
                <a:cxn ang="T7">
                  <a:pos x="T2" y="T3"/>
                </a:cxn>
                <a:cxn ang="T8">
                  <a:pos x="T4" y="T5"/>
                </a:cxn>
              </a:cxnLst>
              <a:rect l="T9" t="T10" r="T11" b="T12"/>
              <a:pathLst>
                <a:path w="839" h="612">
                  <a:moveTo>
                    <a:pt x="839" y="0"/>
                  </a:moveTo>
                  <a:cubicBezTo>
                    <a:pt x="682" y="28"/>
                    <a:pt x="526" y="56"/>
                    <a:pt x="386" y="158"/>
                  </a:cubicBezTo>
                  <a:cubicBezTo>
                    <a:pt x="246" y="260"/>
                    <a:pt x="123" y="436"/>
                    <a:pt x="0" y="612"/>
                  </a:cubicBezTo>
                </a:path>
              </a:pathLst>
            </a:cu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997" name="Freeform 7"/>
            <p:cNvSpPr>
              <a:spLocks/>
            </p:cNvSpPr>
            <p:nvPr/>
          </p:nvSpPr>
          <p:spPr bwMode="auto">
            <a:xfrm>
              <a:off x="4423" y="2368"/>
              <a:ext cx="771" cy="545"/>
            </a:xfrm>
            <a:custGeom>
              <a:avLst/>
              <a:gdLst>
                <a:gd name="T0" fmla="*/ 0 w 771"/>
                <a:gd name="T1" fmla="*/ 545 h 545"/>
                <a:gd name="T2" fmla="*/ 204 w 771"/>
                <a:gd name="T3" fmla="*/ 250 h 545"/>
                <a:gd name="T4" fmla="*/ 476 w 771"/>
                <a:gd name="T5" fmla="*/ 91 h 545"/>
                <a:gd name="T6" fmla="*/ 771 w 771"/>
                <a:gd name="T7" fmla="*/ 0 h 545"/>
                <a:gd name="T8" fmla="*/ 0 60000 65536"/>
                <a:gd name="T9" fmla="*/ 0 60000 65536"/>
                <a:gd name="T10" fmla="*/ 0 60000 65536"/>
                <a:gd name="T11" fmla="*/ 0 60000 65536"/>
                <a:gd name="T12" fmla="*/ 0 w 771"/>
                <a:gd name="T13" fmla="*/ 0 h 545"/>
                <a:gd name="T14" fmla="*/ 771 w 771"/>
                <a:gd name="T15" fmla="*/ 545 h 545"/>
              </a:gdLst>
              <a:ahLst/>
              <a:cxnLst>
                <a:cxn ang="T8">
                  <a:pos x="T0" y="T1"/>
                </a:cxn>
                <a:cxn ang="T9">
                  <a:pos x="T2" y="T3"/>
                </a:cxn>
                <a:cxn ang="T10">
                  <a:pos x="T4" y="T5"/>
                </a:cxn>
                <a:cxn ang="T11">
                  <a:pos x="T6" y="T7"/>
                </a:cxn>
              </a:cxnLst>
              <a:rect l="T12" t="T13" r="T14" b="T15"/>
              <a:pathLst>
                <a:path w="771" h="545">
                  <a:moveTo>
                    <a:pt x="0" y="545"/>
                  </a:moveTo>
                  <a:cubicBezTo>
                    <a:pt x="62" y="435"/>
                    <a:pt x="125" y="326"/>
                    <a:pt x="204" y="250"/>
                  </a:cubicBezTo>
                  <a:cubicBezTo>
                    <a:pt x="283" y="174"/>
                    <a:pt x="382" y="133"/>
                    <a:pt x="476" y="91"/>
                  </a:cubicBezTo>
                  <a:cubicBezTo>
                    <a:pt x="570" y="49"/>
                    <a:pt x="670" y="24"/>
                    <a:pt x="771"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998" name="Freeform 8"/>
            <p:cNvSpPr>
              <a:spLocks/>
            </p:cNvSpPr>
            <p:nvPr/>
          </p:nvSpPr>
          <p:spPr bwMode="auto">
            <a:xfrm>
              <a:off x="3833" y="2663"/>
              <a:ext cx="590" cy="250"/>
            </a:xfrm>
            <a:custGeom>
              <a:avLst/>
              <a:gdLst>
                <a:gd name="T0" fmla="*/ 0 w 590"/>
                <a:gd name="T1" fmla="*/ 0 h 250"/>
                <a:gd name="T2" fmla="*/ 250 w 590"/>
                <a:gd name="T3" fmla="*/ 45 h 250"/>
                <a:gd name="T4" fmla="*/ 590 w 590"/>
                <a:gd name="T5" fmla="*/ 250 h 250"/>
                <a:gd name="T6" fmla="*/ 0 60000 65536"/>
                <a:gd name="T7" fmla="*/ 0 60000 65536"/>
                <a:gd name="T8" fmla="*/ 0 60000 65536"/>
                <a:gd name="T9" fmla="*/ 0 w 590"/>
                <a:gd name="T10" fmla="*/ 0 h 250"/>
                <a:gd name="T11" fmla="*/ 590 w 590"/>
                <a:gd name="T12" fmla="*/ 250 h 250"/>
              </a:gdLst>
              <a:ahLst/>
              <a:cxnLst>
                <a:cxn ang="T6">
                  <a:pos x="T0" y="T1"/>
                </a:cxn>
                <a:cxn ang="T7">
                  <a:pos x="T2" y="T3"/>
                </a:cxn>
                <a:cxn ang="T8">
                  <a:pos x="T4" y="T5"/>
                </a:cxn>
              </a:cxnLst>
              <a:rect l="T9" t="T10" r="T11" b="T12"/>
              <a:pathLst>
                <a:path w="590" h="250">
                  <a:moveTo>
                    <a:pt x="0" y="0"/>
                  </a:moveTo>
                  <a:cubicBezTo>
                    <a:pt x="76" y="1"/>
                    <a:pt x="152" y="3"/>
                    <a:pt x="250" y="45"/>
                  </a:cubicBezTo>
                  <a:cubicBezTo>
                    <a:pt x="348" y="87"/>
                    <a:pt x="469" y="168"/>
                    <a:pt x="590" y="250"/>
                  </a:cubicBezTo>
                </a:path>
              </a:pathLst>
            </a:cu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999" name="Freeform 9"/>
            <p:cNvSpPr>
              <a:spLocks/>
            </p:cNvSpPr>
            <p:nvPr/>
          </p:nvSpPr>
          <p:spPr bwMode="auto">
            <a:xfrm>
              <a:off x="4423" y="2913"/>
              <a:ext cx="385" cy="522"/>
            </a:xfrm>
            <a:custGeom>
              <a:avLst/>
              <a:gdLst>
                <a:gd name="T0" fmla="*/ 0 w 385"/>
                <a:gd name="T1" fmla="*/ 0 h 522"/>
                <a:gd name="T2" fmla="*/ 249 w 385"/>
                <a:gd name="T3" fmla="*/ 250 h 522"/>
                <a:gd name="T4" fmla="*/ 385 w 385"/>
                <a:gd name="T5" fmla="*/ 522 h 522"/>
                <a:gd name="T6" fmla="*/ 0 60000 65536"/>
                <a:gd name="T7" fmla="*/ 0 60000 65536"/>
                <a:gd name="T8" fmla="*/ 0 60000 65536"/>
                <a:gd name="T9" fmla="*/ 0 w 385"/>
                <a:gd name="T10" fmla="*/ 0 h 522"/>
                <a:gd name="T11" fmla="*/ 385 w 385"/>
                <a:gd name="T12" fmla="*/ 522 h 522"/>
              </a:gdLst>
              <a:ahLst/>
              <a:cxnLst>
                <a:cxn ang="T6">
                  <a:pos x="T0" y="T1"/>
                </a:cxn>
                <a:cxn ang="T7">
                  <a:pos x="T2" y="T3"/>
                </a:cxn>
                <a:cxn ang="T8">
                  <a:pos x="T4" y="T5"/>
                </a:cxn>
              </a:cxnLst>
              <a:rect l="T9" t="T10" r="T11" b="T12"/>
              <a:pathLst>
                <a:path w="385" h="522">
                  <a:moveTo>
                    <a:pt x="0" y="0"/>
                  </a:moveTo>
                  <a:cubicBezTo>
                    <a:pt x="92" y="81"/>
                    <a:pt x="185" y="163"/>
                    <a:pt x="249" y="250"/>
                  </a:cubicBezTo>
                  <a:cubicBezTo>
                    <a:pt x="313" y="337"/>
                    <a:pt x="349" y="429"/>
                    <a:pt x="385" y="522"/>
                  </a:cubicBezTo>
                </a:path>
              </a:pathLst>
            </a:cu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000" name="Freeform 10"/>
            <p:cNvSpPr>
              <a:spLocks/>
            </p:cNvSpPr>
            <p:nvPr/>
          </p:nvSpPr>
          <p:spPr bwMode="auto">
            <a:xfrm rot="-171745">
              <a:off x="4876" y="2218"/>
              <a:ext cx="318" cy="159"/>
            </a:xfrm>
            <a:custGeom>
              <a:avLst/>
              <a:gdLst>
                <a:gd name="T0" fmla="*/ 0 w 318"/>
                <a:gd name="T1" fmla="*/ 0 h 159"/>
                <a:gd name="T2" fmla="*/ 204 w 318"/>
                <a:gd name="T3" fmla="*/ 91 h 159"/>
                <a:gd name="T4" fmla="*/ 318 w 318"/>
                <a:gd name="T5" fmla="*/ 159 h 159"/>
                <a:gd name="T6" fmla="*/ 0 60000 65536"/>
                <a:gd name="T7" fmla="*/ 0 60000 65536"/>
                <a:gd name="T8" fmla="*/ 0 60000 65536"/>
                <a:gd name="T9" fmla="*/ 0 w 318"/>
                <a:gd name="T10" fmla="*/ 0 h 159"/>
                <a:gd name="T11" fmla="*/ 318 w 318"/>
                <a:gd name="T12" fmla="*/ 159 h 159"/>
              </a:gdLst>
              <a:ahLst/>
              <a:cxnLst>
                <a:cxn ang="T6">
                  <a:pos x="T0" y="T1"/>
                </a:cxn>
                <a:cxn ang="T7">
                  <a:pos x="T2" y="T3"/>
                </a:cxn>
                <a:cxn ang="T8">
                  <a:pos x="T4" y="T5"/>
                </a:cxn>
              </a:cxnLst>
              <a:rect l="T9" t="T10" r="T11" b="T12"/>
              <a:pathLst>
                <a:path w="318" h="159">
                  <a:moveTo>
                    <a:pt x="0" y="0"/>
                  </a:moveTo>
                  <a:cubicBezTo>
                    <a:pt x="75" y="32"/>
                    <a:pt x="151" y="65"/>
                    <a:pt x="204" y="91"/>
                  </a:cubicBezTo>
                  <a:cubicBezTo>
                    <a:pt x="257" y="117"/>
                    <a:pt x="287" y="138"/>
                    <a:pt x="318" y="159"/>
                  </a:cubicBezTo>
                </a:path>
              </a:pathLst>
            </a:cu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001" name="Freeform 11"/>
            <p:cNvSpPr>
              <a:spLocks/>
            </p:cNvSpPr>
            <p:nvPr/>
          </p:nvSpPr>
          <p:spPr bwMode="auto">
            <a:xfrm>
              <a:off x="3924" y="2504"/>
              <a:ext cx="1028" cy="794"/>
            </a:xfrm>
            <a:custGeom>
              <a:avLst/>
              <a:gdLst>
                <a:gd name="T0" fmla="*/ 0 w 1028"/>
                <a:gd name="T1" fmla="*/ 0 h 794"/>
                <a:gd name="T2" fmla="*/ 295 w 1028"/>
                <a:gd name="T3" fmla="*/ 46 h 794"/>
                <a:gd name="T4" fmla="*/ 680 w 1028"/>
                <a:gd name="T5" fmla="*/ 272 h 794"/>
                <a:gd name="T6" fmla="*/ 975 w 1028"/>
                <a:gd name="T7" fmla="*/ 613 h 794"/>
                <a:gd name="T8" fmla="*/ 998 w 1028"/>
                <a:gd name="T9" fmla="*/ 794 h 794"/>
                <a:gd name="T10" fmla="*/ 0 60000 65536"/>
                <a:gd name="T11" fmla="*/ 0 60000 65536"/>
                <a:gd name="T12" fmla="*/ 0 60000 65536"/>
                <a:gd name="T13" fmla="*/ 0 60000 65536"/>
                <a:gd name="T14" fmla="*/ 0 60000 65536"/>
                <a:gd name="T15" fmla="*/ 0 w 1028"/>
                <a:gd name="T16" fmla="*/ 0 h 794"/>
                <a:gd name="T17" fmla="*/ 1028 w 1028"/>
                <a:gd name="T18" fmla="*/ 794 h 794"/>
              </a:gdLst>
              <a:ahLst/>
              <a:cxnLst>
                <a:cxn ang="T10">
                  <a:pos x="T0" y="T1"/>
                </a:cxn>
                <a:cxn ang="T11">
                  <a:pos x="T2" y="T3"/>
                </a:cxn>
                <a:cxn ang="T12">
                  <a:pos x="T4" y="T5"/>
                </a:cxn>
                <a:cxn ang="T13">
                  <a:pos x="T6" y="T7"/>
                </a:cxn>
                <a:cxn ang="T14">
                  <a:pos x="T8" y="T9"/>
                </a:cxn>
              </a:cxnLst>
              <a:rect l="T15" t="T16" r="T17" b="T18"/>
              <a:pathLst>
                <a:path w="1028" h="794">
                  <a:moveTo>
                    <a:pt x="0" y="0"/>
                  </a:moveTo>
                  <a:cubicBezTo>
                    <a:pt x="91" y="0"/>
                    <a:pt x="182" y="1"/>
                    <a:pt x="295" y="46"/>
                  </a:cubicBezTo>
                  <a:cubicBezTo>
                    <a:pt x="408" y="91"/>
                    <a:pt x="567" y="178"/>
                    <a:pt x="680" y="272"/>
                  </a:cubicBezTo>
                  <a:cubicBezTo>
                    <a:pt x="793" y="366"/>
                    <a:pt x="922" y="526"/>
                    <a:pt x="975" y="613"/>
                  </a:cubicBezTo>
                  <a:cubicBezTo>
                    <a:pt x="1028" y="700"/>
                    <a:pt x="1013" y="747"/>
                    <a:pt x="998" y="79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002" name="Freeform 12"/>
            <p:cNvSpPr>
              <a:spLocks/>
            </p:cNvSpPr>
            <p:nvPr/>
          </p:nvSpPr>
          <p:spPr bwMode="auto">
            <a:xfrm>
              <a:off x="4128" y="2323"/>
              <a:ext cx="1043" cy="703"/>
            </a:xfrm>
            <a:custGeom>
              <a:avLst/>
              <a:gdLst>
                <a:gd name="T0" fmla="*/ 0 w 1043"/>
                <a:gd name="T1" fmla="*/ 0 h 703"/>
                <a:gd name="T2" fmla="*/ 385 w 1043"/>
                <a:gd name="T3" fmla="*/ 68 h 703"/>
                <a:gd name="T4" fmla="*/ 658 w 1043"/>
                <a:gd name="T5" fmla="*/ 227 h 703"/>
                <a:gd name="T6" fmla="*/ 975 w 1043"/>
                <a:gd name="T7" fmla="*/ 567 h 703"/>
                <a:gd name="T8" fmla="*/ 1043 w 1043"/>
                <a:gd name="T9" fmla="*/ 703 h 703"/>
                <a:gd name="T10" fmla="*/ 0 60000 65536"/>
                <a:gd name="T11" fmla="*/ 0 60000 65536"/>
                <a:gd name="T12" fmla="*/ 0 60000 65536"/>
                <a:gd name="T13" fmla="*/ 0 60000 65536"/>
                <a:gd name="T14" fmla="*/ 0 60000 65536"/>
                <a:gd name="T15" fmla="*/ 0 w 1043"/>
                <a:gd name="T16" fmla="*/ 0 h 703"/>
                <a:gd name="T17" fmla="*/ 1043 w 1043"/>
                <a:gd name="T18" fmla="*/ 703 h 703"/>
              </a:gdLst>
              <a:ahLst/>
              <a:cxnLst>
                <a:cxn ang="T10">
                  <a:pos x="T0" y="T1"/>
                </a:cxn>
                <a:cxn ang="T11">
                  <a:pos x="T2" y="T3"/>
                </a:cxn>
                <a:cxn ang="T12">
                  <a:pos x="T4" y="T5"/>
                </a:cxn>
                <a:cxn ang="T13">
                  <a:pos x="T6" y="T7"/>
                </a:cxn>
                <a:cxn ang="T14">
                  <a:pos x="T8" y="T9"/>
                </a:cxn>
              </a:cxnLst>
              <a:rect l="T15" t="T16" r="T17" b="T18"/>
              <a:pathLst>
                <a:path w="1043" h="703">
                  <a:moveTo>
                    <a:pt x="0" y="0"/>
                  </a:moveTo>
                  <a:cubicBezTo>
                    <a:pt x="137" y="15"/>
                    <a:pt x="275" y="30"/>
                    <a:pt x="385" y="68"/>
                  </a:cubicBezTo>
                  <a:cubicBezTo>
                    <a:pt x="495" y="106"/>
                    <a:pt x="560" y="144"/>
                    <a:pt x="658" y="227"/>
                  </a:cubicBezTo>
                  <a:cubicBezTo>
                    <a:pt x="756" y="310"/>
                    <a:pt x="911" y="488"/>
                    <a:pt x="975" y="567"/>
                  </a:cubicBezTo>
                  <a:cubicBezTo>
                    <a:pt x="1039" y="646"/>
                    <a:pt x="1041" y="674"/>
                    <a:pt x="1043" y="70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003" name="Freeform 13"/>
            <p:cNvSpPr>
              <a:spLocks/>
            </p:cNvSpPr>
            <p:nvPr/>
          </p:nvSpPr>
          <p:spPr bwMode="auto">
            <a:xfrm>
              <a:off x="3992" y="2259"/>
              <a:ext cx="975" cy="404"/>
            </a:xfrm>
            <a:custGeom>
              <a:avLst/>
              <a:gdLst>
                <a:gd name="T0" fmla="*/ 0 w 975"/>
                <a:gd name="T1" fmla="*/ 404 h 404"/>
                <a:gd name="T2" fmla="*/ 249 w 975"/>
                <a:gd name="T3" fmla="*/ 132 h 404"/>
                <a:gd name="T4" fmla="*/ 635 w 975"/>
                <a:gd name="T5" fmla="*/ 19 h 404"/>
                <a:gd name="T6" fmla="*/ 975 w 975"/>
                <a:gd name="T7" fmla="*/ 19 h 404"/>
                <a:gd name="T8" fmla="*/ 0 60000 65536"/>
                <a:gd name="T9" fmla="*/ 0 60000 65536"/>
                <a:gd name="T10" fmla="*/ 0 60000 65536"/>
                <a:gd name="T11" fmla="*/ 0 60000 65536"/>
                <a:gd name="T12" fmla="*/ 0 w 975"/>
                <a:gd name="T13" fmla="*/ 0 h 404"/>
                <a:gd name="T14" fmla="*/ 975 w 975"/>
                <a:gd name="T15" fmla="*/ 404 h 404"/>
              </a:gdLst>
              <a:ahLst/>
              <a:cxnLst>
                <a:cxn ang="T8">
                  <a:pos x="T0" y="T1"/>
                </a:cxn>
                <a:cxn ang="T9">
                  <a:pos x="T2" y="T3"/>
                </a:cxn>
                <a:cxn ang="T10">
                  <a:pos x="T4" y="T5"/>
                </a:cxn>
                <a:cxn ang="T11">
                  <a:pos x="T6" y="T7"/>
                </a:cxn>
              </a:cxnLst>
              <a:rect l="T12" t="T13" r="T14" b="T15"/>
              <a:pathLst>
                <a:path w="975" h="404">
                  <a:moveTo>
                    <a:pt x="0" y="404"/>
                  </a:moveTo>
                  <a:cubicBezTo>
                    <a:pt x="71" y="300"/>
                    <a:pt x="143" y="196"/>
                    <a:pt x="249" y="132"/>
                  </a:cubicBezTo>
                  <a:cubicBezTo>
                    <a:pt x="355" y="68"/>
                    <a:pt x="514" y="38"/>
                    <a:pt x="635" y="19"/>
                  </a:cubicBezTo>
                  <a:cubicBezTo>
                    <a:pt x="756" y="0"/>
                    <a:pt x="865" y="9"/>
                    <a:pt x="975" y="19"/>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004" name="Freeform 14"/>
            <p:cNvSpPr>
              <a:spLocks/>
            </p:cNvSpPr>
            <p:nvPr/>
          </p:nvSpPr>
          <p:spPr bwMode="auto">
            <a:xfrm>
              <a:off x="4219" y="2323"/>
              <a:ext cx="861" cy="431"/>
            </a:xfrm>
            <a:custGeom>
              <a:avLst/>
              <a:gdLst>
                <a:gd name="T0" fmla="*/ 0 w 861"/>
                <a:gd name="T1" fmla="*/ 431 h 431"/>
                <a:gd name="T2" fmla="*/ 204 w 861"/>
                <a:gd name="T3" fmla="*/ 204 h 431"/>
                <a:gd name="T4" fmla="*/ 589 w 861"/>
                <a:gd name="T5" fmla="*/ 45 h 431"/>
                <a:gd name="T6" fmla="*/ 861 w 861"/>
                <a:gd name="T7" fmla="*/ 0 h 431"/>
                <a:gd name="T8" fmla="*/ 0 60000 65536"/>
                <a:gd name="T9" fmla="*/ 0 60000 65536"/>
                <a:gd name="T10" fmla="*/ 0 60000 65536"/>
                <a:gd name="T11" fmla="*/ 0 60000 65536"/>
                <a:gd name="T12" fmla="*/ 0 w 861"/>
                <a:gd name="T13" fmla="*/ 0 h 431"/>
                <a:gd name="T14" fmla="*/ 861 w 861"/>
                <a:gd name="T15" fmla="*/ 431 h 431"/>
              </a:gdLst>
              <a:ahLst/>
              <a:cxnLst>
                <a:cxn ang="T8">
                  <a:pos x="T0" y="T1"/>
                </a:cxn>
                <a:cxn ang="T9">
                  <a:pos x="T2" y="T3"/>
                </a:cxn>
                <a:cxn ang="T10">
                  <a:pos x="T4" y="T5"/>
                </a:cxn>
                <a:cxn ang="T11">
                  <a:pos x="T6" y="T7"/>
                </a:cxn>
              </a:cxnLst>
              <a:rect l="T12" t="T13" r="T14" b="T15"/>
              <a:pathLst>
                <a:path w="861" h="431">
                  <a:moveTo>
                    <a:pt x="0" y="431"/>
                  </a:moveTo>
                  <a:cubicBezTo>
                    <a:pt x="53" y="349"/>
                    <a:pt x="106" y="268"/>
                    <a:pt x="204" y="204"/>
                  </a:cubicBezTo>
                  <a:cubicBezTo>
                    <a:pt x="302" y="140"/>
                    <a:pt x="480" y="79"/>
                    <a:pt x="589" y="45"/>
                  </a:cubicBezTo>
                  <a:cubicBezTo>
                    <a:pt x="698" y="11"/>
                    <a:pt x="779" y="5"/>
                    <a:pt x="861"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005" name="Freeform 15"/>
            <p:cNvSpPr>
              <a:spLocks/>
            </p:cNvSpPr>
            <p:nvPr/>
          </p:nvSpPr>
          <p:spPr bwMode="auto">
            <a:xfrm>
              <a:off x="4582" y="2504"/>
              <a:ext cx="839" cy="545"/>
            </a:xfrm>
            <a:custGeom>
              <a:avLst/>
              <a:gdLst>
                <a:gd name="T0" fmla="*/ 0 w 839"/>
                <a:gd name="T1" fmla="*/ 545 h 545"/>
                <a:gd name="T2" fmla="*/ 249 w 839"/>
                <a:gd name="T3" fmla="*/ 227 h 545"/>
                <a:gd name="T4" fmla="*/ 589 w 839"/>
                <a:gd name="T5" fmla="*/ 46 h 545"/>
                <a:gd name="T6" fmla="*/ 839 w 839"/>
                <a:gd name="T7" fmla="*/ 0 h 545"/>
                <a:gd name="T8" fmla="*/ 0 60000 65536"/>
                <a:gd name="T9" fmla="*/ 0 60000 65536"/>
                <a:gd name="T10" fmla="*/ 0 60000 65536"/>
                <a:gd name="T11" fmla="*/ 0 60000 65536"/>
                <a:gd name="T12" fmla="*/ 0 w 839"/>
                <a:gd name="T13" fmla="*/ 0 h 545"/>
                <a:gd name="T14" fmla="*/ 839 w 839"/>
                <a:gd name="T15" fmla="*/ 545 h 545"/>
              </a:gdLst>
              <a:ahLst/>
              <a:cxnLst>
                <a:cxn ang="T8">
                  <a:pos x="T0" y="T1"/>
                </a:cxn>
                <a:cxn ang="T9">
                  <a:pos x="T2" y="T3"/>
                </a:cxn>
                <a:cxn ang="T10">
                  <a:pos x="T4" y="T5"/>
                </a:cxn>
                <a:cxn ang="T11">
                  <a:pos x="T6" y="T7"/>
                </a:cxn>
              </a:cxnLst>
              <a:rect l="T12" t="T13" r="T14" b="T15"/>
              <a:pathLst>
                <a:path w="839" h="545">
                  <a:moveTo>
                    <a:pt x="0" y="545"/>
                  </a:moveTo>
                  <a:cubicBezTo>
                    <a:pt x="75" y="427"/>
                    <a:pt x="151" y="310"/>
                    <a:pt x="249" y="227"/>
                  </a:cubicBezTo>
                  <a:cubicBezTo>
                    <a:pt x="347" y="144"/>
                    <a:pt x="491" y="84"/>
                    <a:pt x="589" y="46"/>
                  </a:cubicBezTo>
                  <a:cubicBezTo>
                    <a:pt x="687" y="8"/>
                    <a:pt x="763" y="4"/>
                    <a:pt x="839"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006" name="Freeform 16"/>
            <p:cNvSpPr>
              <a:spLocks/>
            </p:cNvSpPr>
            <p:nvPr/>
          </p:nvSpPr>
          <p:spPr bwMode="auto">
            <a:xfrm>
              <a:off x="4718" y="2686"/>
              <a:ext cx="839" cy="544"/>
            </a:xfrm>
            <a:custGeom>
              <a:avLst/>
              <a:gdLst>
                <a:gd name="T0" fmla="*/ 0 w 839"/>
                <a:gd name="T1" fmla="*/ 544 h 544"/>
                <a:gd name="T2" fmla="*/ 249 w 839"/>
                <a:gd name="T3" fmla="*/ 249 h 544"/>
                <a:gd name="T4" fmla="*/ 567 w 839"/>
                <a:gd name="T5" fmla="*/ 68 h 544"/>
                <a:gd name="T6" fmla="*/ 839 w 839"/>
                <a:gd name="T7" fmla="*/ 0 h 544"/>
                <a:gd name="T8" fmla="*/ 0 60000 65536"/>
                <a:gd name="T9" fmla="*/ 0 60000 65536"/>
                <a:gd name="T10" fmla="*/ 0 60000 65536"/>
                <a:gd name="T11" fmla="*/ 0 60000 65536"/>
                <a:gd name="T12" fmla="*/ 0 w 839"/>
                <a:gd name="T13" fmla="*/ 0 h 544"/>
                <a:gd name="T14" fmla="*/ 839 w 839"/>
                <a:gd name="T15" fmla="*/ 544 h 544"/>
              </a:gdLst>
              <a:ahLst/>
              <a:cxnLst>
                <a:cxn ang="T8">
                  <a:pos x="T0" y="T1"/>
                </a:cxn>
                <a:cxn ang="T9">
                  <a:pos x="T2" y="T3"/>
                </a:cxn>
                <a:cxn ang="T10">
                  <a:pos x="T4" y="T5"/>
                </a:cxn>
                <a:cxn ang="T11">
                  <a:pos x="T6" y="T7"/>
                </a:cxn>
              </a:cxnLst>
              <a:rect l="T12" t="T13" r="T14" b="T15"/>
              <a:pathLst>
                <a:path w="839" h="544">
                  <a:moveTo>
                    <a:pt x="0" y="544"/>
                  </a:moveTo>
                  <a:cubicBezTo>
                    <a:pt x="77" y="436"/>
                    <a:pt x="154" y="328"/>
                    <a:pt x="249" y="249"/>
                  </a:cubicBezTo>
                  <a:cubicBezTo>
                    <a:pt x="344" y="170"/>
                    <a:pt x="469" y="110"/>
                    <a:pt x="567" y="68"/>
                  </a:cubicBezTo>
                  <a:cubicBezTo>
                    <a:pt x="665" y="26"/>
                    <a:pt x="752" y="13"/>
                    <a:pt x="839"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 name="Group 17"/>
          <p:cNvGrpSpPr>
            <a:grpSpLocks/>
          </p:cNvGrpSpPr>
          <p:nvPr/>
        </p:nvGrpSpPr>
        <p:grpSpPr bwMode="auto">
          <a:xfrm>
            <a:off x="10128251" y="2278063"/>
            <a:ext cx="2063749" cy="1181100"/>
            <a:chOff x="4785" y="1752"/>
            <a:chExt cx="975" cy="744"/>
          </a:xfrm>
        </p:grpSpPr>
        <p:sp>
          <p:nvSpPr>
            <p:cNvPr id="39991" name="Line 18"/>
            <p:cNvSpPr>
              <a:spLocks noChangeAspect="1" noChangeShapeType="1"/>
            </p:cNvSpPr>
            <p:nvPr/>
          </p:nvSpPr>
          <p:spPr bwMode="auto">
            <a:xfrm flipV="1">
              <a:off x="4785" y="1789"/>
              <a:ext cx="163" cy="707"/>
            </a:xfrm>
            <a:prstGeom prst="line">
              <a:avLst/>
            </a:prstGeom>
            <a:noFill/>
            <a:ln w="38100">
              <a:solidFill>
                <a:srgbClr val="9900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9992" name="Text Box 19"/>
            <p:cNvSpPr txBox="1">
              <a:spLocks noChangeArrowheads="1"/>
            </p:cNvSpPr>
            <p:nvPr/>
          </p:nvSpPr>
          <p:spPr bwMode="auto">
            <a:xfrm>
              <a:off x="4898" y="1752"/>
              <a:ext cx="86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sz="2000" i="1">
                  <a:latin typeface="Times New Roman" pitchFamily="18" charset="0"/>
                </a:rPr>
                <a:t>b</a:t>
              </a:r>
              <a:r>
                <a:rPr lang="en-US" altLang="zh-CN" sz="2000">
                  <a:latin typeface="Times New Roman" pitchFamily="18" charset="0"/>
                </a:rPr>
                <a:t>(</a:t>
              </a:r>
              <a:r>
                <a:rPr lang="en-US" altLang="zh-CN" sz="2000" i="1">
                  <a:latin typeface="Times New Roman" pitchFamily="18" charset="0"/>
                </a:rPr>
                <a:t>u</a:t>
              </a:r>
              <a:r>
                <a:rPr lang="en-US" altLang="zh-CN" sz="2000">
                  <a:latin typeface="Times New Roman" pitchFamily="18" charset="0"/>
                </a:rPr>
                <a:t>,</a:t>
              </a:r>
              <a:r>
                <a:rPr lang="en-US" altLang="zh-CN" sz="2000" i="1">
                  <a:latin typeface="Times New Roman" pitchFamily="18" charset="0"/>
                </a:rPr>
                <a:t>v</a:t>
              </a:r>
              <a:r>
                <a:rPr lang="en-US" altLang="zh-CN" sz="2000">
                  <a:latin typeface="Times New Roman" pitchFamily="18" charset="0"/>
                </a:rPr>
                <a:t>)</a:t>
              </a:r>
              <a:r>
                <a:rPr lang="en-US" altLang="zh-CN" sz="2000" b="1" i="1">
                  <a:latin typeface="Times New Roman" pitchFamily="18" charset="0"/>
                </a:rPr>
                <a:t>n</a:t>
              </a:r>
            </a:p>
          </p:txBody>
        </p:sp>
      </p:grpSp>
      <p:sp>
        <p:nvSpPr>
          <p:cNvPr id="103445" name="Rectangle 21"/>
          <p:cNvSpPr>
            <a:spLocks noGrp="1" noChangeArrowheads="1"/>
          </p:cNvSpPr>
          <p:nvPr>
            <p:ph type="body" sz="half" idx="1"/>
          </p:nvPr>
        </p:nvSpPr>
        <p:spPr>
          <a:xfrm>
            <a:off x="843786" y="1268760"/>
            <a:ext cx="7806267" cy="4114800"/>
          </a:xfrm>
        </p:spPr>
        <p:txBody>
          <a:bodyPr/>
          <a:lstStyle/>
          <a:p>
            <a:pPr marL="717550" lvl="1" indent="-342900" eaLnBrk="1"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参数曲面上一点</a:t>
            </a:r>
            <a:r>
              <a:rPr lang="en-US" altLang="zh-CN" b="1" dirty="0">
                <a:solidFill>
                  <a:schemeClr val="bg2">
                    <a:lumMod val="50000"/>
                  </a:schemeClr>
                </a:solidFill>
                <a:latin typeface="微软雅黑" panose="020B0503020204020204" pitchFamily="34" charset="-122"/>
                <a:ea typeface="微软雅黑" panose="020B0503020204020204" pitchFamily="34" charset="-122"/>
              </a:rPr>
              <a:t>P(</a:t>
            </a:r>
            <a:r>
              <a:rPr lang="en-US" altLang="zh-CN" b="1" dirty="0" err="1">
                <a:solidFill>
                  <a:schemeClr val="bg2">
                    <a:lumMod val="50000"/>
                  </a:schemeClr>
                </a:solidFill>
                <a:latin typeface="微软雅黑" panose="020B0503020204020204" pitchFamily="34" charset="-122"/>
                <a:ea typeface="微软雅黑" panose="020B0503020204020204" pitchFamily="34" charset="-122"/>
              </a:rPr>
              <a:t>u,v</a:t>
            </a:r>
            <a:r>
              <a:rPr lang="en-US" altLang="zh-CN" b="1" dirty="0">
                <a:solidFill>
                  <a:schemeClr val="bg2">
                    <a:lumMod val="50000"/>
                  </a:schemeClr>
                </a:solidFill>
                <a:latin typeface="微软雅黑" panose="020B0503020204020204" pitchFamily="34" charset="-122"/>
                <a:ea typeface="微软雅黑" panose="020B0503020204020204" pitchFamily="34" charset="-122"/>
              </a:rPr>
              <a:t>)</a:t>
            </a:r>
            <a:r>
              <a:rPr lang="zh-CN" altLang="en-US" b="1" dirty="0">
                <a:solidFill>
                  <a:schemeClr val="bg2">
                    <a:lumMod val="50000"/>
                  </a:schemeClr>
                </a:solidFill>
                <a:latin typeface="微软雅黑" panose="020B0503020204020204" pitchFamily="34" charset="-122"/>
                <a:ea typeface="微软雅黑" panose="020B0503020204020204" pitchFamily="34" charset="-122"/>
              </a:rPr>
              <a:t>处的表面法矢</a:t>
            </a:r>
          </a:p>
          <a:p>
            <a:pPr marL="447675" indent="-447675" eaLnBrk="1" hangingPunct="1">
              <a:buFont typeface="Wingdings" pitchFamily="2" charset="2"/>
              <a:buNone/>
            </a:pPr>
            <a:endParaRPr lang="zh-CN" altLang="en-US" sz="1800" dirty="0" smtClean="0"/>
          </a:p>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在表面法矢方向上增加一个小的扰动函数</a:t>
            </a:r>
            <a:r>
              <a:rPr lang="en-US" altLang="zh-CN" b="1" dirty="0">
                <a:solidFill>
                  <a:schemeClr val="bg2">
                    <a:lumMod val="50000"/>
                  </a:schemeClr>
                </a:solidFill>
                <a:latin typeface="微软雅黑" panose="020B0503020204020204" pitchFamily="34" charset="-122"/>
                <a:ea typeface="微软雅黑" panose="020B0503020204020204" pitchFamily="34" charset="-122"/>
              </a:rPr>
              <a:t>b(</a:t>
            </a:r>
            <a:r>
              <a:rPr lang="en-US" altLang="zh-CN" b="1" dirty="0" err="1">
                <a:solidFill>
                  <a:schemeClr val="bg2">
                    <a:lumMod val="50000"/>
                  </a:schemeClr>
                </a:solidFill>
                <a:latin typeface="微软雅黑" panose="020B0503020204020204" pitchFamily="34" charset="-122"/>
                <a:ea typeface="微软雅黑" panose="020B0503020204020204" pitchFamily="34" charset="-122"/>
              </a:rPr>
              <a:t>u,v</a:t>
            </a:r>
            <a:r>
              <a:rPr lang="en-US" altLang="zh-CN" b="1" dirty="0">
                <a:solidFill>
                  <a:schemeClr val="bg2">
                    <a:lumMod val="50000"/>
                  </a:schemeClr>
                </a:solidFill>
                <a:latin typeface="微软雅黑" panose="020B0503020204020204" pitchFamily="34" charset="-122"/>
                <a:ea typeface="微软雅黑" panose="020B0503020204020204" pitchFamily="34" charset="-122"/>
              </a:rPr>
              <a:t>),</a:t>
            </a:r>
          </a:p>
          <a:p>
            <a:pPr marL="447675" indent="-447675" eaLnBrk="1" hangingPunct="1">
              <a:spcBef>
                <a:spcPct val="40000"/>
              </a:spcBef>
              <a:buFont typeface="Wingdings" pitchFamily="2" charset="2"/>
              <a:buNone/>
            </a:pPr>
            <a:r>
              <a:rPr lang="zh-CN" altLang="en-US" sz="2000" b="1" dirty="0" smtClean="0">
                <a:solidFill>
                  <a:schemeClr val="bg2">
                    <a:lumMod val="50000"/>
                  </a:schemeClr>
                </a:solidFill>
                <a:latin typeface="Times New Roman" pitchFamily="18" charset="0"/>
              </a:rPr>
              <a:t>            则</a:t>
            </a:r>
          </a:p>
          <a:p>
            <a:pPr marL="447675" indent="-447675" eaLnBrk="1" hangingPunct="1">
              <a:spcBef>
                <a:spcPct val="40000"/>
              </a:spcBef>
              <a:buFont typeface="Wingdings" pitchFamily="2" charset="2"/>
              <a:buNone/>
            </a:pPr>
            <a:endParaRPr lang="zh-CN" altLang="en-US" sz="1800" dirty="0" smtClean="0">
              <a:latin typeface="Times New Roman" pitchFamily="18" charset="0"/>
            </a:endParaRPr>
          </a:p>
          <a:p>
            <a:pPr marL="447675" indent="-447675" eaLnBrk="1" hangingPunct="1">
              <a:spcBef>
                <a:spcPct val="40000"/>
              </a:spcBef>
              <a:buFont typeface="Wingdings" pitchFamily="2" charset="2"/>
              <a:buNone/>
            </a:pPr>
            <a:r>
              <a:rPr lang="zh-CN" altLang="en-US" sz="2000" b="1" dirty="0" smtClean="0">
                <a:solidFill>
                  <a:schemeClr val="bg2">
                    <a:lumMod val="50000"/>
                  </a:schemeClr>
                </a:solidFill>
                <a:latin typeface="Times New Roman" pitchFamily="18" charset="0"/>
              </a:rPr>
              <a:t>             而</a:t>
            </a:r>
          </a:p>
          <a:p>
            <a:pPr marL="889000" lvl="1" indent="-439738" eaLnBrk="1" hangingPunct="1">
              <a:buFont typeface="Wingdings" pitchFamily="2" charset="2"/>
              <a:buNone/>
            </a:pPr>
            <a:endParaRPr lang="zh-CN" altLang="en-US" sz="1800" dirty="0" smtClean="0"/>
          </a:p>
          <a:p>
            <a:pPr marL="889000" lvl="1" indent="-439738" eaLnBrk="1" hangingPunct="1">
              <a:buFont typeface="Wingdings" pitchFamily="2" charset="2"/>
              <a:buNone/>
            </a:pPr>
            <a:endParaRPr lang="zh-CN" altLang="en-US" sz="2000" dirty="0" smtClean="0"/>
          </a:p>
          <a:p>
            <a:pPr marL="889000" lvl="1" indent="-439738" eaLnBrk="1" hangingPunct="1">
              <a:buFont typeface="Wingdings" pitchFamily="2" charset="2"/>
              <a:buNone/>
            </a:pPr>
            <a:endParaRPr lang="zh-CN" altLang="en-US" sz="2000" dirty="0" smtClean="0"/>
          </a:p>
          <a:p>
            <a:pPr marL="889000" lvl="1" indent="-439738" eaLnBrk="1" hangingPunct="1">
              <a:buFont typeface="Wingdings" pitchFamily="2" charset="2"/>
              <a:buNone/>
            </a:pPr>
            <a:endParaRPr lang="zh-CN" altLang="en-US" sz="2000" dirty="0" smtClean="0"/>
          </a:p>
          <a:p>
            <a:pPr marL="889000" lvl="1" indent="-439738" eaLnBrk="1" hangingPunct="1">
              <a:buFont typeface="Wingdings" pitchFamily="2" charset="2"/>
              <a:buNone/>
            </a:pPr>
            <a:endParaRPr lang="zh-CN" altLang="en-US" sz="2000" dirty="0" smtClean="0"/>
          </a:p>
        </p:txBody>
      </p:sp>
      <p:graphicFrame>
        <p:nvGraphicFramePr>
          <p:cNvPr id="103446" name="Object 22"/>
          <p:cNvGraphicFramePr>
            <a:graphicFrameLocks noGrp="1" noChangeAspect="1"/>
          </p:cNvGraphicFramePr>
          <p:nvPr>
            <p:ph sz="quarter" idx="2"/>
            <p:extLst>
              <p:ext uri="{D42A27DB-BD31-4B8C-83A1-F6EECF244321}">
                <p14:modId xmlns:p14="http://schemas.microsoft.com/office/powerpoint/2010/main" val="3107453035"/>
              </p:ext>
            </p:extLst>
          </p:nvPr>
        </p:nvGraphicFramePr>
        <p:xfrm>
          <a:off x="1991544" y="1924843"/>
          <a:ext cx="2163233" cy="544513"/>
        </p:xfrm>
        <a:graphic>
          <a:graphicData uri="http://schemas.openxmlformats.org/presentationml/2006/ole">
            <mc:AlternateContent xmlns:mc="http://schemas.openxmlformats.org/markup-compatibility/2006">
              <mc:Choice xmlns:v="urn:schemas-microsoft-com:vml" Requires="v">
                <p:oleObj spid="_x0000_s127230" name="Equation" r:id="rId4" imgW="698500" imgH="228600" progId="Equation.DSMT4">
                  <p:embed/>
                </p:oleObj>
              </mc:Choice>
              <mc:Fallback>
                <p:oleObj name="Equation" r:id="rId4" imgW="698500" imgH="228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1544" y="1924843"/>
                        <a:ext cx="2163233" cy="544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 name="Group 23"/>
          <p:cNvGrpSpPr>
            <a:grpSpLocks/>
          </p:cNvGrpSpPr>
          <p:nvPr/>
        </p:nvGrpSpPr>
        <p:grpSpPr bwMode="auto">
          <a:xfrm>
            <a:off x="10102851" y="2212976"/>
            <a:ext cx="863600" cy="1312863"/>
            <a:chOff x="4740" y="1696"/>
            <a:chExt cx="408" cy="827"/>
          </a:xfrm>
        </p:grpSpPr>
        <p:sp>
          <p:nvSpPr>
            <p:cNvPr id="39989" name="Line 24"/>
            <p:cNvSpPr>
              <a:spLocks noChangeShapeType="1"/>
            </p:cNvSpPr>
            <p:nvPr/>
          </p:nvSpPr>
          <p:spPr bwMode="auto">
            <a:xfrm flipV="1">
              <a:off x="4740" y="1933"/>
              <a:ext cx="136" cy="590"/>
            </a:xfrm>
            <a:prstGeom prst="line">
              <a:avLst/>
            </a:prstGeom>
            <a:noFill/>
            <a:ln w="38100">
              <a:solidFill>
                <a:srgbClr val="3333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9990" name="Text Box 25"/>
            <p:cNvSpPr txBox="1">
              <a:spLocks noChangeArrowheads="1"/>
            </p:cNvSpPr>
            <p:nvPr/>
          </p:nvSpPr>
          <p:spPr bwMode="auto">
            <a:xfrm>
              <a:off x="4740" y="1696"/>
              <a:ext cx="4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sz="2000" b="1" i="1">
                  <a:latin typeface="Times New Roman" pitchFamily="18" charset="0"/>
                </a:rPr>
                <a:t>N</a:t>
              </a:r>
            </a:p>
          </p:txBody>
        </p:sp>
      </p:grpSp>
      <p:grpSp>
        <p:nvGrpSpPr>
          <p:cNvPr id="5" name="Group 26"/>
          <p:cNvGrpSpPr>
            <a:grpSpLocks/>
          </p:cNvGrpSpPr>
          <p:nvPr/>
        </p:nvGrpSpPr>
        <p:grpSpPr bwMode="auto">
          <a:xfrm>
            <a:off x="10064751" y="2806700"/>
            <a:ext cx="1775883" cy="719138"/>
            <a:chOff x="4740" y="2070"/>
            <a:chExt cx="839" cy="453"/>
          </a:xfrm>
        </p:grpSpPr>
        <p:sp>
          <p:nvSpPr>
            <p:cNvPr id="39987" name="Line 27"/>
            <p:cNvSpPr>
              <a:spLocks noChangeShapeType="1"/>
            </p:cNvSpPr>
            <p:nvPr/>
          </p:nvSpPr>
          <p:spPr bwMode="auto">
            <a:xfrm flipV="1">
              <a:off x="4740" y="2228"/>
              <a:ext cx="499" cy="295"/>
            </a:xfrm>
            <a:prstGeom prst="line">
              <a:avLst/>
            </a:prstGeom>
            <a:noFill/>
            <a:ln w="38100">
              <a:solidFill>
                <a:srgbClr val="99003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988" name="Text Box 28"/>
            <p:cNvSpPr txBox="1">
              <a:spLocks noChangeArrowheads="1"/>
            </p:cNvSpPr>
            <p:nvPr/>
          </p:nvSpPr>
          <p:spPr bwMode="auto">
            <a:xfrm>
              <a:off x="5193" y="2070"/>
              <a:ext cx="38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sz="2000" b="1" i="1">
                  <a:latin typeface="Times New Roman" pitchFamily="18" charset="0"/>
                </a:rPr>
                <a:t>p</a:t>
              </a:r>
              <a:r>
                <a:rPr lang="en-US" altLang="zh-CN" sz="2000" i="1" baseline="-25000">
                  <a:latin typeface="Times New Roman" pitchFamily="18" charset="0"/>
                </a:rPr>
                <a:t>v</a:t>
              </a:r>
              <a:endParaRPr lang="en-US" altLang="zh-CN" sz="2000" i="1">
                <a:latin typeface="Times New Roman" pitchFamily="18" charset="0"/>
              </a:endParaRPr>
            </a:p>
          </p:txBody>
        </p:sp>
      </p:grpSp>
      <p:grpSp>
        <p:nvGrpSpPr>
          <p:cNvPr id="6" name="Group 29"/>
          <p:cNvGrpSpPr>
            <a:grpSpLocks/>
          </p:cNvGrpSpPr>
          <p:nvPr/>
        </p:nvGrpSpPr>
        <p:grpSpPr bwMode="auto">
          <a:xfrm>
            <a:off x="10073218" y="3490913"/>
            <a:ext cx="982133" cy="627062"/>
            <a:chOff x="4744" y="2501"/>
            <a:chExt cx="464" cy="395"/>
          </a:xfrm>
        </p:grpSpPr>
        <p:sp>
          <p:nvSpPr>
            <p:cNvPr id="39985" name="Line 30"/>
            <p:cNvSpPr>
              <a:spLocks noChangeShapeType="1"/>
            </p:cNvSpPr>
            <p:nvPr/>
          </p:nvSpPr>
          <p:spPr bwMode="auto">
            <a:xfrm>
              <a:off x="4744" y="2501"/>
              <a:ext cx="341" cy="294"/>
            </a:xfrm>
            <a:prstGeom prst="line">
              <a:avLst/>
            </a:prstGeom>
            <a:noFill/>
            <a:ln w="38100">
              <a:solidFill>
                <a:srgbClr val="99003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986" name="Text Box 31"/>
            <p:cNvSpPr txBox="1">
              <a:spLocks noChangeArrowheads="1"/>
            </p:cNvSpPr>
            <p:nvPr/>
          </p:nvSpPr>
          <p:spPr bwMode="auto">
            <a:xfrm>
              <a:off x="4822" y="2646"/>
              <a:ext cx="38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sz="2000" b="1" i="1">
                  <a:latin typeface="Times New Roman" pitchFamily="18" charset="0"/>
                </a:rPr>
                <a:t>p</a:t>
              </a:r>
              <a:r>
                <a:rPr lang="en-US" altLang="zh-CN" sz="2000" i="1" baseline="-25000">
                  <a:latin typeface="Times New Roman" pitchFamily="18" charset="0"/>
                </a:rPr>
                <a:t>u</a:t>
              </a:r>
              <a:endParaRPr lang="en-US" altLang="zh-CN" sz="2000" i="1">
                <a:latin typeface="Times New Roman" pitchFamily="18" charset="0"/>
              </a:endParaRPr>
            </a:p>
          </p:txBody>
        </p:sp>
      </p:grpSp>
      <p:grpSp>
        <p:nvGrpSpPr>
          <p:cNvPr id="7" name="Group 32"/>
          <p:cNvGrpSpPr>
            <a:grpSpLocks/>
          </p:cNvGrpSpPr>
          <p:nvPr/>
        </p:nvGrpSpPr>
        <p:grpSpPr bwMode="auto">
          <a:xfrm>
            <a:off x="10121900" y="2373314"/>
            <a:ext cx="863600" cy="1125537"/>
            <a:chOff x="1837" y="1933"/>
            <a:chExt cx="408" cy="709"/>
          </a:xfrm>
        </p:grpSpPr>
        <p:sp>
          <p:nvSpPr>
            <p:cNvPr id="39983" name="Line 33"/>
            <p:cNvSpPr>
              <a:spLocks noChangeAspect="1" noChangeShapeType="1"/>
            </p:cNvSpPr>
            <p:nvPr/>
          </p:nvSpPr>
          <p:spPr bwMode="auto">
            <a:xfrm flipV="1">
              <a:off x="1837" y="2170"/>
              <a:ext cx="109" cy="472"/>
            </a:xfrm>
            <a:prstGeom prst="line">
              <a:avLst/>
            </a:prstGeom>
            <a:noFill/>
            <a:ln w="38100">
              <a:solidFill>
                <a:srgbClr val="3333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9984" name="Text Box 34"/>
            <p:cNvSpPr txBox="1">
              <a:spLocks noChangeArrowheads="1"/>
            </p:cNvSpPr>
            <p:nvPr/>
          </p:nvSpPr>
          <p:spPr bwMode="auto">
            <a:xfrm>
              <a:off x="1837" y="1933"/>
              <a:ext cx="4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sz="2000" b="1" i="1">
                  <a:latin typeface="Times New Roman" pitchFamily="18" charset="0"/>
                </a:rPr>
                <a:t>n</a:t>
              </a:r>
            </a:p>
          </p:txBody>
        </p:sp>
      </p:grpSp>
      <p:grpSp>
        <p:nvGrpSpPr>
          <p:cNvPr id="8" name="Group 35"/>
          <p:cNvGrpSpPr>
            <a:grpSpLocks/>
          </p:cNvGrpSpPr>
          <p:nvPr/>
        </p:nvGrpSpPr>
        <p:grpSpPr bwMode="auto">
          <a:xfrm>
            <a:off x="7247467" y="5100638"/>
            <a:ext cx="1631951" cy="366712"/>
            <a:chOff x="3424" y="3530"/>
            <a:chExt cx="771" cy="231"/>
          </a:xfrm>
        </p:grpSpPr>
        <p:sp>
          <p:nvSpPr>
            <p:cNvPr id="39981" name="Line 36"/>
            <p:cNvSpPr>
              <a:spLocks noChangeShapeType="1"/>
            </p:cNvSpPr>
            <p:nvPr/>
          </p:nvSpPr>
          <p:spPr bwMode="auto">
            <a:xfrm>
              <a:off x="3424" y="3566"/>
              <a:ext cx="59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982" name="Text Box 37"/>
            <p:cNvSpPr txBox="1">
              <a:spLocks noChangeArrowheads="1"/>
            </p:cNvSpPr>
            <p:nvPr/>
          </p:nvSpPr>
          <p:spPr bwMode="auto">
            <a:xfrm>
              <a:off x="3878" y="3530"/>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i="1">
                  <a:latin typeface="Times New Roman" pitchFamily="18" charset="0"/>
                </a:rPr>
                <a:t>x</a:t>
              </a:r>
            </a:p>
          </p:txBody>
        </p:sp>
      </p:grpSp>
      <p:grpSp>
        <p:nvGrpSpPr>
          <p:cNvPr id="9" name="Group 38"/>
          <p:cNvGrpSpPr>
            <a:grpSpLocks/>
          </p:cNvGrpSpPr>
          <p:nvPr/>
        </p:nvGrpSpPr>
        <p:grpSpPr bwMode="auto">
          <a:xfrm>
            <a:off x="6902451" y="3948114"/>
            <a:ext cx="670983" cy="1209675"/>
            <a:chOff x="3261" y="2804"/>
            <a:chExt cx="317" cy="762"/>
          </a:xfrm>
        </p:grpSpPr>
        <p:sp>
          <p:nvSpPr>
            <p:cNvPr id="39979" name="Line 39"/>
            <p:cNvSpPr>
              <a:spLocks noChangeShapeType="1"/>
            </p:cNvSpPr>
            <p:nvPr/>
          </p:nvSpPr>
          <p:spPr bwMode="auto">
            <a:xfrm flipV="1">
              <a:off x="3424" y="2840"/>
              <a:ext cx="0" cy="72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980" name="Text Box 40"/>
            <p:cNvSpPr txBox="1">
              <a:spLocks noChangeArrowheads="1"/>
            </p:cNvSpPr>
            <p:nvPr/>
          </p:nvSpPr>
          <p:spPr bwMode="auto">
            <a:xfrm>
              <a:off x="3261" y="2804"/>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i="1">
                  <a:latin typeface="Times New Roman" pitchFamily="18" charset="0"/>
                </a:rPr>
                <a:t>y</a:t>
              </a:r>
            </a:p>
          </p:txBody>
        </p:sp>
      </p:grpSp>
      <p:grpSp>
        <p:nvGrpSpPr>
          <p:cNvPr id="10" name="Group 41"/>
          <p:cNvGrpSpPr>
            <a:grpSpLocks/>
          </p:cNvGrpSpPr>
          <p:nvPr/>
        </p:nvGrpSpPr>
        <p:grpSpPr bwMode="auto">
          <a:xfrm>
            <a:off x="6576485" y="5157789"/>
            <a:ext cx="747183" cy="669925"/>
            <a:chOff x="3107" y="3566"/>
            <a:chExt cx="353" cy="422"/>
          </a:xfrm>
        </p:grpSpPr>
        <p:sp>
          <p:nvSpPr>
            <p:cNvPr id="39977" name="Line 42"/>
            <p:cNvSpPr>
              <a:spLocks noChangeShapeType="1"/>
            </p:cNvSpPr>
            <p:nvPr/>
          </p:nvSpPr>
          <p:spPr bwMode="auto">
            <a:xfrm flipH="1">
              <a:off x="3107" y="3566"/>
              <a:ext cx="317" cy="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978" name="Text Box 43"/>
            <p:cNvSpPr txBox="1">
              <a:spLocks noChangeArrowheads="1"/>
            </p:cNvSpPr>
            <p:nvPr/>
          </p:nvSpPr>
          <p:spPr bwMode="auto">
            <a:xfrm>
              <a:off x="3143" y="3757"/>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i="1">
                  <a:latin typeface="Times New Roman" pitchFamily="18" charset="0"/>
                </a:rPr>
                <a:t>z</a:t>
              </a:r>
            </a:p>
          </p:txBody>
        </p:sp>
      </p:grpSp>
      <p:grpSp>
        <p:nvGrpSpPr>
          <p:cNvPr id="11" name="Group 44"/>
          <p:cNvGrpSpPr>
            <a:grpSpLocks/>
          </p:cNvGrpSpPr>
          <p:nvPr/>
        </p:nvGrpSpPr>
        <p:grpSpPr bwMode="auto">
          <a:xfrm>
            <a:off x="7247467" y="3502026"/>
            <a:ext cx="2880784" cy="1655763"/>
            <a:chOff x="3424" y="2523"/>
            <a:chExt cx="1361" cy="1043"/>
          </a:xfrm>
        </p:grpSpPr>
        <p:sp>
          <p:nvSpPr>
            <p:cNvPr id="39975" name="Line 45"/>
            <p:cNvSpPr>
              <a:spLocks noChangeShapeType="1"/>
            </p:cNvSpPr>
            <p:nvPr/>
          </p:nvSpPr>
          <p:spPr bwMode="auto">
            <a:xfrm flipV="1">
              <a:off x="3424" y="2523"/>
              <a:ext cx="1361" cy="1043"/>
            </a:xfrm>
            <a:prstGeom prst="line">
              <a:avLst/>
            </a:prstGeom>
            <a:noFill/>
            <a:ln w="28575">
              <a:solidFill>
                <a:srgbClr val="339933"/>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9976" name="Text Box 46"/>
            <p:cNvSpPr txBox="1">
              <a:spLocks noChangeArrowheads="1"/>
            </p:cNvSpPr>
            <p:nvPr/>
          </p:nvSpPr>
          <p:spPr bwMode="auto">
            <a:xfrm>
              <a:off x="4014" y="3022"/>
              <a:ext cx="5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b="1" i="1">
                  <a:latin typeface="Times New Roman" pitchFamily="18" charset="0"/>
                </a:rPr>
                <a:t>P</a:t>
              </a:r>
              <a:r>
                <a:rPr lang="en-US" altLang="zh-CN">
                  <a:latin typeface="Times New Roman" pitchFamily="18" charset="0"/>
                </a:rPr>
                <a:t>(</a:t>
              </a:r>
              <a:r>
                <a:rPr lang="en-US" altLang="zh-CN" i="1">
                  <a:latin typeface="Times New Roman" pitchFamily="18" charset="0"/>
                </a:rPr>
                <a:t>u</a:t>
              </a:r>
              <a:r>
                <a:rPr lang="en-US" altLang="zh-CN">
                  <a:latin typeface="Times New Roman" pitchFamily="18" charset="0"/>
                </a:rPr>
                <a:t>,</a:t>
              </a:r>
              <a:r>
                <a:rPr lang="en-US" altLang="zh-CN" i="1">
                  <a:latin typeface="Times New Roman" pitchFamily="18" charset="0"/>
                </a:rPr>
                <a:t>v</a:t>
              </a:r>
              <a:r>
                <a:rPr lang="en-US" altLang="zh-CN">
                  <a:latin typeface="Times New Roman" pitchFamily="18" charset="0"/>
                </a:rPr>
                <a:t>)</a:t>
              </a:r>
            </a:p>
          </p:txBody>
        </p:sp>
      </p:grpSp>
      <p:sp>
        <p:nvSpPr>
          <p:cNvPr id="103471" name="Text Box 47"/>
          <p:cNvSpPr txBox="1">
            <a:spLocks noChangeArrowheads="1"/>
          </p:cNvSpPr>
          <p:nvPr/>
        </p:nvSpPr>
        <p:spPr bwMode="auto">
          <a:xfrm>
            <a:off x="9908118" y="3313113"/>
            <a:ext cx="6731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a:solidFill>
                  <a:srgbClr val="FF3300"/>
                </a:solidFill>
                <a:latin typeface="Tahoma" pitchFamily="34" charset="0"/>
                <a:sym typeface="Symbol" pitchFamily="18" charset="2"/>
              </a:rPr>
              <a:t></a:t>
            </a:r>
          </a:p>
        </p:txBody>
      </p:sp>
      <p:grpSp>
        <p:nvGrpSpPr>
          <p:cNvPr id="12" name="Group 48"/>
          <p:cNvGrpSpPr>
            <a:grpSpLocks/>
          </p:cNvGrpSpPr>
          <p:nvPr/>
        </p:nvGrpSpPr>
        <p:grpSpPr bwMode="auto">
          <a:xfrm>
            <a:off x="7247467" y="2349500"/>
            <a:ext cx="3168651" cy="2808288"/>
            <a:chOff x="3424" y="1797"/>
            <a:chExt cx="1497" cy="1769"/>
          </a:xfrm>
        </p:grpSpPr>
        <p:sp>
          <p:nvSpPr>
            <p:cNvPr id="39973" name="Line 49"/>
            <p:cNvSpPr>
              <a:spLocks noChangeShapeType="1"/>
            </p:cNvSpPr>
            <p:nvPr/>
          </p:nvSpPr>
          <p:spPr bwMode="auto">
            <a:xfrm flipV="1">
              <a:off x="3424" y="1797"/>
              <a:ext cx="1497" cy="1769"/>
            </a:xfrm>
            <a:prstGeom prst="line">
              <a:avLst/>
            </a:prstGeom>
            <a:noFill/>
            <a:ln w="57150">
              <a:solidFill>
                <a:srgbClr val="6666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974" name="Text Box 50"/>
            <p:cNvSpPr txBox="1">
              <a:spLocks noChangeArrowheads="1"/>
            </p:cNvSpPr>
            <p:nvPr/>
          </p:nvSpPr>
          <p:spPr bwMode="auto">
            <a:xfrm>
              <a:off x="4286" y="1797"/>
              <a:ext cx="59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sz="2000" b="1" i="1">
                  <a:latin typeface="Times New Roman" pitchFamily="18" charset="0"/>
                </a:rPr>
                <a:t>P</a:t>
              </a:r>
              <a:r>
                <a:rPr lang="en-US" altLang="zh-CN" sz="2000" b="1" i="1" baseline="30000">
                  <a:latin typeface="Times New Roman" pitchFamily="18" charset="0"/>
                </a:rPr>
                <a:t>’</a:t>
              </a:r>
              <a:r>
                <a:rPr lang="en-US" altLang="zh-CN" sz="2000">
                  <a:latin typeface="Times New Roman" pitchFamily="18" charset="0"/>
                </a:rPr>
                <a:t>(</a:t>
              </a:r>
              <a:r>
                <a:rPr lang="en-US" altLang="zh-CN" sz="2000" i="1">
                  <a:latin typeface="Times New Roman" pitchFamily="18" charset="0"/>
                </a:rPr>
                <a:t>u</a:t>
              </a:r>
              <a:r>
                <a:rPr lang="en-US" altLang="zh-CN" sz="2000">
                  <a:latin typeface="Times New Roman" pitchFamily="18" charset="0"/>
                </a:rPr>
                <a:t>,</a:t>
              </a:r>
              <a:r>
                <a:rPr lang="en-US" altLang="zh-CN" sz="2000" i="1">
                  <a:latin typeface="Times New Roman" pitchFamily="18" charset="0"/>
                </a:rPr>
                <a:t>v</a:t>
              </a:r>
              <a:r>
                <a:rPr lang="en-US" altLang="zh-CN" sz="2000">
                  <a:latin typeface="Times New Roman" pitchFamily="18" charset="0"/>
                </a:rPr>
                <a:t>)</a:t>
              </a:r>
            </a:p>
          </p:txBody>
        </p:sp>
      </p:grpSp>
      <p:grpSp>
        <p:nvGrpSpPr>
          <p:cNvPr id="13" name="Group 51"/>
          <p:cNvGrpSpPr>
            <a:grpSpLocks/>
          </p:cNvGrpSpPr>
          <p:nvPr/>
        </p:nvGrpSpPr>
        <p:grpSpPr bwMode="auto">
          <a:xfrm>
            <a:off x="9436101" y="1341438"/>
            <a:ext cx="1248833" cy="1008062"/>
            <a:chOff x="4458" y="1162"/>
            <a:chExt cx="590" cy="635"/>
          </a:xfrm>
        </p:grpSpPr>
        <p:sp>
          <p:nvSpPr>
            <p:cNvPr id="39971" name="Line 52"/>
            <p:cNvSpPr>
              <a:spLocks noChangeShapeType="1"/>
            </p:cNvSpPr>
            <p:nvPr/>
          </p:nvSpPr>
          <p:spPr bwMode="auto">
            <a:xfrm flipH="1" flipV="1">
              <a:off x="4649" y="1298"/>
              <a:ext cx="272" cy="499"/>
            </a:xfrm>
            <a:prstGeom prst="line">
              <a:avLst/>
            </a:prstGeom>
            <a:noFill/>
            <a:ln w="57150">
              <a:solidFill>
                <a:srgbClr val="3333CC"/>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9972" name="Text Box 53"/>
            <p:cNvSpPr txBox="1">
              <a:spLocks noChangeArrowheads="1"/>
            </p:cNvSpPr>
            <p:nvPr/>
          </p:nvSpPr>
          <p:spPr bwMode="auto">
            <a:xfrm>
              <a:off x="4458" y="1162"/>
              <a:ext cx="5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b="1" i="1">
                  <a:latin typeface="Times New Roman" pitchFamily="18" charset="0"/>
                </a:rPr>
                <a:t>N</a:t>
              </a:r>
              <a:r>
                <a:rPr lang="en-US" altLang="zh-CN" baseline="30000">
                  <a:latin typeface="Times New Roman" pitchFamily="18" charset="0"/>
                </a:rPr>
                <a:t>’</a:t>
              </a:r>
            </a:p>
          </p:txBody>
        </p:sp>
      </p:grpSp>
      <p:graphicFrame>
        <p:nvGraphicFramePr>
          <p:cNvPr id="103478" name="Object 54"/>
          <p:cNvGraphicFramePr>
            <a:graphicFrameLocks noGrp="1" noChangeAspect="1"/>
          </p:cNvGraphicFramePr>
          <p:nvPr>
            <p:ph sz="quarter" idx="3"/>
            <p:extLst>
              <p:ext uri="{D42A27DB-BD31-4B8C-83A1-F6EECF244321}">
                <p14:modId xmlns:p14="http://schemas.microsoft.com/office/powerpoint/2010/main" val="4109794067"/>
              </p:ext>
            </p:extLst>
          </p:nvPr>
        </p:nvGraphicFramePr>
        <p:xfrm>
          <a:off x="2097165" y="3049588"/>
          <a:ext cx="5052483" cy="476250"/>
        </p:xfrm>
        <a:graphic>
          <a:graphicData uri="http://schemas.openxmlformats.org/presentationml/2006/ole">
            <mc:AlternateContent xmlns:mc="http://schemas.openxmlformats.org/markup-compatibility/2006">
              <mc:Choice xmlns:v="urn:schemas-microsoft-com:vml" Requires="v">
                <p:oleObj spid="_x0000_s127231" name="Equation" r:id="rId6" imgW="1651000" imgH="203200" progId="Equation.DSMT4">
                  <p:embed/>
                </p:oleObj>
              </mc:Choice>
              <mc:Fallback>
                <p:oleObj name="Equation" r:id="rId6" imgW="1651000" imgH="2032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97165" y="3049588"/>
                        <a:ext cx="5052483"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479" name="Object 55"/>
          <p:cNvGraphicFramePr>
            <a:graphicFrameLocks noChangeAspect="1"/>
          </p:cNvGraphicFramePr>
          <p:nvPr>
            <p:extLst>
              <p:ext uri="{D42A27DB-BD31-4B8C-83A1-F6EECF244321}">
                <p14:modId xmlns:p14="http://schemas.microsoft.com/office/powerpoint/2010/main" val="2703898650"/>
              </p:ext>
            </p:extLst>
          </p:nvPr>
        </p:nvGraphicFramePr>
        <p:xfrm>
          <a:off x="2207568" y="3766345"/>
          <a:ext cx="2495551" cy="509588"/>
        </p:xfrm>
        <a:graphic>
          <a:graphicData uri="http://schemas.openxmlformats.org/presentationml/2006/ole">
            <mc:AlternateContent xmlns:mc="http://schemas.openxmlformats.org/markup-compatibility/2006">
              <mc:Choice xmlns:v="urn:schemas-microsoft-com:vml" Requires="v">
                <p:oleObj spid="_x0000_s127232" name="Equation" r:id="rId8" imgW="838200" imgH="228600" progId="Equation.DSMT4">
                  <p:embed/>
                </p:oleObj>
              </mc:Choice>
              <mc:Fallback>
                <p:oleObj name="Equation" r:id="rId8" imgW="83820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07568" y="3766345"/>
                        <a:ext cx="2495551" cy="509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480" name="Object 56"/>
          <p:cNvGraphicFramePr>
            <a:graphicFrameLocks noChangeAspect="1"/>
          </p:cNvGraphicFramePr>
          <p:nvPr/>
        </p:nvGraphicFramePr>
        <p:xfrm>
          <a:off x="1295400" y="4149726"/>
          <a:ext cx="5183717" cy="735013"/>
        </p:xfrm>
        <a:graphic>
          <a:graphicData uri="http://schemas.openxmlformats.org/presentationml/2006/ole">
            <mc:AlternateContent xmlns:mc="http://schemas.openxmlformats.org/markup-compatibility/2006">
              <mc:Choice xmlns:v="urn:schemas-microsoft-com:vml" Requires="v">
                <p:oleObj spid="_x0000_s127233" name="Equation" r:id="rId10" imgW="2082800" imgH="393700" progId="Equation.DSMT4">
                  <p:embed/>
                </p:oleObj>
              </mc:Choice>
              <mc:Fallback>
                <p:oleObj name="Equation" r:id="rId10" imgW="2082800" imgH="3937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95400" y="4149726"/>
                        <a:ext cx="5183717" cy="735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481" name="Object 57"/>
          <p:cNvGraphicFramePr>
            <a:graphicFrameLocks noChangeAspect="1"/>
          </p:cNvGraphicFramePr>
          <p:nvPr>
            <p:extLst>
              <p:ext uri="{D42A27DB-BD31-4B8C-83A1-F6EECF244321}">
                <p14:modId xmlns:p14="http://schemas.microsoft.com/office/powerpoint/2010/main" val="2362807556"/>
              </p:ext>
            </p:extLst>
          </p:nvPr>
        </p:nvGraphicFramePr>
        <p:xfrm>
          <a:off x="1984359" y="4868863"/>
          <a:ext cx="2239433" cy="431800"/>
        </p:xfrm>
        <a:graphic>
          <a:graphicData uri="http://schemas.openxmlformats.org/presentationml/2006/ole">
            <mc:AlternateContent xmlns:mc="http://schemas.openxmlformats.org/markup-compatibility/2006">
              <mc:Choice xmlns:v="urn:schemas-microsoft-com:vml" Requires="v">
                <p:oleObj spid="_x0000_s127234" name="Equation" r:id="rId12" imgW="889000" imgH="228600" progId="Equation.DSMT4">
                  <p:embed/>
                </p:oleObj>
              </mc:Choice>
              <mc:Fallback>
                <p:oleObj name="Equation" r:id="rId12" imgW="889000" imgH="2286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84359" y="4868863"/>
                        <a:ext cx="2239433"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3482" name="Object 58"/>
          <p:cNvGraphicFramePr>
            <a:graphicFrameLocks noChangeAspect="1"/>
          </p:cNvGraphicFramePr>
          <p:nvPr>
            <p:extLst>
              <p:ext uri="{D42A27DB-BD31-4B8C-83A1-F6EECF244321}">
                <p14:modId xmlns:p14="http://schemas.microsoft.com/office/powerpoint/2010/main" val="2875360113"/>
              </p:ext>
            </p:extLst>
          </p:nvPr>
        </p:nvGraphicFramePr>
        <p:xfrm>
          <a:off x="2003409" y="5373688"/>
          <a:ext cx="2175933" cy="431800"/>
        </p:xfrm>
        <a:graphic>
          <a:graphicData uri="http://schemas.openxmlformats.org/presentationml/2006/ole">
            <mc:AlternateContent xmlns:mc="http://schemas.openxmlformats.org/markup-compatibility/2006">
              <mc:Choice xmlns:v="urn:schemas-microsoft-com:vml" Requires="v">
                <p:oleObj spid="_x0000_s127235" name="Equation" r:id="rId14" imgW="863225" imgH="228501" progId="Equation.DSMT4">
                  <p:embed/>
                </p:oleObj>
              </mc:Choice>
              <mc:Fallback>
                <p:oleObj name="Equation" r:id="rId14" imgW="863225" imgH="228501"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03409" y="5373688"/>
                        <a:ext cx="2175933"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4" name="Group 59"/>
          <p:cNvGrpSpPr>
            <a:grpSpLocks/>
          </p:cNvGrpSpPr>
          <p:nvPr/>
        </p:nvGrpSpPr>
        <p:grpSpPr bwMode="auto">
          <a:xfrm>
            <a:off x="1591548" y="6348412"/>
            <a:ext cx="7097184" cy="509588"/>
            <a:chOff x="657" y="3793"/>
            <a:chExt cx="3353" cy="321"/>
          </a:xfrm>
        </p:grpSpPr>
        <p:graphicFrame>
          <p:nvGraphicFramePr>
            <p:cNvPr id="39967" name="Object 60"/>
            <p:cNvGraphicFramePr>
              <a:graphicFrameLocks noChangeAspect="1"/>
            </p:cNvGraphicFramePr>
            <p:nvPr>
              <p:extLst>
                <p:ext uri="{D42A27DB-BD31-4B8C-83A1-F6EECF244321}">
                  <p14:modId xmlns:p14="http://schemas.microsoft.com/office/powerpoint/2010/main" val="2066534082"/>
                </p:ext>
              </p:extLst>
            </p:nvPr>
          </p:nvGraphicFramePr>
          <p:xfrm>
            <a:off x="937" y="3793"/>
            <a:ext cx="3073" cy="321"/>
          </p:xfrm>
          <a:graphic>
            <a:graphicData uri="http://schemas.openxmlformats.org/presentationml/2006/ole">
              <mc:AlternateContent xmlns:mc="http://schemas.openxmlformats.org/markup-compatibility/2006">
                <mc:Choice xmlns:v="urn:schemas-microsoft-com:vml" Requires="v">
                  <p:oleObj spid="_x0000_s127236" name="Equation" r:id="rId16" imgW="2184400" imgH="228600" progId="Equation.DSMT4">
                    <p:embed/>
                  </p:oleObj>
                </mc:Choice>
                <mc:Fallback>
                  <p:oleObj name="Equation" r:id="rId16" imgW="2184400" imgH="22860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37" y="3793"/>
                          <a:ext cx="3073" cy="3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9968" name="Group 61"/>
            <p:cNvGrpSpPr>
              <a:grpSpLocks/>
            </p:cNvGrpSpPr>
            <p:nvPr/>
          </p:nvGrpSpPr>
          <p:grpSpPr bwMode="auto">
            <a:xfrm>
              <a:off x="657" y="3793"/>
              <a:ext cx="226" cy="272"/>
              <a:chOff x="567" y="3793"/>
              <a:chExt cx="272" cy="408"/>
            </a:xfrm>
          </p:grpSpPr>
          <p:sp>
            <p:nvSpPr>
              <p:cNvPr id="39969" name="Freeform 62"/>
              <p:cNvSpPr>
                <a:spLocks/>
              </p:cNvSpPr>
              <p:nvPr/>
            </p:nvSpPr>
            <p:spPr bwMode="auto">
              <a:xfrm>
                <a:off x="567" y="3793"/>
                <a:ext cx="272" cy="272"/>
              </a:xfrm>
              <a:custGeom>
                <a:avLst/>
                <a:gdLst>
                  <a:gd name="T0" fmla="*/ 136 w 272"/>
                  <a:gd name="T1" fmla="*/ 0 h 272"/>
                  <a:gd name="T2" fmla="*/ 0 w 272"/>
                  <a:gd name="T3" fmla="*/ 272 h 272"/>
                  <a:gd name="T4" fmla="*/ 272 w 272"/>
                  <a:gd name="T5" fmla="*/ 272 h 272"/>
                  <a:gd name="T6" fmla="*/ 136 w 272"/>
                  <a:gd name="T7" fmla="*/ 0 h 272"/>
                  <a:gd name="T8" fmla="*/ 0 60000 65536"/>
                  <a:gd name="T9" fmla="*/ 0 60000 65536"/>
                  <a:gd name="T10" fmla="*/ 0 60000 65536"/>
                  <a:gd name="T11" fmla="*/ 0 60000 65536"/>
                  <a:gd name="T12" fmla="*/ 0 w 272"/>
                  <a:gd name="T13" fmla="*/ 0 h 272"/>
                  <a:gd name="T14" fmla="*/ 272 w 272"/>
                  <a:gd name="T15" fmla="*/ 272 h 272"/>
                </a:gdLst>
                <a:ahLst/>
                <a:cxnLst>
                  <a:cxn ang="T8">
                    <a:pos x="T0" y="T1"/>
                  </a:cxn>
                  <a:cxn ang="T9">
                    <a:pos x="T2" y="T3"/>
                  </a:cxn>
                  <a:cxn ang="T10">
                    <a:pos x="T4" y="T5"/>
                  </a:cxn>
                  <a:cxn ang="T11">
                    <a:pos x="T6" y="T7"/>
                  </a:cxn>
                </a:cxnLst>
                <a:rect l="T12" t="T13" r="T14" b="T15"/>
                <a:pathLst>
                  <a:path w="272" h="272">
                    <a:moveTo>
                      <a:pt x="136" y="0"/>
                    </a:moveTo>
                    <a:lnTo>
                      <a:pt x="0" y="272"/>
                    </a:lnTo>
                    <a:lnTo>
                      <a:pt x="272" y="272"/>
                    </a:lnTo>
                    <a:lnTo>
                      <a:pt x="136" y="0"/>
                    </a:lnTo>
                    <a:close/>
                  </a:path>
                </a:pathLst>
              </a:custGeom>
              <a:gradFill rotWithShape="1">
                <a:gsLst>
                  <a:gs pos="0">
                    <a:srgbClr val="760076"/>
                  </a:gs>
                  <a:gs pos="100000">
                    <a:srgbClr val="FF00FF"/>
                  </a:gs>
                </a:gsLst>
                <a:lin ang="18900000" scaled="1"/>
              </a:gradFill>
              <a:ln>
                <a:noFill/>
              </a:ln>
              <a:extLst>
                <a:ext uri="{91240B29-F687-4F45-9708-019B960494DF}">
                  <a14:hiddenLine xmlns:a14="http://schemas.microsoft.com/office/drawing/2010/main" w="76200">
                    <a:solidFill>
                      <a:srgbClr val="000000"/>
                    </a:solidFill>
                    <a:round/>
                    <a:headEnd/>
                    <a:tailEnd/>
                  </a14:hiddenLine>
                </a:ext>
              </a:extLst>
            </p:spPr>
            <p:txBody>
              <a:bodyPr/>
              <a:lstStyle/>
              <a:p>
                <a:endParaRPr lang="zh-CN" altLang="en-US"/>
              </a:p>
            </p:txBody>
          </p:sp>
          <p:sp>
            <p:nvSpPr>
              <p:cNvPr id="39970" name="Freeform 63"/>
              <p:cNvSpPr>
                <a:spLocks/>
              </p:cNvSpPr>
              <p:nvPr/>
            </p:nvSpPr>
            <p:spPr bwMode="auto">
              <a:xfrm>
                <a:off x="567" y="3929"/>
                <a:ext cx="272" cy="272"/>
              </a:xfrm>
              <a:custGeom>
                <a:avLst/>
                <a:gdLst>
                  <a:gd name="T0" fmla="*/ 136 w 272"/>
                  <a:gd name="T1" fmla="*/ 0 h 272"/>
                  <a:gd name="T2" fmla="*/ 0 w 272"/>
                  <a:gd name="T3" fmla="*/ 272 h 272"/>
                  <a:gd name="T4" fmla="*/ 272 w 272"/>
                  <a:gd name="T5" fmla="*/ 272 h 272"/>
                  <a:gd name="T6" fmla="*/ 136 w 272"/>
                  <a:gd name="T7" fmla="*/ 0 h 272"/>
                  <a:gd name="T8" fmla="*/ 0 60000 65536"/>
                  <a:gd name="T9" fmla="*/ 0 60000 65536"/>
                  <a:gd name="T10" fmla="*/ 0 60000 65536"/>
                  <a:gd name="T11" fmla="*/ 0 60000 65536"/>
                  <a:gd name="T12" fmla="*/ 0 w 272"/>
                  <a:gd name="T13" fmla="*/ 0 h 272"/>
                  <a:gd name="T14" fmla="*/ 272 w 272"/>
                  <a:gd name="T15" fmla="*/ 272 h 272"/>
                </a:gdLst>
                <a:ahLst/>
                <a:cxnLst>
                  <a:cxn ang="T8">
                    <a:pos x="T0" y="T1"/>
                  </a:cxn>
                  <a:cxn ang="T9">
                    <a:pos x="T2" y="T3"/>
                  </a:cxn>
                  <a:cxn ang="T10">
                    <a:pos x="T4" y="T5"/>
                  </a:cxn>
                  <a:cxn ang="T11">
                    <a:pos x="T6" y="T7"/>
                  </a:cxn>
                </a:cxnLst>
                <a:rect l="T12" t="T13" r="T14" b="T15"/>
                <a:pathLst>
                  <a:path w="272" h="272">
                    <a:moveTo>
                      <a:pt x="136" y="0"/>
                    </a:moveTo>
                    <a:lnTo>
                      <a:pt x="0" y="272"/>
                    </a:lnTo>
                    <a:lnTo>
                      <a:pt x="272" y="272"/>
                    </a:lnTo>
                    <a:lnTo>
                      <a:pt x="136" y="0"/>
                    </a:lnTo>
                    <a:close/>
                  </a:path>
                </a:pathLst>
              </a:custGeom>
              <a:gradFill rotWithShape="1">
                <a:gsLst>
                  <a:gs pos="0">
                    <a:srgbClr val="760076"/>
                  </a:gs>
                  <a:gs pos="100000">
                    <a:srgbClr val="FF00FF"/>
                  </a:gs>
                </a:gsLst>
                <a:lin ang="18900000" scaled="1"/>
              </a:gradFill>
              <a:ln>
                <a:noFill/>
              </a:ln>
              <a:extLst>
                <a:ext uri="{91240B29-F687-4F45-9708-019B960494DF}">
                  <a14:hiddenLine xmlns:a14="http://schemas.microsoft.com/office/drawing/2010/main" w="76200">
                    <a:solidFill>
                      <a:srgbClr val="000000"/>
                    </a:solidFill>
                    <a:round/>
                    <a:headEnd/>
                    <a:tailEnd/>
                  </a14:hiddenLine>
                </a:ext>
              </a:extLst>
            </p:spPr>
            <p:txBody>
              <a:bodyPr/>
              <a:lstStyle/>
              <a:p>
                <a:endParaRPr lang="zh-CN" altLang="en-US"/>
              </a:p>
            </p:txBody>
          </p:sp>
        </p:grpSp>
      </p:grpSp>
      <p:grpSp>
        <p:nvGrpSpPr>
          <p:cNvPr id="16" name="Group 64"/>
          <p:cNvGrpSpPr>
            <a:grpSpLocks/>
          </p:cNvGrpSpPr>
          <p:nvPr/>
        </p:nvGrpSpPr>
        <p:grpSpPr bwMode="auto">
          <a:xfrm>
            <a:off x="10416117" y="1830388"/>
            <a:ext cx="1623483" cy="519112"/>
            <a:chOff x="4921" y="1153"/>
            <a:chExt cx="767" cy="327"/>
          </a:xfrm>
        </p:grpSpPr>
        <p:sp>
          <p:nvSpPr>
            <p:cNvPr id="39965" name="Line 65"/>
            <p:cNvSpPr>
              <a:spLocks noChangeShapeType="1"/>
            </p:cNvSpPr>
            <p:nvPr/>
          </p:nvSpPr>
          <p:spPr bwMode="auto">
            <a:xfrm flipV="1">
              <a:off x="4921" y="1253"/>
              <a:ext cx="408" cy="227"/>
            </a:xfrm>
            <a:prstGeom prst="line">
              <a:avLst/>
            </a:prstGeom>
            <a:noFill/>
            <a:ln w="2857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966" name="Text Box 66"/>
            <p:cNvSpPr txBox="1">
              <a:spLocks noChangeArrowheads="1"/>
            </p:cNvSpPr>
            <p:nvPr/>
          </p:nvSpPr>
          <p:spPr bwMode="auto">
            <a:xfrm>
              <a:off x="5303" y="1153"/>
              <a:ext cx="38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b="1" i="1">
                  <a:latin typeface="Times New Roman" pitchFamily="18" charset="0"/>
                </a:rPr>
                <a:t>P</a:t>
              </a:r>
              <a:r>
                <a:rPr lang="en-US" altLang="zh-CN" baseline="30000">
                  <a:latin typeface="Times New Roman" pitchFamily="18" charset="0"/>
                </a:rPr>
                <a:t>’</a:t>
              </a:r>
              <a:r>
                <a:rPr lang="en-US" altLang="zh-CN" i="1" baseline="-25000">
                  <a:latin typeface="Times New Roman" pitchFamily="18" charset="0"/>
                </a:rPr>
                <a:t>u</a:t>
              </a:r>
            </a:p>
          </p:txBody>
        </p:sp>
      </p:grpSp>
      <p:grpSp>
        <p:nvGrpSpPr>
          <p:cNvPr id="17" name="Group 67"/>
          <p:cNvGrpSpPr>
            <a:grpSpLocks/>
          </p:cNvGrpSpPr>
          <p:nvPr/>
        </p:nvGrpSpPr>
        <p:grpSpPr bwMode="auto">
          <a:xfrm>
            <a:off x="10033000" y="1268414"/>
            <a:ext cx="814917" cy="1081087"/>
            <a:chOff x="4740" y="799"/>
            <a:chExt cx="385" cy="681"/>
          </a:xfrm>
        </p:grpSpPr>
        <p:sp>
          <p:nvSpPr>
            <p:cNvPr id="39963" name="Line 68"/>
            <p:cNvSpPr>
              <a:spLocks noChangeShapeType="1"/>
            </p:cNvSpPr>
            <p:nvPr/>
          </p:nvSpPr>
          <p:spPr bwMode="auto">
            <a:xfrm flipV="1">
              <a:off x="4921" y="1026"/>
              <a:ext cx="0" cy="454"/>
            </a:xfrm>
            <a:prstGeom prst="line">
              <a:avLst/>
            </a:prstGeom>
            <a:noFill/>
            <a:ln w="2857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964" name="Text Box 69"/>
            <p:cNvSpPr txBox="1">
              <a:spLocks noChangeArrowheads="1"/>
            </p:cNvSpPr>
            <p:nvPr/>
          </p:nvSpPr>
          <p:spPr bwMode="auto">
            <a:xfrm>
              <a:off x="4740" y="799"/>
              <a:ext cx="38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b="1" i="1">
                  <a:latin typeface="Times New Roman" pitchFamily="18" charset="0"/>
                </a:rPr>
                <a:t>P</a:t>
              </a:r>
              <a:r>
                <a:rPr lang="en-US" altLang="zh-CN" baseline="30000">
                  <a:latin typeface="Times New Roman" pitchFamily="18" charset="0"/>
                </a:rPr>
                <a:t>’</a:t>
              </a:r>
              <a:r>
                <a:rPr lang="en-US" altLang="zh-CN" i="1" baseline="-25000">
                  <a:latin typeface="Times New Roman" pitchFamily="18" charset="0"/>
                </a:rPr>
                <a:t>v</a:t>
              </a:r>
            </a:p>
          </p:txBody>
        </p:sp>
      </p:grpSp>
      <p:sp>
        <p:nvSpPr>
          <p:cNvPr id="103494" name="Text Box 70"/>
          <p:cNvSpPr txBox="1">
            <a:spLocks noChangeArrowheads="1"/>
          </p:cNvSpPr>
          <p:nvPr/>
        </p:nvSpPr>
        <p:spPr bwMode="auto">
          <a:xfrm>
            <a:off x="1200151" y="5799139"/>
            <a:ext cx="5183716" cy="55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marL="717550" lvl="1" indent="-342900" defTabSz="914216" eaLnBrk="1">
              <a:lnSpc>
                <a:spcPct val="140000"/>
              </a:lnSpc>
              <a:spcBef>
                <a:spcPts val="1800"/>
              </a:spcBef>
              <a:buFont typeface="Wingdings" panose="05000000000000000000" pitchFamily="2" charset="2"/>
              <a:buChar char="Ø"/>
              <a:defRPr/>
            </a:pPr>
            <a:r>
              <a:rPr lang="zh-CN" altLang="en-US" sz="2400" b="1" dirty="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rPr>
              <a:t>扰动的表面法矢的计算公式为</a:t>
            </a:r>
          </a:p>
        </p:txBody>
      </p:sp>
      <p:sp>
        <p:nvSpPr>
          <p:cNvPr id="71" name="Rectangle 2"/>
          <p:cNvSpPr txBox="1">
            <a:spLocks noChangeArrowheads="1"/>
          </p:cNvSpPr>
          <p:nvPr/>
        </p:nvSpPr>
        <p:spPr>
          <a:xfrm>
            <a:off x="839416" y="214314"/>
            <a:ext cx="10390716" cy="1462087"/>
          </a:xfrm>
          <a:prstGeom prst="rect">
            <a:avLst/>
          </a:prstGeom>
          <a:ln w="12700">
            <a:miter lim="400000"/>
          </a:ln>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hangingPunct="0">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2.4.1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凹凸映射算法实现</a:t>
            </a:r>
            <a:endParaRPr lang="zh-CN" altLang="en-US"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222455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2"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right)">
                                      <p:cBhvr>
                                        <p:cTn id="13" dur="500"/>
                                        <p:tgtEl>
                                          <p:spTgt spid="1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4"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down)">
                                      <p:cBhvr>
                                        <p:cTn id="18" dur="500"/>
                                        <p:tgtEl>
                                          <p:spTgt spid="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347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down)">
                                      <p:cBhvr>
                                        <p:cTn id="27" dur="500"/>
                                        <p:tgtEl>
                                          <p:spTgt spid="1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par>
                                <p:cTn id="33" presetID="22" presetClass="entr" presetSubtype="8"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500"/>
                                        <p:tgtEl>
                                          <p:spTgt spid="5"/>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103445">
                                            <p:bg/>
                                          </p:spTgt>
                                        </p:tgtEl>
                                        <p:attrNameLst>
                                          <p:attrName>style.visibility</p:attrName>
                                        </p:attrNameLst>
                                      </p:cBhvr>
                                      <p:to>
                                        <p:strVal val="visible"/>
                                      </p:to>
                                    </p:set>
                                    <p:animEffect transition="in" filter="wipe(up)">
                                      <p:cBhvr>
                                        <p:cTn id="40" dur="500"/>
                                        <p:tgtEl>
                                          <p:spTgt spid="103445">
                                            <p:bg/>
                                          </p:spTgt>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103445">
                                            <p:txEl>
                                              <p:pRg st="0" end="0"/>
                                            </p:txEl>
                                          </p:spTgt>
                                        </p:tgtEl>
                                        <p:attrNameLst>
                                          <p:attrName>style.visibility</p:attrName>
                                        </p:attrNameLst>
                                      </p:cBhvr>
                                      <p:to>
                                        <p:strVal val="visible"/>
                                      </p:to>
                                    </p:set>
                                    <p:animEffect transition="in" filter="wipe(up)">
                                      <p:cBhvr>
                                        <p:cTn id="43" dur="500"/>
                                        <p:tgtEl>
                                          <p:spTgt spid="103445">
                                            <p:txEl>
                                              <p:pRg st="0" end="0"/>
                                            </p:txEl>
                                          </p:spTgt>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1" fill="hold" nodeType="clickEffect">
                                  <p:stCondLst>
                                    <p:cond delay="0"/>
                                  </p:stCondLst>
                                  <p:childTnLst>
                                    <p:set>
                                      <p:cBhvr>
                                        <p:cTn id="47" dur="1" fill="hold">
                                          <p:stCondLst>
                                            <p:cond delay="0"/>
                                          </p:stCondLst>
                                        </p:cTn>
                                        <p:tgtEl>
                                          <p:spTgt spid="103446"/>
                                        </p:tgtEl>
                                        <p:attrNameLst>
                                          <p:attrName>style.visibility</p:attrName>
                                        </p:attrNameLst>
                                      </p:cBhvr>
                                      <p:to>
                                        <p:strVal val="visible"/>
                                      </p:to>
                                    </p:set>
                                    <p:animEffect transition="in" filter="wipe(up)">
                                      <p:cBhvr>
                                        <p:cTn id="48" dur="500"/>
                                        <p:tgtEl>
                                          <p:spTgt spid="103446"/>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4" fill="hold" nodeType="click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wipe(down)">
                                      <p:cBhvr>
                                        <p:cTn id="53" dur="500"/>
                                        <p:tgtEl>
                                          <p:spTgt spid="4"/>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 presetClass="exit" presetSubtype="0" fill="hold" nodeType="clickEffect">
                                  <p:stCondLst>
                                    <p:cond delay="0"/>
                                  </p:stCondLst>
                                  <p:childTnLst>
                                    <p:set>
                                      <p:cBhvr>
                                        <p:cTn id="57" dur="1" fill="hold">
                                          <p:stCondLst>
                                            <p:cond delay="0"/>
                                          </p:stCondLst>
                                        </p:cTn>
                                        <p:tgtEl>
                                          <p:spTgt spid="4"/>
                                        </p:tgtEl>
                                        <p:attrNameLst>
                                          <p:attrName>style.visibility</p:attrName>
                                        </p:attrNameLst>
                                      </p:cBhvr>
                                      <p:to>
                                        <p:strVal val="hidden"/>
                                      </p:to>
                                    </p:set>
                                  </p:childTnLst>
                                </p:cTn>
                              </p:par>
                              <p:par>
                                <p:cTn id="58" presetID="22" presetClass="entr" presetSubtype="4" fill="hold" nodeType="with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wipe(down)">
                                      <p:cBhvr>
                                        <p:cTn id="60" dur="500"/>
                                        <p:tgtEl>
                                          <p:spTgt spid="7"/>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103445">
                                            <p:txEl>
                                              <p:pRg st="2" end="2"/>
                                            </p:txEl>
                                          </p:spTgt>
                                        </p:tgtEl>
                                        <p:attrNameLst>
                                          <p:attrName>style.visibility</p:attrName>
                                        </p:attrNameLst>
                                      </p:cBhvr>
                                      <p:to>
                                        <p:strVal val="visible"/>
                                      </p:to>
                                    </p:set>
                                    <p:animEffect transition="in" filter="wipe(up)">
                                      <p:cBhvr>
                                        <p:cTn id="63" dur="500"/>
                                        <p:tgtEl>
                                          <p:spTgt spid="103445">
                                            <p:txEl>
                                              <p:pRg st="2" end="2"/>
                                            </p:txEl>
                                          </p:spTgt>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1" fill="hold" grpId="0" nodeType="clickEffect">
                                  <p:stCondLst>
                                    <p:cond delay="0"/>
                                  </p:stCondLst>
                                  <p:childTnLst>
                                    <p:set>
                                      <p:cBhvr>
                                        <p:cTn id="67" dur="1" fill="hold">
                                          <p:stCondLst>
                                            <p:cond delay="0"/>
                                          </p:stCondLst>
                                        </p:cTn>
                                        <p:tgtEl>
                                          <p:spTgt spid="103445">
                                            <p:txEl>
                                              <p:pRg st="3" end="3"/>
                                            </p:txEl>
                                          </p:spTgt>
                                        </p:tgtEl>
                                        <p:attrNameLst>
                                          <p:attrName>style.visibility</p:attrName>
                                        </p:attrNameLst>
                                      </p:cBhvr>
                                      <p:to>
                                        <p:strVal val="visible"/>
                                      </p:to>
                                    </p:set>
                                    <p:animEffect transition="in" filter="wipe(up)">
                                      <p:cBhvr>
                                        <p:cTn id="68" dur="500"/>
                                        <p:tgtEl>
                                          <p:spTgt spid="103445">
                                            <p:txEl>
                                              <p:pRg st="3" end="3"/>
                                            </p:txEl>
                                          </p:spTgt>
                                        </p:tgtEl>
                                      </p:cBhvr>
                                    </p:animEffect>
                                  </p:childTnLst>
                                </p:cTn>
                              </p:par>
                              <p:par>
                                <p:cTn id="69" presetID="22" presetClass="entr" presetSubtype="1" fill="hold" nodeType="withEffect">
                                  <p:stCondLst>
                                    <p:cond delay="0"/>
                                  </p:stCondLst>
                                  <p:childTnLst>
                                    <p:set>
                                      <p:cBhvr>
                                        <p:cTn id="70" dur="1" fill="hold">
                                          <p:stCondLst>
                                            <p:cond delay="0"/>
                                          </p:stCondLst>
                                        </p:cTn>
                                        <p:tgtEl>
                                          <p:spTgt spid="103478"/>
                                        </p:tgtEl>
                                        <p:attrNameLst>
                                          <p:attrName>style.visibility</p:attrName>
                                        </p:attrNameLst>
                                      </p:cBhvr>
                                      <p:to>
                                        <p:strVal val="visible"/>
                                      </p:to>
                                    </p:set>
                                    <p:animEffect transition="in" filter="wipe(up)">
                                      <p:cBhvr>
                                        <p:cTn id="71" dur="500"/>
                                        <p:tgtEl>
                                          <p:spTgt spid="103478"/>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xit" presetSubtype="0" fill="hold" nodeType="clickEffect">
                                  <p:stCondLst>
                                    <p:cond delay="0"/>
                                  </p:stCondLst>
                                  <p:childTnLst>
                                    <p:set>
                                      <p:cBhvr>
                                        <p:cTn id="75" dur="1" fill="hold">
                                          <p:stCondLst>
                                            <p:cond delay="0"/>
                                          </p:stCondLst>
                                        </p:cTn>
                                        <p:tgtEl>
                                          <p:spTgt spid="7"/>
                                        </p:tgtEl>
                                        <p:attrNameLst>
                                          <p:attrName>style.visibility</p:attrName>
                                        </p:attrNameLst>
                                      </p:cBhvr>
                                      <p:to>
                                        <p:strVal val="hidden"/>
                                      </p:to>
                                    </p:set>
                                  </p:childTnLst>
                                </p:cTn>
                              </p:par>
                              <p:par>
                                <p:cTn id="76" presetID="22" presetClass="entr" presetSubtype="4" fill="hold" nodeType="withEffect">
                                  <p:stCondLst>
                                    <p:cond delay="0"/>
                                  </p:stCondLst>
                                  <p:childTnLst>
                                    <p:set>
                                      <p:cBhvr>
                                        <p:cTn id="77" dur="1" fill="hold">
                                          <p:stCondLst>
                                            <p:cond delay="0"/>
                                          </p:stCondLst>
                                        </p:cTn>
                                        <p:tgtEl>
                                          <p:spTgt spid="3"/>
                                        </p:tgtEl>
                                        <p:attrNameLst>
                                          <p:attrName>style.visibility</p:attrName>
                                        </p:attrNameLst>
                                      </p:cBhvr>
                                      <p:to>
                                        <p:strVal val="visible"/>
                                      </p:to>
                                    </p:set>
                                    <p:animEffect transition="in" filter="wipe(down)">
                                      <p:cBhvr>
                                        <p:cTn id="78" dur="500"/>
                                        <p:tgtEl>
                                          <p:spTgt spid="3"/>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4" fill="hold" nodeType="clickEffect">
                                  <p:stCondLst>
                                    <p:cond delay="0"/>
                                  </p:stCondLst>
                                  <p:childTnLst>
                                    <p:set>
                                      <p:cBhvr>
                                        <p:cTn id="82" dur="1" fill="hold">
                                          <p:stCondLst>
                                            <p:cond delay="0"/>
                                          </p:stCondLst>
                                        </p:cTn>
                                        <p:tgtEl>
                                          <p:spTgt spid="12"/>
                                        </p:tgtEl>
                                        <p:attrNameLst>
                                          <p:attrName>style.visibility</p:attrName>
                                        </p:attrNameLst>
                                      </p:cBhvr>
                                      <p:to>
                                        <p:strVal val="visible"/>
                                      </p:to>
                                    </p:set>
                                    <p:animEffect transition="in" filter="wipe(down)">
                                      <p:cBhvr>
                                        <p:cTn id="83" dur="500"/>
                                        <p:tgtEl>
                                          <p:spTgt spid="12"/>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4" fill="hold" nodeType="clickEffect">
                                  <p:stCondLst>
                                    <p:cond delay="0"/>
                                  </p:stCondLst>
                                  <p:childTnLst>
                                    <p:set>
                                      <p:cBhvr>
                                        <p:cTn id="87" dur="1" fill="hold">
                                          <p:stCondLst>
                                            <p:cond delay="0"/>
                                          </p:stCondLst>
                                        </p:cTn>
                                        <p:tgtEl>
                                          <p:spTgt spid="17"/>
                                        </p:tgtEl>
                                        <p:attrNameLst>
                                          <p:attrName>style.visibility</p:attrName>
                                        </p:attrNameLst>
                                      </p:cBhvr>
                                      <p:to>
                                        <p:strVal val="visible"/>
                                      </p:to>
                                    </p:set>
                                    <p:animEffect transition="in" filter="wipe(down)">
                                      <p:cBhvr>
                                        <p:cTn id="88" dur="500"/>
                                        <p:tgtEl>
                                          <p:spTgt spid="17"/>
                                        </p:tgtEl>
                                      </p:cBhvr>
                                    </p:animEffect>
                                  </p:childTnLst>
                                </p:cTn>
                              </p:par>
                              <p:par>
                                <p:cTn id="89" presetID="22" presetClass="entr" presetSubtype="4" fill="hold" nodeType="withEffect">
                                  <p:stCondLst>
                                    <p:cond delay="0"/>
                                  </p:stCondLst>
                                  <p:childTnLst>
                                    <p:set>
                                      <p:cBhvr>
                                        <p:cTn id="90" dur="1" fill="hold">
                                          <p:stCondLst>
                                            <p:cond delay="0"/>
                                          </p:stCondLst>
                                        </p:cTn>
                                        <p:tgtEl>
                                          <p:spTgt spid="16"/>
                                        </p:tgtEl>
                                        <p:attrNameLst>
                                          <p:attrName>style.visibility</p:attrName>
                                        </p:attrNameLst>
                                      </p:cBhvr>
                                      <p:to>
                                        <p:strVal val="visible"/>
                                      </p:to>
                                    </p:set>
                                    <p:animEffect transition="in" filter="wipe(down)">
                                      <p:cBhvr>
                                        <p:cTn id="91" dur="500"/>
                                        <p:tgtEl>
                                          <p:spTgt spid="16"/>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22" presetClass="entr" presetSubtype="4" fill="hold" nodeType="clickEffect">
                                  <p:stCondLst>
                                    <p:cond delay="0"/>
                                  </p:stCondLst>
                                  <p:childTnLst>
                                    <p:set>
                                      <p:cBhvr>
                                        <p:cTn id="95" dur="1" fill="hold">
                                          <p:stCondLst>
                                            <p:cond delay="0"/>
                                          </p:stCondLst>
                                        </p:cTn>
                                        <p:tgtEl>
                                          <p:spTgt spid="13"/>
                                        </p:tgtEl>
                                        <p:attrNameLst>
                                          <p:attrName>style.visibility</p:attrName>
                                        </p:attrNameLst>
                                      </p:cBhvr>
                                      <p:to>
                                        <p:strVal val="visible"/>
                                      </p:to>
                                    </p:set>
                                    <p:animEffect transition="in" filter="wipe(down)">
                                      <p:cBhvr>
                                        <p:cTn id="96" dur="500"/>
                                        <p:tgtEl>
                                          <p:spTgt spid="13"/>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22" presetClass="entr" presetSubtype="1" fill="hold" nodeType="clickEffect">
                                  <p:stCondLst>
                                    <p:cond delay="0"/>
                                  </p:stCondLst>
                                  <p:childTnLst>
                                    <p:set>
                                      <p:cBhvr>
                                        <p:cTn id="100" dur="1" fill="hold">
                                          <p:stCondLst>
                                            <p:cond delay="0"/>
                                          </p:stCondLst>
                                        </p:cTn>
                                        <p:tgtEl>
                                          <p:spTgt spid="103479"/>
                                        </p:tgtEl>
                                        <p:attrNameLst>
                                          <p:attrName>style.visibility</p:attrName>
                                        </p:attrNameLst>
                                      </p:cBhvr>
                                      <p:to>
                                        <p:strVal val="visible"/>
                                      </p:to>
                                    </p:set>
                                    <p:animEffect transition="in" filter="wipe(up)">
                                      <p:cBhvr>
                                        <p:cTn id="101" dur="500"/>
                                        <p:tgtEl>
                                          <p:spTgt spid="103479"/>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1" fill="hold" grpId="0" nodeType="clickEffect">
                                  <p:stCondLst>
                                    <p:cond delay="0"/>
                                  </p:stCondLst>
                                  <p:childTnLst>
                                    <p:set>
                                      <p:cBhvr>
                                        <p:cTn id="105" dur="1" fill="hold">
                                          <p:stCondLst>
                                            <p:cond delay="0"/>
                                          </p:stCondLst>
                                        </p:cTn>
                                        <p:tgtEl>
                                          <p:spTgt spid="103445">
                                            <p:txEl>
                                              <p:pRg st="5" end="5"/>
                                            </p:txEl>
                                          </p:spTgt>
                                        </p:tgtEl>
                                        <p:attrNameLst>
                                          <p:attrName>style.visibility</p:attrName>
                                        </p:attrNameLst>
                                      </p:cBhvr>
                                      <p:to>
                                        <p:strVal val="visible"/>
                                      </p:to>
                                    </p:set>
                                    <p:animEffect transition="in" filter="wipe(up)">
                                      <p:cBhvr>
                                        <p:cTn id="106" dur="500"/>
                                        <p:tgtEl>
                                          <p:spTgt spid="103445">
                                            <p:txEl>
                                              <p:pRg st="5" end="5"/>
                                            </p:txEl>
                                          </p:spTgt>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2" presetClass="entr" presetSubtype="1" fill="hold" nodeType="clickEffect">
                                  <p:stCondLst>
                                    <p:cond delay="0"/>
                                  </p:stCondLst>
                                  <p:childTnLst>
                                    <p:set>
                                      <p:cBhvr>
                                        <p:cTn id="110" dur="1" fill="hold">
                                          <p:stCondLst>
                                            <p:cond delay="0"/>
                                          </p:stCondLst>
                                        </p:cTn>
                                        <p:tgtEl>
                                          <p:spTgt spid="103480"/>
                                        </p:tgtEl>
                                        <p:attrNameLst>
                                          <p:attrName>style.visibility</p:attrName>
                                        </p:attrNameLst>
                                      </p:cBhvr>
                                      <p:to>
                                        <p:strVal val="visible"/>
                                      </p:to>
                                    </p:set>
                                    <p:animEffect transition="in" filter="wipe(up)">
                                      <p:cBhvr>
                                        <p:cTn id="111" dur="500"/>
                                        <p:tgtEl>
                                          <p:spTgt spid="103480"/>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22" presetClass="entr" presetSubtype="1" fill="hold" nodeType="clickEffect">
                                  <p:stCondLst>
                                    <p:cond delay="0"/>
                                  </p:stCondLst>
                                  <p:childTnLst>
                                    <p:set>
                                      <p:cBhvr>
                                        <p:cTn id="115" dur="1" fill="hold">
                                          <p:stCondLst>
                                            <p:cond delay="0"/>
                                          </p:stCondLst>
                                        </p:cTn>
                                        <p:tgtEl>
                                          <p:spTgt spid="103481"/>
                                        </p:tgtEl>
                                        <p:attrNameLst>
                                          <p:attrName>style.visibility</p:attrName>
                                        </p:attrNameLst>
                                      </p:cBhvr>
                                      <p:to>
                                        <p:strVal val="visible"/>
                                      </p:to>
                                    </p:set>
                                    <p:animEffect transition="in" filter="wipe(up)">
                                      <p:cBhvr>
                                        <p:cTn id="116" dur="500"/>
                                        <p:tgtEl>
                                          <p:spTgt spid="103481"/>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2" presetClass="entr" presetSubtype="1" fill="hold" nodeType="clickEffect">
                                  <p:stCondLst>
                                    <p:cond delay="0"/>
                                  </p:stCondLst>
                                  <p:childTnLst>
                                    <p:set>
                                      <p:cBhvr>
                                        <p:cTn id="120" dur="1" fill="hold">
                                          <p:stCondLst>
                                            <p:cond delay="0"/>
                                          </p:stCondLst>
                                        </p:cTn>
                                        <p:tgtEl>
                                          <p:spTgt spid="103482"/>
                                        </p:tgtEl>
                                        <p:attrNameLst>
                                          <p:attrName>style.visibility</p:attrName>
                                        </p:attrNameLst>
                                      </p:cBhvr>
                                      <p:to>
                                        <p:strVal val="visible"/>
                                      </p:to>
                                    </p:set>
                                    <p:animEffect transition="in" filter="wipe(up)">
                                      <p:cBhvr>
                                        <p:cTn id="121" dur="500"/>
                                        <p:tgtEl>
                                          <p:spTgt spid="103482"/>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22" presetClass="entr" presetSubtype="1" fill="hold" grpId="0" nodeType="clickEffect">
                                  <p:stCondLst>
                                    <p:cond delay="0"/>
                                  </p:stCondLst>
                                  <p:childTnLst>
                                    <p:set>
                                      <p:cBhvr>
                                        <p:cTn id="125" dur="1" fill="hold">
                                          <p:stCondLst>
                                            <p:cond delay="0"/>
                                          </p:stCondLst>
                                        </p:cTn>
                                        <p:tgtEl>
                                          <p:spTgt spid="103494"/>
                                        </p:tgtEl>
                                        <p:attrNameLst>
                                          <p:attrName>style.visibility</p:attrName>
                                        </p:attrNameLst>
                                      </p:cBhvr>
                                      <p:to>
                                        <p:strVal val="visible"/>
                                      </p:to>
                                    </p:set>
                                    <p:animEffect transition="in" filter="wipe(up)">
                                      <p:cBhvr>
                                        <p:cTn id="126" dur="500"/>
                                        <p:tgtEl>
                                          <p:spTgt spid="103494"/>
                                        </p:tgtEl>
                                      </p:cBhvr>
                                    </p:animEffec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22" presetClass="entr" presetSubtype="8" fill="hold" nodeType="clickEffect">
                                  <p:stCondLst>
                                    <p:cond delay="0"/>
                                  </p:stCondLst>
                                  <p:childTnLst>
                                    <p:set>
                                      <p:cBhvr>
                                        <p:cTn id="130" dur="1" fill="hold">
                                          <p:stCondLst>
                                            <p:cond delay="0"/>
                                          </p:stCondLst>
                                        </p:cTn>
                                        <p:tgtEl>
                                          <p:spTgt spid="14"/>
                                        </p:tgtEl>
                                        <p:attrNameLst>
                                          <p:attrName>style.visibility</p:attrName>
                                        </p:attrNameLst>
                                      </p:cBhvr>
                                      <p:to>
                                        <p:strVal val="visible"/>
                                      </p:to>
                                    </p:set>
                                    <p:animEffect transition="in" filter="wipe(left)">
                                      <p:cBhvr>
                                        <p:cTn id="1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45" grpId="0" build="p" animBg="1"/>
      <p:bldP spid="103471" grpId="0"/>
      <p:bldP spid="10349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Rectangle 3"/>
          <p:cNvSpPr>
            <a:spLocks noGrp="1" noChangeArrowheads="1"/>
          </p:cNvSpPr>
          <p:nvPr>
            <p:ph type="body" sz="half" idx="1"/>
          </p:nvPr>
        </p:nvSpPr>
        <p:spPr>
          <a:xfrm>
            <a:off x="806287" y="1380196"/>
            <a:ext cx="10479617" cy="4530725"/>
          </a:xfrm>
        </p:spPr>
        <p:txBody>
          <a:bodyPr/>
          <a:lstStyle/>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凹凸函数</a:t>
            </a:r>
            <a:r>
              <a:rPr lang="en-US" altLang="zh-CN" b="1" dirty="0">
                <a:solidFill>
                  <a:schemeClr val="bg2">
                    <a:lumMod val="50000"/>
                  </a:schemeClr>
                </a:solidFill>
                <a:latin typeface="微软雅黑" panose="020B0503020204020204" pitchFamily="34" charset="-122"/>
                <a:ea typeface="微软雅黑" panose="020B0503020204020204" pitchFamily="34" charset="-122"/>
              </a:rPr>
              <a:t>b(</a:t>
            </a:r>
            <a:r>
              <a:rPr lang="en-US" altLang="zh-CN" b="1" dirty="0" err="1">
                <a:solidFill>
                  <a:schemeClr val="bg2">
                    <a:lumMod val="50000"/>
                  </a:schemeClr>
                </a:solidFill>
                <a:latin typeface="微软雅黑" panose="020B0503020204020204" pitchFamily="34" charset="-122"/>
                <a:ea typeface="微软雅黑" panose="020B0503020204020204" pitchFamily="34" charset="-122"/>
              </a:rPr>
              <a:t>u,v</a:t>
            </a:r>
            <a:r>
              <a:rPr lang="en-US" altLang="zh-CN" b="1" dirty="0">
                <a:solidFill>
                  <a:schemeClr val="bg2">
                    <a:lumMod val="50000"/>
                  </a:schemeClr>
                </a:solidFill>
                <a:latin typeface="微软雅黑" panose="020B0503020204020204" pitchFamily="34" charset="-122"/>
                <a:ea typeface="微软雅黑" panose="020B0503020204020204" pitchFamily="34" charset="-122"/>
              </a:rPr>
              <a:t>)</a:t>
            </a:r>
            <a:r>
              <a:rPr lang="zh-CN" altLang="en-US" b="1" dirty="0">
                <a:solidFill>
                  <a:schemeClr val="bg2">
                    <a:lumMod val="50000"/>
                  </a:schemeClr>
                </a:solidFill>
                <a:latin typeface="微软雅黑" panose="020B0503020204020204" pitchFamily="34" charset="-122"/>
                <a:ea typeface="微软雅黑" panose="020B0503020204020204" pitchFamily="34" charset="-122"/>
              </a:rPr>
              <a:t>的定义</a:t>
            </a:r>
            <a:endParaRPr lang="en-US" altLang="zh-CN" b="1" dirty="0">
              <a:solidFill>
                <a:schemeClr val="bg2">
                  <a:lumMod val="50000"/>
                </a:schemeClr>
              </a:solidFill>
              <a:latin typeface="微软雅黑" panose="020B0503020204020204" pitchFamily="34" charset="-122"/>
              <a:ea typeface="微软雅黑" panose="020B0503020204020204" pitchFamily="34" charset="-122"/>
            </a:endParaRPr>
          </a:p>
          <a:p>
            <a:pPr marL="1260475" lvl="3" indent="-342900" hangingPunct="0">
              <a:lnSpc>
                <a:spcPct val="13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通过一张</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Height Map</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记录各像素点的高度信息</a:t>
            </a:r>
            <a:endParaRPr lang="en-US" altLang="zh-CN" sz="2000" b="1" dirty="0">
              <a:solidFill>
                <a:schemeClr val="accent6">
                  <a:lumMod val="50000"/>
                </a:schemeClr>
              </a:solidFill>
              <a:latin typeface="微软雅黑" panose="020B0503020204020204" pitchFamily="34" charset="-122"/>
              <a:ea typeface="微软雅黑" panose="020B0503020204020204" pitchFamily="34" charset="-122"/>
            </a:endParaRPr>
          </a:p>
          <a:p>
            <a:pPr marL="1260475" lvl="3" indent="-342900" hangingPunct="0">
              <a:lnSpc>
                <a:spcPct val="13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计算</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Height Map</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中当前像素与周围像素的高度差</a:t>
            </a:r>
            <a:r>
              <a:rPr lang="en-US" altLang="zh-CN" sz="2000" b="1" dirty="0" err="1">
                <a:solidFill>
                  <a:schemeClr val="accent6">
                    <a:lumMod val="50000"/>
                  </a:schemeClr>
                </a:solidFill>
                <a:latin typeface="微软雅黑" panose="020B0503020204020204" pitchFamily="34" charset="-122"/>
                <a:ea typeface="微软雅黑" panose="020B0503020204020204" pitchFamily="34" charset="-122"/>
              </a:rPr>
              <a:t>bu</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和</a:t>
            </a:r>
            <a:r>
              <a:rPr lang="en-US" altLang="zh-CN" sz="2000" b="1" dirty="0" err="1">
                <a:solidFill>
                  <a:schemeClr val="accent6">
                    <a:lumMod val="50000"/>
                  </a:schemeClr>
                </a:solidFill>
                <a:latin typeface="微软雅黑" panose="020B0503020204020204" pitchFamily="34" charset="-122"/>
                <a:ea typeface="微软雅黑" panose="020B0503020204020204" pitchFamily="34" charset="-122"/>
              </a:rPr>
              <a:t>bv</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，高度差就代表了各像素的梯度</a:t>
            </a:r>
            <a:endParaRPr lang="en-US" altLang="zh-CN" sz="2000" b="1" dirty="0">
              <a:solidFill>
                <a:schemeClr val="accent6">
                  <a:lumMod val="50000"/>
                </a:schemeClr>
              </a:solidFill>
              <a:latin typeface="微软雅黑" panose="020B0503020204020204" pitchFamily="34" charset="-122"/>
              <a:ea typeface="微软雅黑" panose="020B0503020204020204" pitchFamily="34" charset="-122"/>
            </a:endParaRPr>
          </a:p>
          <a:p>
            <a:pPr marL="1260475" lvl="3" indent="-342900" hangingPunct="0">
              <a:lnSpc>
                <a:spcPct val="13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根据</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Height Map</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计算新的</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Normal</a:t>
            </a:r>
          </a:p>
        </p:txBody>
      </p:sp>
      <p:pic>
        <p:nvPicPr>
          <p:cNvPr id="8" name="Picture 4" descr="bumpmap-texture"/>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2619980" y="4179184"/>
            <a:ext cx="2976033" cy="1979612"/>
          </a:xfrm>
          <a:noFill/>
        </p:spPr>
      </p:pic>
      <p:pic>
        <p:nvPicPr>
          <p:cNvPr id="9" name="Picture 5" descr="bumpmap-effect"/>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5788630" y="4179184"/>
            <a:ext cx="2976033" cy="1979612"/>
          </a:xfrm>
          <a:noFill/>
        </p:spPr>
      </p:pic>
      <p:sp>
        <p:nvSpPr>
          <p:cNvPr id="10" name="Rectangle 2"/>
          <p:cNvSpPr txBox="1">
            <a:spLocks noChangeArrowheads="1"/>
          </p:cNvSpPr>
          <p:nvPr/>
        </p:nvSpPr>
        <p:spPr>
          <a:xfrm>
            <a:off x="839416" y="214314"/>
            <a:ext cx="10390716" cy="1462087"/>
          </a:xfrm>
          <a:prstGeom prst="rect">
            <a:avLst/>
          </a:prstGeom>
          <a:ln w="12700">
            <a:miter lim="400000"/>
          </a:ln>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hangingPunct="0">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2.4.1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凹凸映射算法实现</a:t>
            </a:r>
            <a:endParaRPr lang="zh-CN" altLang="en-US" sz="3200"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3" name="TextBox 2"/>
          <p:cNvSpPr txBox="1"/>
          <p:nvPr/>
        </p:nvSpPr>
        <p:spPr>
          <a:xfrm>
            <a:off x="3412366" y="6271391"/>
            <a:ext cx="172819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altLang="zh-CN" b="1" dirty="0">
                <a:solidFill>
                  <a:schemeClr val="accent6">
                    <a:lumMod val="50000"/>
                  </a:schemeClr>
                </a:solidFill>
                <a:latin typeface="微软雅黑" panose="020B0503020204020204" pitchFamily="34" charset="-122"/>
                <a:ea typeface="微软雅黑" panose="020B0503020204020204" pitchFamily="34" charset="-122"/>
              </a:rPr>
              <a:t>Height Map</a:t>
            </a:r>
            <a:endParaRPr kumimoji="0" lang="zh-CN" altLang="en-US" sz="1800" b="0" i="0" u="none" strike="noStrike" cap="none" spc="0" normalizeH="0" baseline="0" dirty="0">
              <a:ln>
                <a:noFill/>
              </a:ln>
              <a:solidFill>
                <a:srgbClr val="7F7F7F"/>
              </a:solidFill>
              <a:effectLst/>
              <a:uFillTx/>
              <a:latin typeface="Lato Light"/>
              <a:ea typeface="Lato Light"/>
              <a:cs typeface="Lato Light"/>
              <a:sym typeface="Lato Light"/>
            </a:endParaRPr>
          </a:p>
        </p:txBody>
      </p:sp>
      <p:sp>
        <p:nvSpPr>
          <p:cNvPr id="11" name="TextBox 10"/>
          <p:cNvSpPr txBox="1"/>
          <p:nvPr/>
        </p:nvSpPr>
        <p:spPr>
          <a:xfrm>
            <a:off x="6034774" y="6262109"/>
            <a:ext cx="279753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altLang="zh-CN" b="1" dirty="0" smtClean="0">
                <a:solidFill>
                  <a:schemeClr val="accent6">
                    <a:lumMod val="50000"/>
                  </a:schemeClr>
                </a:solidFill>
                <a:latin typeface="微软雅黑" panose="020B0503020204020204" pitchFamily="34" charset="-122"/>
                <a:ea typeface="微软雅黑" panose="020B0503020204020204" pitchFamily="34" charset="-122"/>
              </a:rPr>
              <a:t>Bump Mapping result</a:t>
            </a:r>
            <a:endParaRPr kumimoji="0" lang="zh-CN" altLang="en-US" sz="1800" b="0" i="0" u="none" strike="noStrike" cap="none" spc="0" normalizeH="0" baseline="0" dirty="0">
              <a:ln>
                <a:noFill/>
              </a:ln>
              <a:solidFill>
                <a:srgbClr val="7F7F7F"/>
              </a:solidFill>
              <a:effectLst/>
              <a:uFillTx/>
              <a:latin typeface="Lato Light"/>
              <a:ea typeface="Lato Light"/>
              <a:cs typeface="Lato Light"/>
              <a:sym typeface="Lato Light"/>
            </a:endParaRPr>
          </a:p>
        </p:txBody>
      </p:sp>
    </p:spTree>
    <p:extLst>
      <p:ext uri="{BB962C8B-B14F-4D97-AF65-F5344CB8AC3E}">
        <p14:creationId xmlns:p14="http://schemas.microsoft.com/office/powerpoint/2010/main" val="7856274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5475">
                                            <p:txEl>
                                              <p:pRg st="0" end="0"/>
                                            </p:txEl>
                                          </p:spTgt>
                                        </p:tgtEl>
                                        <p:attrNameLst>
                                          <p:attrName>style.visibility</p:attrName>
                                        </p:attrNameLst>
                                      </p:cBhvr>
                                      <p:to>
                                        <p:strVal val="visible"/>
                                      </p:to>
                                    </p:set>
                                    <p:animEffect transition="in" filter="wipe(up)">
                                      <p:cBhvr>
                                        <p:cTn id="7" dur="500"/>
                                        <p:tgtEl>
                                          <p:spTgt spid="105475">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05475">
                                            <p:txEl>
                                              <p:pRg st="1" end="1"/>
                                            </p:txEl>
                                          </p:spTgt>
                                        </p:tgtEl>
                                        <p:attrNameLst>
                                          <p:attrName>style.visibility</p:attrName>
                                        </p:attrNameLst>
                                      </p:cBhvr>
                                      <p:to>
                                        <p:strVal val="visible"/>
                                      </p:to>
                                    </p:set>
                                    <p:animEffect transition="in" filter="wipe(up)">
                                      <p:cBhvr>
                                        <p:cTn id="10" dur="500"/>
                                        <p:tgtEl>
                                          <p:spTgt spid="105475">
                                            <p:txEl>
                                              <p:pRg st="1" end="1"/>
                                            </p:txEl>
                                          </p:spTgt>
                                        </p:tgtEl>
                                      </p:cBhvr>
                                    </p:animEffect>
                                  </p:childTnLst>
                                </p:cTn>
                              </p:par>
                            </p:childTnLst>
                          </p:cTn>
                        </p:par>
                        <p:par>
                          <p:cTn id="11" fill="hold" nodeType="afterGroup">
                            <p:stCondLst>
                              <p:cond delay="500"/>
                            </p:stCondLst>
                            <p:childTnLst>
                              <p:par>
                                <p:cTn id="12" presetID="1" presetClass="entr" presetSubtype="0" fill="hold" nodeType="afterEffect">
                                  <p:stCondLst>
                                    <p:cond delay="500"/>
                                  </p:stCondLst>
                                  <p:childTnLst>
                                    <p:set>
                                      <p:cBhvr>
                                        <p:cTn id="13" dur="1" fill="hold">
                                          <p:stCondLst>
                                            <p:cond delay="0"/>
                                          </p:stCondLst>
                                        </p:cTn>
                                        <p:tgtEl>
                                          <p:spTgt spid="8"/>
                                        </p:tgtEl>
                                        <p:attrNameLst>
                                          <p:attrName>style.visibility</p:attrName>
                                        </p:attrNameLst>
                                      </p:cBhvr>
                                      <p:to>
                                        <p:strVal val="visible"/>
                                      </p:to>
                                    </p:set>
                                  </p:childTnLst>
                                </p:cTn>
                              </p:par>
                              <p:par>
                                <p:cTn id="14" presetID="22" presetClass="entr" presetSubtype="1" fill="hold" grpId="0" nodeType="withEffect">
                                  <p:stCondLst>
                                    <p:cond delay="0"/>
                                  </p:stCondLst>
                                  <p:childTnLst>
                                    <p:set>
                                      <p:cBhvr>
                                        <p:cTn id="15" dur="1" fill="hold">
                                          <p:stCondLst>
                                            <p:cond delay="0"/>
                                          </p:stCondLst>
                                        </p:cTn>
                                        <p:tgtEl>
                                          <p:spTgt spid="105475">
                                            <p:txEl>
                                              <p:pRg st="2" end="2"/>
                                            </p:txEl>
                                          </p:spTgt>
                                        </p:tgtEl>
                                        <p:attrNameLst>
                                          <p:attrName>style.visibility</p:attrName>
                                        </p:attrNameLst>
                                      </p:cBhvr>
                                      <p:to>
                                        <p:strVal val="visible"/>
                                      </p:to>
                                    </p:set>
                                    <p:animEffect transition="in" filter="wipe(up)">
                                      <p:cBhvr>
                                        <p:cTn id="16" dur="500"/>
                                        <p:tgtEl>
                                          <p:spTgt spid="105475">
                                            <p:txEl>
                                              <p:pRg st="2" end="2"/>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105475">
                                            <p:txEl>
                                              <p:pRg st="3" end="3"/>
                                            </p:txEl>
                                          </p:spTgt>
                                        </p:tgtEl>
                                        <p:attrNameLst>
                                          <p:attrName>style.visibility</p:attrName>
                                        </p:attrNameLst>
                                      </p:cBhvr>
                                      <p:to>
                                        <p:strVal val="visible"/>
                                      </p:to>
                                    </p:set>
                                    <p:animEffect transition="in" filter="fade">
                                      <p:cBhvr>
                                        <p:cTn id="21" dur="500"/>
                                        <p:tgtEl>
                                          <p:spTgt spid="105475">
                                            <p:txEl>
                                              <p:pRg st="3" end="3"/>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5"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551384" y="1268760"/>
            <a:ext cx="10390716" cy="1462087"/>
          </a:xfrm>
        </p:spPr>
        <p:txBody>
          <a:bodyPr>
            <a:normAutofit/>
          </a:bodyPr>
          <a:lstStyle/>
          <a:p>
            <a:pPr marL="717550" lvl="1" indent="-342900" hangingPunct="0">
              <a:lnSpc>
                <a:spcPct val="140000"/>
              </a:lnSpc>
              <a:spcBef>
                <a:spcPts val="1800"/>
              </a:spcBef>
              <a:buFont typeface="Wingdings" panose="05000000000000000000" pitchFamily="2" charset="2"/>
              <a:buChar char="Ø"/>
              <a:defRPr/>
            </a:pPr>
            <a:r>
              <a:rPr lang="zh-CN" altLang="en-US" sz="2400" b="1" dirty="0">
                <a:solidFill>
                  <a:schemeClr val="bg2">
                    <a:lumMod val="50000"/>
                  </a:schemeClr>
                </a:solidFill>
                <a:latin typeface="微软雅黑" panose="020B0503020204020204" pitchFamily="34" charset="-122"/>
                <a:ea typeface="微软雅黑" panose="020B0503020204020204" pitchFamily="34" charset="-122"/>
              </a:rPr>
              <a:t>凹凸函数</a:t>
            </a:r>
            <a:r>
              <a:rPr lang="en-US" altLang="zh-CN" sz="2400" b="1" dirty="0">
                <a:solidFill>
                  <a:schemeClr val="bg2">
                    <a:lumMod val="50000"/>
                  </a:schemeClr>
                </a:solidFill>
                <a:latin typeface="微软雅黑" panose="020B0503020204020204" pitchFamily="34" charset="-122"/>
                <a:ea typeface="微软雅黑" panose="020B0503020204020204" pitchFamily="34" charset="-122"/>
              </a:rPr>
              <a:t>b(</a:t>
            </a:r>
            <a:r>
              <a:rPr lang="en-US" altLang="zh-CN" sz="2400" b="1" dirty="0" err="1">
                <a:solidFill>
                  <a:schemeClr val="bg2">
                    <a:lumMod val="50000"/>
                  </a:schemeClr>
                </a:solidFill>
                <a:latin typeface="微软雅黑" panose="020B0503020204020204" pitchFamily="34" charset="-122"/>
                <a:ea typeface="微软雅黑" panose="020B0503020204020204" pitchFamily="34" charset="-122"/>
              </a:rPr>
              <a:t>u,v</a:t>
            </a:r>
            <a:r>
              <a:rPr lang="en-US" altLang="zh-CN" sz="2400" b="1" dirty="0">
                <a:solidFill>
                  <a:schemeClr val="bg2">
                    <a:lumMod val="50000"/>
                  </a:schemeClr>
                </a:solidFill>
                <a:latin typeface="微软雅黑" panose="020B0503020204020204" pitchFamily="34" charset="-122"/>
                <a:ea typeface="微软雅黑" panose="020B0503020204020204" pitchFamily="34" charset="-122"/>
              </a:rPr>
              <a:t>)</a:t>
            </a:r>
            <a:r>
              <a:rPr lang="zh-CN" altLang="en-US" sz="2400" b="1" dirty="0">
                <a:solidFill>
                  <a:schemeClr val="bg2">
                    <a:lumMod val="50000"/>
                  </a:schemeClr>
                </a:solidFill>
                <a:latin typeface="微软雅黑" panose="020B0503020204020204" pitchFamily="34" charset="-122"/>
                <a:ea typeface="微软雅黑" panose="020B0503020204020204" pitchFamily="34" charset="-122"/>
              </a:rPr>
              <a:t>的定义</a:t>
            </a:r>
            <a:endParaRPr lang="en-US" altLang="zh-CN" sz="2400" b="1"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105475" name="Rectangle 3"/>
          <p:cNvSpPr>
            <a:spLocks noGrp="1" noChangeArrowheads="1"/>
          </p:cNvSpPr>
          <p:nvPr>
            <p:ph type="body" sz="half" idx="1"/>
          </p:nvPr>
        </p:nvSpPr>
        <p:spPr>
          <a:xfrm>
            <a:off x="551384" y="2492896"/>
            <a:ext cx="10862733" cy="4530725"/>
          </a:xfrm>
        </p:spPr>
        <p:txBody>
          <a:bodyPr/>
          <a:lstStyle/>
          <a:p>
            <a:pPr marL="1260475" lvl="3" indent="-342900" hangingPunct="0">
              <a:lnSpc>
                <a:spcPct val="13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根据</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Height Map</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计算</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Normal</a:t>
            </a:r>
          </a:p>
          <a:p>
            <a:pPr marL="1260475" lvl="3" indent="-342900" hangingPunct="0">
              <a:lnSpc>
                <a:spcPct val="13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设当前像素纹理坐标为</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(u, v)</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，切线空间中切向量为</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T</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（对应纹理空间</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U</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方向），副法线为</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B</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（对应纹理空间</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V</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方向），</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Height(u, v)</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表示纹理坐标</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(u, v)</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处的高度值</a:t>
            </a:r>
            <a:endParaRPr lang="en-US" altLang="zh-CN" sz="2000" b="1" dirty="0">
              <a:solidFill>
                <a:schemeClr val="accent6">
                  <a:lumMod val="50000"/>
                </a:schemeClr>
              </a:solidFill>
              <a:latin typeface="微软雅黑" panose="020B0503020204020204" pitchFamily="34" charset="-122"/>
              <a:ea typeface="微软雅黑" panose="020B0503020204020204" pitchFamily="34" charset="-122"/>
            </a:endParaRPr>
          </a:p>
          <a:p>
            <a:pPr marL="1260475" lvl="3" indent="-342900" hangingPunct="0">
              <a:lnSpc>
                <a:spcPct val="13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所有计算均是在切线空间</a:t>
            </a:r>
          </a:p>
          <a:p>
            <a:pPr marL="889000" lvl="1" indent="-439738" eaLnBrk="1" hangingPunct="1">
              <a:defRPr/>
            </a:pPr>
            <a:endParaRPr lang="zh-CN" altLang="en-US" sz="2000"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4" name="Rectangle 2"/>
          <p:cNvSpPr txBox="1">
            <a:spLocks noChangeArrowheads="1"/>
          </p:cNvSpPr>
          <p:nvPr/>
        </p:nvSpPr>
        <p:spPr>
          <a:xfrm>
            <a:off x="839416" y="214314"/>
            <a:ext cx="10390716" cy="1462087"/>
          </a:xfrm>
          <a:prstGeom prst="rect">
            <a:avLst/>
          </a:prstGeom>
          <a:ln w="12700">
            <a:miter lim="400000"/>
          </a:ln>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hangingPunct="0">
              <a:defRPr/>
            </a:pPr>
            <a:r>
              <a:rPr lang="en-US" altLang="zh-CN" sz="3200" b="1" smtClean="0">
                <a:solidFill>
                  <a:schemeClr val="accent6">
                    <a:lumMod val="50000"/>
                  </a:schemeClr>
                </a:solidFill>
                <a:latin typeface="微软雅黑" panose="020B0503020204020204" pitchFamily="34" charset="-122"/>
                <a:ea typeface="微软雅黑" panose="020B0503020204020204" pitchFamily="34" charset="-122"/>
              </a:rPr>
              <a:t>2.4  </a:t>
            </a:r>
            <a:r>
              <a:rPr lang="zh-CN" altLang="en-US" sz="3200" b="1" smtClean="0">
                <a:solidFill>
                  <a:schemeClr val="accent6">
                    <a:lumMod val="50000"/>
                  </a:schemeClr>
                </a:solidFill>
                <a:latin typeface="微软雅黑" panose="020B0503020204020204" pitchFamily="34" charset="-122"/>
                <a:ea typeface="微软雅黑" panose="020B0503020204020204" pitchFamily="34" charset="-122"/>
              </a:rPr>
              <a:t>凹凸映射</a:t>
            </a:r>
            <a:endParaRPr lang="zh-CN" altLang="en-US"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270645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5475">
                                            <p:txEl>
                                              <p:pRg st="0" end="0"/>
                                            </p:txEl>
                                          </p:spTgt>
                                        </p:tgtEl>
                                        <p:attrNameLst>
                                          <p:attrName>style.visibility</p:attrName>
                                        </p:attrNameLst>
                                      </p:cBhvr>
                                      <p:to>
                                        <p:strVal val="visible"/>
                                      </p:to>
                                    </p:set>
                                    <p:animEffect transition="in" filter="wipe(up)">
                                      <p:cBhvr>
                                        <p:cTn id="7" dur="500"/>
                                        <p:tgtEl>
                                          <p:spTgt spid="105475">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05475">
                                            <p:txEl>
                                              <p:pRg st="1" end="1"/>
                                            </p:txEl>
                                          </p:spTgt>
                                        </p:tgtEl>
                                        <p:attrNameLst>
                                          <p:attrName>style.visibility</p:attrName>
                                        </p:attrNameLst>
                                      </p:cBhvr>
                                      <p:to>
                                        <p:strVal val="visible"/>
                                      </p:to>
                                    </p:set>
                                    <p:animEffect transition="in" filter="wipe(up)">
                                      <p:cBhvr>
                                        <p:cTn id="10" dur="500"/>
                                        <p:tgtEl>
                                          <p:spTgt spid="105475">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05475">
                                            <p:txEl>
                                              <p:pRg st="2" end="2"/>
                                            </p:txEl>
                                          </p:spTgt>
                                        </p:tgtEl>
                                        <p:attrNameLst>
                                          <p:attrName>style.visibility</p:attrName>
                                        </p:attrNameLst>
                                      </p:cBhvr>
                                      <p:to>
                                        <p:strVal val="visible"/>
                                      </p:to>
                                    </p:set>
                                    <p:animEffect transition="in" filter="wipe(up)">
                                      <p:cBhvr>
                                        <p:cTn id="13" dur="500"/>
                                        <p:tgtEl>
                                          <p:spTgt spid="10547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5"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Rectangle 3"/>
          <p:cNvSpPr>
            <a:spLocks noGrp="1" noChangeArrowheads="1"/>
          </p:cNvSpPr>
          <p:nvPr>
            <p:ph type="body" sz="half" idx="1"/>
          </p:nvPr>
        </p:nvSpPr>
        <p:spPr>
          <a:xfrm>
            <a:off x="1558469" y="1676401"/>
            <a:ext cx="9671663" cy="4530725"/>
          </a:xfrm>
        </p:spPr>
        <p:txBody>
          <a:bodyPr>
            <a:normAutofit/>
          </a:bodyPr>
          <a:lstStyle/>
          <a:p>
            <a:pPr marL="2335213" lvl="1" indent="-2335213">
              <a:buFont typeface="Wingdings" pitchFamily="2" charset="2"/>
              <a:buNone/>
              <a:defRPr/>
            </a:pPr>
            <a:endParaRPr lang="en-US" altLang="zh-CN" dirty="0" smtClean="0"/>
          </a:p>
          <a:p>
            <a:pPr marL="2335213" lvl="1" indent="-2060575">
              <a:buFont typeface="Wingdings" pitchFamily="2" charset="2"/>
              <a:buNone/>
              <a:defRPr/>
            </a:pPr>
            <a:r>
              <a:rPr lang="en-US" altLang="zh-CN" b="1" dirty="0" smtClean="0">
                <a:solidFill>
                  <a:schemeClr val="bg2">
                    <a:lumMod val="50000"/>
                  </a:schemeClr>
                </a:solidFill>
              </a:rPr>
              <a:t>du = 1 / </a:t>
            </a:r>
            <a:r>
              <a:rPr lang="en-US" altLang="zh-CN" b="1" dirty="0" err="1" smtClean="0">
                <a:solidFill>
                  <a:schemeClr val="bg2">
                    <a:lumMod val="50000"/>
                  </a:schemeClr>
                </a:solidFill>
              </a:rPr>
              <a:t>HeightMapWidth</a:t>
            </a:r>
            <a:r>
              <a:rPr lang="zh-CN" altLang="en-US" b="1" dirty="0" smtClean="0">
                <a:solidFill>
                  <a:schemeClr val="bg2">
                    <a:lumMod val="50000"/>
                  </a:schemeClr>
                </a:solidFill>
              </a:rPr>
              <a:t>；</a:t>
            </a:r>
            <a:endParaRPr lang="en-US" altLang="zh-CN" b="1" dirty="0" smtClean="0">
              <a:solidFill>
                <a:schemeClr val="bg2">
                  <a:lumMod val="50000"/>
                </a:schemeClr>
              </a:solidFill>
            </a:endParaRPr>
          </a:p>
          <a:p>
            <a:pPr marL="2335213" lvl="1" indent="-2060575">
              <a:buFont typeface="Wingdings" pitchFamily="2" charset="2"/>
              <a:buNone/>
              <a:defRPr/>
            </a:pPr>
            <a:r>
              <a:rPr lang="en-US" altLang="zh-CN" b="1" dirty="0" smtClean="0">
                <a:solidFill>
                  <a:schemeClr val="bg2">
                    <a:lumMod val="50000"/>
                  </a:schemeClr>
                </a:solidFill>
              </a:rPr>
              <a:t>dv = 1/</a:t>
            </a:r>
            <a:r>
              <a:rPr lang="en-US" altLang="zh-CN" b="1" dirty="0" err="1" smtClean="0">
                <a:solidFill>
                  <a:schemeClr val="bg2">
                    <a:lumMod val="50000"/>
                  </a:schemeClr>
                </a:solidFill>
              </a:rPr>
              <a:t>HightMapHeight</a:t>
            </a:r>
            <a:r>
              <a:rPr lang="zh-CN" altLang="en-US" b="1" dirty="0" smtClean="0">
                <a:solidFill>
                  <a:schemeClr val="bg2">
                    <a:lumMod val="50000"/>
                  </a:schemeClr>
                </a:solidFill>
              </a:rPr>
              <a:t>；</a:t>
            </a:r>
            <a:endParaRPr lang="en-US" altLang="zh-CN" b="1" dirty="0" smtClean="0">
              <a:solidFill>
                <a:schemeClr val="bg2">
                  <a:lumMod val="50000"/>
                </a:schemeClr>
              </a:solidFill>
            </a:endParaRPr>
          </a:p>
          <a:p>
            <a:pPr marL="2335213" lvl="1" indent="-2060575">
              <a:buFont typeface="Wingdings" pitchFamily="2" charset="2"/>
              <a:buNone/>
              <a:defRPr/>
            </a:pPr>
            <a:r>
              <a:rPr lang="en-US" altLang="zh-CN" b="1" dirty="0" smtClean="0"/>
              <a:t> </a:t>
            </a:r>
            <a:r>
              <a:rPr lang="en-US" altLang="zh-CN" sz="2000" b="1" dirty="0" smtClean="0">
                <a:solidFill>
                  <a:srgbClr val="00B050"/>
                </a:solidFill>
              </a:rPr>
              <a:t>// U</a:t>
            </a:r>
            <a:r>
              <a:rPr lang="zh-CN" altLang="en-US" sz="2000" b="1" dirty="0" smtClean="0">
                <a:solidFill>
                  <a:srgbClr val="00B050"/>
                </a:solidFill>
              </a:rPr>
              <a:t>方向梯度</a:t>
            </a:r>
            <a:endParaRPr lang="en-US" altLang="zh-CN" sz="2000" b="1" dirty="0" smtClean="0">
              <a:solidFill>
                <a:srgbClr val="00B050"/>
              </a:solidFill>
            </a:endParaRPr>
          </a:p>
          <a:p>
            <a:pPr marL="2335213" lvl="1" indent="-2060575">
              <a:defRPr/>
            </a:pPr>
            <a:r>
              <a:rPr lang="en-US" altLang="zh-CN" b="1" dirty="0" err="1">
                <a:solidFill>
                  <a:schemeClr val="bg2">
                    <a:lumMod val="50000"/>
                  </a:schemeClr>
                </a:solidFill>
              </a:rPr>
              <a:t>u_gradient</a:t>
            </a:r>
            <a:r>
              <a:rPr lang="en-US" altLang="zh-CN" b="1" dirty="0">
                <a:solidFill>
                  <a:schemeClr val="bg2">
                    <a:lumMod val="50000"/>
                  </a:schemeClr>
                </a:solidFill>
              </a:rPr>
              <a:t> = Height(u-du, v) – Height(</a:t>
            </a:r>
            <a:r>
              <a:rPr lang="en-US" altLang="zh-CN" b="1" dirty="0" err="1">
                <a:solidFill>
                  <a:schemeClr val="bg2">
                    <a:lumMod val="50000"/>
                  </a:schemeClr>
                </a:solidFill>
              </a:rPr>
              <a:t>u+du</a:t>
            </a:r>
            <a:r>
              <a:rPr lang="en-US" altLang="zh-CN" b="1" dirty="0">
                <a:solidFill>
                  <a:schemeClr val="bg2">
                    <a:lumMod val="50000"/>
                  </a:schemeClr>
                </a:solidFill>
              </a:rPr>
              <a:t>, v</a:t>
            </a:r>
            <a:r>
              <a:rPr lang="en-US" altLang="zh-CN" b="1" dirty="0" smtClean="0">
                <a:solidFill>
                  <a:schemeClr val="bg2">
                    <a:lumMod val="50000"/>
                  </a:schemeClr>
                </a:solidFill>
              </a:rPr>
              <a:t>)</a:t>
            </a:r>
            <a:r>
              <a:rPr lang="zh-CN" altLang="en-US" b="1" dirty="0" smtClean="0">
                <a:solidFill>
                  <a:schemeClr val="bg2">
                    <a:lumMod val="50000"/>
                  </a:schemeClr>
                </a:solidFill>
              </a:rPr>
              <a:t>；</a:t>
            </a:r>
            <a:endParaRPr lang="en-US" altLang="zh-CN" b="1" dirty="0">
              <a:solidFill>
                <a:schemeClr val="bg2">
                  <a:lumMod val="50000"/>
                </a:schemeClr>
              </a:solidFill>
            </a:endParaRPr>
          </a:p>
          <a:p>
            <a:pPr marL="2335213" lvl="1" indent="-2060575">
              <a:buFont typeface="Wingdings" pitchFamily="2" charset="2"/>
              <a:buNone/>
              <a:defRPr/>
            </a:pPr>
            <a:r>
              <a:rPr lang="en-US" altLang="zh-CN" sz="2000" b="1" dirty="0">
                <a:solidFill>
                  <a:srgbClr val="00B050"/>
                </a:solidFill>
              </a:rPr>
              <a:t>//</a:t>
            </a:r>
            <a:r>
              <a:rPr lang="zh-CN" altLang="en-US" sz="2000" b="1" dirty="0">
                <a:solidFill>
                  <a:srgbClr val="00B050"/>
                </a:solidFill>
              </a:rPr>
              <a:t> </a:t>
            </a:r>
            <a:r>
              <a:rPr lang="en-US" altLang="zh-CN" sz="2000" b="1" dirty="0">
                <a:solidFill>
                  <a:srgbClr val="00B050"/>
                </a:solidFill>
              </a:rPr>
              <a:t>V</a:t>
            </a:r>
            <a:r>
              <a:rPr lang="zh-CN" altLang="en-US" sz="2000" b="1" dirty="0">
                <a:solidFill>
                  <a:srgbClr val="00B050"/>
                </a:solidFill>
              </a:rPr>
              <a:t>方向梯度 </a:t>
            </a:r>
            <a:r>
              <a:rPr lang="en-US" altLang="zh-CN" b="1" dirty="0"/>
              <a:t> </a:t>
            </a:r>
          </a:p>
          <a:p>
            <a:pPr marL="2335213" lvl="1" indent="-2060575">
              <a:defRPr/>
            </a:pPr>
            <a:r>
              <a:rPr lang="en-US" altLang="zh-CN" b="1" dirty="0" err="1">
                <a:solidFill>
                  <a:schemeClr val="bg2">
                    <a:lumMod val="50000"/>
                  </a:schemeClr>
                </a:solidFill>
              </a:rPr>
              <a:t>v_gradient</a:t>
            </a:r>
            <a:r>
              <a:rPr lang="en-US" altLang="zh-CN" b="1" dirty="0">
                <a:solidFill>
                  <a:schemeClr val="bg2">
                    <a:lumMod val="50000"/>
                  </a:schemeClr>
                </a:solidFill>
              </a:rPr>
              <a:t> = Height(u, v-dv) – Height(u, </a:t>
            </a:r>
            <a:r>
              <a:rPr lang="en-US" altLang="zh-CN" b="1" dirty="0" err="1">
                <a:solidFill>
                  <a:schemeClr val="bg2">
                    <a:lumMod val="50000"/>
                  </a:schemeClr>
                </a:solidFill>
              </a:rPr>
              <a:t>v+dv</a:t>
            </a:r>
            <a:r>
              <a:rPr lang="en-US" altLang="zh-CN" b="1" dirty="0" smtClean="0">
                <a:solidFill>
                  <a:schemeClr val="bg2">
                    <a:lumMod val="50000"/>
                  </a:schemeClr>
                </a:solidFill>
              </a:rPr>
              <a:t>)</a:t>
            </a:r>
            <a:r>
              <a:rPr lang="zh-CN" altLang="en-US" b="1" dirty="0" smtClean="0">
                <a:solidFill>
                  <a:schemeClr val="bg2">
                    <a:lumMod val="50000"/>
                  </a:schemeClr>
                </a:solidFill>
              </a:rPr>
              <a:t>；</a:t>
            </a:r>
            <a:r>
              <a:rPr lang="en-US" altLang="zh-CN" b="1" dirty="0">
                <a:solidFill>
                  <a:schemeClr val="bg2">
                    <a:lumMod val="50000"/>
                  </a:schemeClr>
                </a:solidFill>
              </a:rPr>
              <a:t> </a:t>
            </a:r>
          </a:p>
          <a:p>
            <a:pPr marL="2335213" lvl="1" indent="-2060575">
              <a:buFont typeface="Wingdings" pitchFamily="2" charset="2"/>
              <a:buNone/>
              <a:defRPr/>
            </a:pPr>
            <a:r>
              <a:rPr lang="en-US" altLang="zh-CN" sz="2000" b="1" dirty="0" smtClean="0">
                <a:solidFill>
                  <a:srgbClr val="00B050"/>
                </a:solidFill>
              </a:rPr>
              <a:t>//</a:t>
            </a:r>
            <a:r>
              <a:rPr lang="zh-CN" altLang="en-US" sz="2000" b="1" dirty="0" smtClean="0">
                <a:solidFill>
                  <a:srgbClr val="00B050"/>
                </a:solidFill>
              </a:rPr>
              <a:t>扰动后的新法矢量</a:t>
            </a:r>
            <a:endParaRPr lang="zh-CN" altLang="en-US" sz="2000" b="1" dirty="0">
              <a:solidFill>
                <a:srgbClr val="00B050"/>
              </a:solidFill>
            </a:endParaRPr>
          </a:p>
          <a:p>
            <a:pPr marL="2335213" lvl="1" indent="-2060575">
              <a:defRPr/>
            </a:pPr>
            <a:r>
              <a:rPr lang="en-US" altLang="zh-CN" b="1" dirty="0" err="1">
                <a:solidFill>
                  <a:schemeClr val="bg2">
                    <a:lumMod val="50000"/>
                  </a:schemeClr>
                </a:solidFill>
              </a:rPr>
              <a:t>new_normal</a:t>
            </a:r>
            <a:r>
              <a:rPr lang="en-US" altLang="zh-CN" b="1" dirty="0">
                <a:solidFill>
                  <a:schemeClr val="bg2">
                    <a:lumMod val="50000"/>
                  </a:schemeClr>
                </a:solidFill>
              </a:rPr>
              <a:t> = normal + (T*</a:t>
            </a:r>
            <a:r>
              <a:rPr lang="en-US" altLang="zh-CN" b="1" dirty="0" err="1">
                <a:solidFill>
                  <a:schemeClr val="bg2">
                    <a:lumMod val="50000"/>
                  </a:schemeClr>
                </a:solidFill>
              </a:rPr>
              <a:t>u_gradient</a:t>
            </a:r>
            <a:r>
              <a:rPr lang="en-US" altLang="zh-CN" b="1" dirty="0">
                <a:solidFill>
                  <a:schemeClr val="bg2">
                    <a:lumMod val="50000"/>
                  </a:schemeClr>
                </a:solidFill>
              </a:rPr>
              <a:t>) + (B*</a:t>
            </a:r>
            <a:r>
              <a:rPr lang="en-US" altLang="zh-CN" b="1" dirty="0" err="1">
                <a:solidFill>
                  <a:schemeClr val="bg2">
                    <a:lumMod val="50000"/>
                  </a:schemeClr>
                </a:solidFill>
              </a:rPr>
              <a:t>v_gradient</a:t>
            </a:r>
            <a:r>
              <a:rPr lang="en-US" altLang="zh-CN" b="1" dirty="0" smtClean="0">
                <a:solidFill>
                  <a:schemeClr val="bg2">
                    <a:lumMod val="50000"/>
                  </a:schemeClr>
                </a:solidFill>
              </a:rPr>
              <a:t>)</a:t>
            </a:r>
            <a:r>
              <a:rPr lang="zh-CN" altLang="en-US" b="1" dirty="0" smtClean="0">
                <a:solidFill>
                  <a:schemeClr val="bg2">
                    <a:lumMod val="50000"/>
                  </a:schemeClr>
                </a:solidFill>
              </a:rPr>
              <a:t>；</a:t>
            </a:r>
            <a:endParaRPr lang="en-US" altLang="zh-CN" b="1" dirty="0">
              <a:solidFill>
                <a:schemeClr val="bg2">
                  <a:lumMod val="50000"/>
                </a:schemeClr>
              </a:solidFill>
            </a:endParaRPr>
          </a:p>
          <a:p>
            <a:pPr marL="889000" lvl="1" indent="-439738" eaLnBrk="1" hangingPunct="1">
              <a:defRPr/>
            </a:pPr>
            <a:endParaRPr lang="zh-CN" altLang="en-US" sz="2000" dirty="0" smtClean="0">
              <a:latin typeface="Times New Roman" pitchFamily="18" charset="0"/>
            </a:endParaRPr>
          </a:p>
        </p:txBody>
      </p:sp>
      <p:sp>
        <p:nvSpPr>
          <p:cNvPr id="6" name="Rectangle 2"/>
          <p:cNvSpPr txBox="1">
            <a:spLocks noChangeArrowheads="1"/>
          </p:cNvSpPr>
          <p:nvPr/>
        </p:nvSpPr>
        <p:spPr>
          <a:xfrm>
            <a:off x="839416" y="214314"/>
            <a:ext cx="10390716" cy="1462087"/>
          </a:xfrm>
          <a:prstGeom prst="rect">
            <a:avLst/>
          </a:prstGeom>
          <a:ln w="12700">
            <a:miter lim="400000"/>
          </a:ln>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hangingPunct="0">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2.4.1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凹凸映射算法实现</a:t>
            </a:r>
            <a:endParaRPr lang="zh-CN" altLang="en-US"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71701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5475">
                                            <p:bg/>
                                          </p:spTgt>
                                        </p:tgtEl>
                                        <p:attrNameLst>
                                          <p:attrName>style.visibility</p:attrName>
                                        </p:attrNameLst>
                                      </p:cBhvr>
                                      <p:to>
                                        <p:strVal val="visible"/>
                                      </p:to>
                                    </p:set>
                                    <p:animEffect transition="in" filter="wipe(up)">
                                      <p:cBhvr>
                                        <p:cTn id="7" dur="500"/>
                                        <p:tgtEl>
                                          <p:spTgt spid="105475">
                                            <p:bg/>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05475">
                                            <p:txEl>
                                              <p:pRg st="1" end="1"/>
                                            </p:txEl>
                                          </p:spTgt>
                                        </p:tgtEl>
                                        <p:attrNameLst>
                                          <p:attrName>style.visibility</p:attrName>
                                        </p:attrNameLst>
                                      </p:cBhvr>
                                      <p:to>
                                        <p:strVal val="visible"/>
                                      </p:to>
                                    </p:set>
                                    <p:animEffect transition="in" filter="wipe(up)">
                                      <p:cBhvr>
                                        <p:cTn id="10" dur="500"/>
                                        <p:tgtEl>
                                          <p:spTgt spid="105475">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05475">
                                            <p:txEl>
                                              <p:pRg st="2" end="2"/>
                                            </p:txEl>
                                          </p:spTgt>
                                        </p:tgtEl>
                                        <p:attrNameLst>
                                          <p:attrName>style.visibility</p:attrName>
                                        </p:attrNameLst>
                                      </p:cBhvr>
                                      <p:to>
                                        <p:strVal val="visible"/>
                                      </p:to>
                                    </p:set>
                                    <p:animEffect transition="in" filter="wipe(up)">
                                      <p:cBhvr>
                                        <p:cTn id="13" dur="500"/>
                                        <p:tgtEl>
                                          <p:spTgt spid="105475">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05475">
                                            <p:txEl>
                                              <p:pRg st="3" end="3"/>
                                            </p:txEl>
                                          </p:spTgt>
                                        </p:tgtEl>
                                        <p:attrNameLst>
                                          <p:attrName>style.visibility</p:attrName>
                                        </p:attrNameLst>
                                      </p:cBhvr>
                                      <p:to>
                                        <p:strVal val="visible"/>
                                      </p:to>
                                    </p:set>
                                    <p:animEffect transition="in" filter="wipe(up)">
                                      <p:cBhvr>
                                        <p:cTn id="16" dur="500"/>
                                        <p:tgtEl>
                                          <p:spTgt spid="105475">
                                            <p:txEl>
                                              <p:pRg st="3" end="3"/>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05475">
                                            <p:txEl>
                                              <p:pRg st="4" end="4"/>
                                            </p:txEl>
                                          </p:spTgt>
                                        </p:tgtEl>
                                        <p:attrNameLst>
                                          <p:attrName>style.visibility</p:attrName>
                                        </p:attrNameLst>
                                      </p:cBhvr>
                                      <p:to>
                                        <p:strVal val="visible"/>
                                      </p:to>
                                    </p:set>
                                    <p:animEffect transition="in" filter="wipe(up)">
                                      <p:cBhvr>
                                        <p:cTn id="19" dur="500"/>
                                        <p:tgtEl>
                                          <p:spTgt spid="105475">
                                            <p:txEl>
                                              <p:pRg st="4" end="4"/>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05475">
                                            <p:txEl>
                                              <p:pRg st="5" end="5"/>
                                            </p:txEl>
                                          </p:spTgt>
                                        </p:tgtEl>
                                        <p:attrNameLst>
                                          <p:attrName>style.visibility</p:attrName>
                                        </p:attrNameLst>
                                      </p:cBhvr>
                                      <p:to>
                                        <p:strVal val="visible"/>
                                      </p:to>
                                    </p:set>
                                    <p:animEffect transition="in" filter="wipe(up)">
                                      <p:cBhvr>
                                        <p:cTn id="22" dur="500"/>
                                        <p:tgtEl>
                                          <p:spTgt spid="105475">
                                            <p:txEl>
                                              <p:pRg st="5" end="5"/>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05475">
                                            <p:txEl>
                                              <p:pRg st="6" end="6"/>
                                            </p:txEl>
                                          </p:spTgt>
                                        </p:tgtEl>
                                        <p:attrNameLst>
                                          <p:attrName>style.visibility</p:attrName>
                                        </p:attrNameLst>
                                      </p:cBhvr>
                                      <p:to>
                                        <p:strVal val="visible"/>
                                      </p:to>
                                    </p:set>
                                    <p:animEffect transition="in" filter="wipe(up)">
                                      <p:cBhvr>
                                        <p:cTn id="25" dur="500"/>
                                        <p:tgtEl>
                                          <p:spTgt spid="105475">
                                            <p:txEl>
                                              <p:pRg st="6" end="6"/>
                                            </p:txEl>
                                          </p:spTgt>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05475">
                                            <p:txEl>
                                              <p:pRg st="7" end="7"/>
                                            </p:txEl>
                                          </p:spTgt>
                                        </p:tgtEl>
                                        <p:attrNameLst>
                                          <p:attrName>style.visibility</p:attrName>
                                        </p:attrNameLst>
                                      </p:cBhvr>
                                      <p:to>
                                        <p:strVal val="visible"/>
                                      </p:to>
                                    </p:set>
                                    <p:animEffect transition="in" filter="wipe(up)">
                                      <p:cBhvr>
                                        <p:cTn id="28" dur="500"/>
                                        <p:tgtEl>
                                          <p:spTgt spid="105475">
                                            <p:txEl>
                                              <p:pRg st="7" end="7"/>
                                            </p:txEl>
                                          </p:spTgt>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105475">
                                            <p:txEl>
                                              <p:pRg st="8" end="8"/>
                                            </p:txEl>
                                          </p:spTgt>
                                        </p:tgtEl>
                                        <p:attrNameLst>
                                          <p:attrName>style.visibility</p:attrName>
                                        </p:attrNameLst>
                                      </p:cBhvr>
                                      <p:to>
                                        <p:strVal val="visible"/>
                                      </p:to>
                                    </p:set>
                                    <p:animEffect transition="in" filter="wipe(up)">
                                      <p:cBhvr>
                                        <p:cTn id="31" dur="500"/>
                                        <p:tgtEl>
                                          <p:spTgt spid="10547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5" grpId="0" build="p"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5" name="Picture 3" descr="一般纹理"/>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1295401" y="1556792"/>
            <a:ext cx="4686300" cy="1609725"/>
          </a:xfrm>
          <a:noFill/>
        </p:spPr>
      </p:pic>
      <p:pic>
        <p:nvPicPr>
          <p:cNvPr id="44036" name="Picture 4" descr="凹凸纹理"/>
          <p:cNvPicPr>
            <a:picLocks noGrp="1" noChangeAspect="1" noChangeArrowheads="1"/>
          </p:cNvPicPr>
          <p:nvPr>
            <p:ph sz="quarter" idx="2"/>
          </p:nvPr>
        </p:nvPicPr>
        <p:blipFill>
          <a:blip r:embed="rId4">
            <a:extLst>
              <a:ext uri="{28A0092B-C50C-407E-A947-70E740481C1C}">
                <a14:useLocalDpi xmlns:a14="http://schemas.microsoft.com/office/drawing/2010/main" val="0"/>
              </a:ext>
            </a:extLst>
          </a:blip>
          <a:srcRect/>
          <a:stretch>
            <a:fillRect/>
          </a:stretch>
        </p:blipFill>
        <p:spPr>
          <a:xfrm>
            <a:off x="6191251" y="1556792"/>
            <a:ext cx="4686300" cy="1609725"/>
          </a:xfrm>
          <a:noFill/>
        </p:spPr>
      </p:pic>
      <p:pic>
        <p:nvPicPr>
          <p:cNvPr id="44037" name="Picture 5" descr="凹凸映射效果"/>
          <p:cNvPicPr>
            <a:picLocks noGrp="1" noChangeAspect="1" noChangeArrowheads="1"/>
          </p:cNvPicPr>
          <p:nvPr>
            <p:ph sz="quarter" idx="3"/>
          </p:nvPr>
        </p:nvPicPr>
        <p:blipFill>
          <a:blip r:embed="rId5">
            <a:extLst>
              <a:ext uri="{28A0092B-C50C-407E-A947-70E740481C1C}">
                <a14:useLocalDpi xmlns:a14="http://schemas.microsoft.com/office/drawing/2010/main" val="0"/>
              </a:ext>
            </a:extLst>
          </a:blip>
          <a:srcRect/>
          <a:stretch>
            <a:fillRect/>
          </a:stretch>
        </p:blipFill>
        <p:spPr>
          <a:xfrm>
            <a:off x="4367808" y="3284984"/>
            <a:ext cx="3446802" cy="3456384"/>
          </a:xfrm>
          <a:noFill/>
        </p:spPr>
      </p:pic>
      <p:sp>
        <p:nvSpPr>
          <p:cNvPr id="6" name="Rectangle 2"/>
          <p:cNvSpPr txBox="1">
            <a:spLocks noChangeArrowheads="1"/>
          </p:cNvSpPr>
          <p:nvPr/>
        </p:nvSpPr>
        <p:spPr>
          <a:xfrm>
            <a:off x="839416" y="214314"/>
            <a:ext cx="10390716" cy="1462087"/>
          </a:xfrm>
          <a:prstGeom prst="rect">
            <a:avLst/>
          </a:prstGeom>
          <a:ln w="12700">
            <a:miter lim="400000"/>
          </a:ln>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2.4.2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凹凸映射实现效果</a:t>
            </a:r>
          </a:p>
        </p:txBody>
      </p:sp>
    </p:spTree>
    <p:extLst>
      <p:ext uri="{BB962C8B-B14F-4D97-AF65-F5344CB8AC3E}">
        <p14:creationId xmlns:p14="http://schemas.microsoft.com/office/powerpoint/2010/main" val="215559429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内容占位符 1"/>
          <p:cNvSpPr>
            <a:spLocks noGrp="1"/>
          </p:cNvSpPr>
          <p:nvPr>
            <p:ph idx="1"/>
          </p:nvPr>
        </p:nvSpPr>
        <p:spPr/>
        <p:txBody>
          <a:bodyPr/>
          <a:lstStyle/>
          <a:p>
            <a:endParaRPr lang="zh-CN" altLang="en-US" smtClean="0"/>
          </a:p>
        </p:txBody>
      </p:sp>
      <p:pic>
        <p:nvPicPr>
          <p:cNvPr id="4506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8618" y="2266951"/>
            <a:ext cx="5615516" cy="384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1" y="2284414"/>
            <a:ext cx="5274733" cy="376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p:cNvSpPr txBox="1">
            <a:spLocks noChangeArrowheads="1"/>
          </p:cNvSpPr>
          <p:nvPr/>
        </p:nvSpPr>
        <p:spPr>
          <a:xfrm>
            <a:off x="839416" y="214314"/>
            <a:ext cx="10390716" cy="1462087"/>
          </a:xfrm>
          <a:prstGeom prst="rect">
            <a:avLst/>
          </a:prstGeom>
          <a:ln w="12700">
            <a:miter lim="400000"/>
          </a:ln>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2.4.2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凹凸映射实现效果</a:t>
            </a:r>
          </a:p>
        </p:txBody>
      </p:sp>
    </p:spTree>
    <p:extLst>
      <p:ext uri="{BB962C8B-B14F-4D97-AF65-F5344CB8AC3E}">
        <p14:creationId xmlns:p14="http://schemas.microsoft.com/office/powerpoint/2010/main" val="3923877902"/>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5061"/>
                                        </p:tgtEl>
                                        <p:attrNameLst>
                                          <p:attrName>style.visibility</p:attrName>
                                        </p:attrNameLst>
                                      </p:cBhvr>
                                      <p:to>
                                        <p:strVal val="visible"/>
                                      </p:to>
                                    </p:set>
                                    <p:animEffect transition="in" filter="fade">
                                      <p:cBhvr>
                                        <p:cTn id="7" dur="500"/>
                                        <p:tgtEl>
                                          <p:spTgt spid="4506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5060"/>
                                        </p:tgtEl>
                                        <p:attrNameLst>
                                          <p:attrName>style.visibility</p:attrName>
                                        </p:attrNameLst>
                                      </p:cBhvr>
                                      <p:to>
                                        <p:strVal val="visible"/>
                                      </p:to>
                                    </p:set>
                                    <p:animEffect transition="in" filter="fade">
                                      <p:cBhvr>
                                        <p:cTn id="12" dur="500"/>
                                        <p:tgtEl>
                                          <p:spTgt spid="45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descr="水波凹凸映射的实例"/>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a:xfrm>
            <a:off x="2207568" y="1412776"/>
            <a:ext cx="7128792" cy="5005387"/>
          </a:xfrm>
          <a:noFill/>
        </p:spPr>
      </p:pic>
      <p:sp>
        <p:nvSpPr>
          <p:cNvPr id="6" name="Rectangle 2"/>
          <p:cNvSpPr txBox="1">
            <a:spLocks noChangeArrowheads="1"/>
          </p:cNvSpPr>
          <p:nvPr/>
        </p:nvSpPr>
        <p:spPr>
          <a:xfrm>
            <a:off x="839416" y="214314"/>
            <a:ext cx="10390716" cy="1462087"/>
          </a:xfrm>
          <a:prstGeom prst="rect">
            <a:avLst/>
          </a:prstGeom>
          <a:ln w="12700">
            <a:miter lim="400000"/>
          </a:ln>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2.4.2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凹凸映射实现效果</a:t>
            </a:r>
          </a:p>
        </p:txBody>
      </p:sp>
    </p:spTree>
    <p:extLst>
      <p:ext uri="{BB962C8B-B14F-4D97-AF65-F5344CB8AC3E}">
        <p14:creationId xmlns:p14="http://schemas.microsoft.com/office/powerpoint/2010/main" val="30522101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6083"/>
                                        </p:tgtEl>
                                        <p:attrNameLst>
                                          <p:attrName>style.visibility</p:attrName>
                                        </p:attrNameLst>
                                      </p:cBhvr>
                                      <p:to>
                                        <p:strVal val="visible"/>
                                      </p:to>
                                    </p:set>
                                    <p:animEffect transition="in" filter="fade">
                                      <p:cBhvr>
                                        <p:cTn id="7" dur="500"/>
                                        <p:tgtEl>
                                          <p:spTgt spid="460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8"/>
          <p:cNvSpPr>
            <a:spLocks noGrp="1" noChangeArrowheads="1"/>
          </p:cNvSpPr>
          <p:nvPr>
            <p:ph type="title"/>
          </p:nvPr>
        </p:nvSpPr>
        <p:spPr/>
        <p:txBody>
          <a:bodyPr/>
          <a:lstStyle/>
          <a:p>
            <a:pPr marL="717550" lvl="1" indent="-342900" hangingPunct="0">
              <a:lnSpc>
                <a:spcPct val="100000"/>
              </a:lnSpc>
              <a:spcBef>
                <a:spcPts val="2400"/>
              </a:spcBef>
              <a:buFont typeface="Wingdings" panose="05000000000000000000" pitchFamily="2" charset="2"/>
              <a:buChar char="Ø"/>
              <a:defRPr/>
            </a:pPr>
            <a:r>
              <a:rPr lang="zh-CN" altLang="en-US" sz="2600" b="1" dirty="0" smtClean="0">
                <a:solidFill>
                  <a:schemeClr val="bg2">
                    <a:lumMod val="50000"/>
                  </a:schemeClr>
                </a:solidFill>
                <a:latin typeface="微软雅黑" panose="020B0503020204020204" pitchFamily="34" charset="-122"/>
                <a:ea typeface="微软雅黑" panose="020B0503020204020204" pitchFamily="34" charset="-122"/>
              </a:rPr>
              <a:t>大幅度</a:t>
            </a:r>
            <a:r>
              <a:rPr lang="zh-CN" altLang="en-US" sz="2600" b="1" dirty="0">
                <a:solidFill>
                  <a:schemeClr val="bg2">
                    <a:lumMod val="50000"/>
                  </a:schemeClr>
                </a:solidFill>
                <a:latin typeface="微软雅黑" panose="020B0503020204020204" pitchFamily="34" charset="-122"/>
                <a:ea typeface="微软雅黑" panose="020B0503020204020204" pitchFamily="34" charset="-122"/>
              </a:rPr>
              <a:t>提高图形绘制的真实感</a:t>
            </a:r>
          </a:p>
        </p:txBody>
      </p:sp>
      <p:pic>
        <p:nvPicPr>
          <p:cNvPr id="10243" name="Picture 4" descr="折射"/>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l="13438" t="11215" r="21837" b="11215"/>
          <a:stretch>
            <a:fillRect/>
          </a:stretch>
        </p:blipFill>
        <p:spPr>
          <a:xfrm>
            <a:off x="624418" y="1557339"/>
            <a:ext cx="5185833" cy="4679973"/>
          </a:xfrm>
        </p:spPr>
      </p:pic>
      <p:pic>
        <p:nvPicPr>
          <p:cNvPr id="10244" name="Picture 7" descr="光影效果图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096000" y="1556792"/>
            <a:ext cx="5477116" cy="4680000"/>
          </a:xfrm>
        </p:spPr>
      </p:pic>
    </p:spTree>
    <p:extLst>
      <p:ext uri="{BB962C8B-B14F-4D97-AF65-F5344CB8AC3E}">
        <p14:creationId xmlns:p14="http://schemas.microsoft.com/office/powerpoint/2010/main" val="362825414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body" idx="1"/>
          </p:nvPr>
        </p:nvSpPr>
        <p:spPr>
          <a:xfrm>
            <a:off x="811832" y="1600200"/>
            <a:ext cx="10972800" cy="5068888"/>
          </a:xfrm>
        </p:spPr>
        <p:txBody>
          <a:bodyPr/>
          <a:lstStyle/>
          <a:p>
            <a:pPr marL="717550" lvl="1" indent="-342900" hangingPunct="0">
              <a:lnSpc>
                <a:spcPct val="140000"/>
              </a:lnSpc>
              <a:spcBef>
                <a:spcPts val="1800"/>
              </a:spcBef>
              <a:buFont typeface="Wingdings" panose="05000000000000000000" pitchFamily="2" charset="2"/>
              <a:buChar char="Ø"/>
              <a:defRPr/>
            </a:pPr>
            <a:r>
              <a:rPr lang="en-US" altLang="zh-CN" b="1" dirty="0" smtClean="0">
                <a:solidFill>
                  <a:schemeClr val="bg2">
                    <a:lumMod val="50000"/>
                  </a:schemeClr>
                </a:solidFill>
                <a:latin typeface="微软雅黑" panose="020B0503020204020204" pitchFamily="34" charset="-122"/>
                <a:ea typeface="微软雅黑" panose="020B0503020204020204" pitchFamily="34" charset="-122"/>
              </a:rPr>
              <a:t>Normal </a:t>
            </a:r>
            <a:r>
              <a:rPr lang="en-US" altLang="zh-CN" b="1" dirty="0">
                <a:solidFill>
                  <a:schemeClr val="bg2">
                    <a:lumMod val="50000"/>
                  </a:schemeClr>
                </a:solidFill>
                <a:latin typeface="微软雅黑" panose="020B0503020204020204" pitchFamily="34" charset="-122"/>
                <a:ea typeface="微软雅黑" panose="020B0503020204020204" pitchFamily="34" charset="-122"/>
              </a:rPr>
              <a:t>Mapping</a:t>
            </a:r>
          </a:p>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根据高分辨率模型</a:t>
            </a:r>
            <a:r>
              <a:rPr lang="en-US" altLang="zh-CN" b="1" dirty="0">
                <a:solidFill>
                  <a:schemeClr val="bg2">
                    <a:lumMod val="50000"/>
                  </a:schemeClr>
                </a:solidFill>
                <a:latin typeface="微软雅黑" panose="020B0503020204020204" pitchFamily="34" charset="-122"/>
                <a:ea typeface="微软雅黑" panose="020B0503020204020204" pitchFamily="34" charset="-122"/>
              </a:rPr>
              <a:t>(Reference Model)</a:t>
            </a:r>
            <a:r>
              <a:rPr lang="zh-CN" altLang="en-US" b="1" dirty="0">
                <a:solidFill>
                  <a:schemeClr val="bg2">
                    <a:lumMod val="50000"/>
                  </a:schemeClr>
                </a:solidFill>
                <a:latin typeface="微软雅黑" panose="020B0503020204020204" pitchFamily="34" charset="-122"/>
                <a:ea typeface="微软雅黑" panose="020B0503020204020204" pitchFamily="34" charset="-122"/>
              </a:rPr>
              <a:t>顶点的法矢量来对低分辨率的模型</a:t>
            </a:r>
            <a:r>
              <a:rPr lang="en-US" altLang="zh-CN" b="1" dirty="0">
                <a:solidFill>
                  <a:schemeClr val="bg2">
                    <a:lumMod val="50000"/>
                  </a:schemeClr>
                </a:solidFill>
                <a:latin typeface="微软雅黑" panose="020B0503020204020204" pitchFamily="34" charset="-122"/>
                <a:ea typeface="微软雅黑" panose="020B0503020204020204" pitchFamily="34" charset="-122"/>
              </a:rPr>
              <a:t>(Working Model)</a:t>
            </a:r>
            <a:r>
              <a:rPr lang="zh-CN" altLang="en-US" b="1" dirty="0">
                <a:solidFill>
                  <a:schemeClr val="bg2">
                    <a:lumMod val="50000"/>
                  </a:schemeClr>
                </a:solidFill>
                <a:latin typeface="微软雅黑" panose="020B0503020204020204" pitchFamily="34" charset="-122"/>
                <a:ea typeface="微软雅黑" panose="020B0503020204020204" pitchFamily="34" charset="-122"/>
              </a:rPr>
              <a:t>进行纹理映射，可在简单模型上获得复杂的纹理细节和光照效果</a:t>
            </a:r>
          </a:p>
          <a:p>
            <a:pPr marL="717550" lvl="1" indent="-342900" hangingPunct="0">
              <a:lnSpc>
                <a:spcPct val="140000"/>
              </a:lnSpc>
              <a:spcBef>
                <a:spcPts val="1800"/>
              </a:spcBef>
              <a:buFont typeface="Wingdings" panose="05000000000000000000" pitchFamily="2" charset="2"/>
              <a:buChar char="Ø"/>
              <a:defRPr/>
            </a:pPr>
            <a:r>
              <a:rPr lang="zh-CN" altLang="en-US" b="1" dirty="0" smtClean="0">
                <a:solidFill>
                  <a:schemeClr val="bg2">
                    <a:lumMod val="50000"/>
                  </a:schemeClr>
                </a:solidFill>
                <a:latin typeface="微软雅黑" panose="020B0503020204020204" pitchFamily="34" charset="-122"/>
                <a:ea typeface="微软雅黑" panose="020B0503020204020204" pitchFamily="34" charset="-122"/>
              </a:rPr>
              <a:t>只</a:t>
            </a:r>
            <a:r>
              <a:rPr lang="zh-CN" altLang="en-US" b="1" dirty="0">
                <a:solidFill>
                  <a:schemeClr val="bg2">
                    <a:lumMod val="50000"/>
                  </a:schemeClr>
                </a:solidFill>
                <a:latin typeface="微软雅黑" panose="020B0503020204020204" pitchFamily="34" charset="-122"/>
                <a:ea typeface="微软雅黑" panose="020B0503020204020204" pitchFamily="34" charset="-122"/>
              </a:rPr>
              <a:t>改变光照</a:t>
            </a:r>
            <a:r>
              <a:rPr lang="en-US" altLang="zh-CN" b="1" dirty="0">
                <a:solidFill>
                  <a:schemeClr val="bg2">
                    <a:lumMod val="50000"/>
                  </a:schemeClr>
                </a:solidFill>
                <a:latin typeface="微软雅黑" panose="020B0503020204020204" pitchFamily="34" charset="-122"/>
                <a:ea typeface="微软雅黑" panose="020B0503020204020204" pitchFamily="34" charset="-122"/>
              </a:rPr>
              <a:t>,</a:t>
            </a:r>
            <a:r>
              <a:rPr lang="zh-CN" altLang="en-US" b="1" dirty="0">
                <a:solidFill>
                  <a:schemeClr val="bg2">
                    <a:lumMod val="50000"/>
                  </a:schemeClr>
                </a:solidFill>
                <a:latin typeface="微软雅黑" panose="020B0503020204020204" pitchFamily="34" charset="-122"/>
                <a:ea typeface="微软雅黑" panose="020B0503020204020204" pitchFamily="34" charset="-122"/>
              </a:rPr>
              <a:t>不改变模型</a:t>
            </a:r>
          </a:p>
          <a:p>
            <a:pPr lvl="1" eaLnBrk="1" hangingPunct="1"/>
            <a:endParaRPr lang="zh-CN" altLang="en-US" dirty="0" smtClean="0"/>
          </a:p>
        </p:txBody>
      </p:sp>
      <p:sp>
        <p:nvSpPr>
          <p:cNvPr id="47107" name="Rectangle 3"/>
          <p:cNvSpPr>
            <a:spLocks noGrp="1" noChangeArrowheads="1"/>
          </p:cNvSpPr>
          <p:nvPr>
            <p:ph type="title"/>
          </p:nvPr>
        </p:nvSpPr>
        <p:spPr/>
        <p:txBody>
          <a:bodyPr>
            <a:normAutofit/>
          </a:bodyPr>
          <a:lstStyle/>
          <a:p>
            <a:pPr lvl="1" hangingPunct="0">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2.5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法线贴图</a:t>
            </a:r>
            <a:endParaRPr lang="zh-CN" altLang="en-US"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0124300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106">
                                            <p:txEl>
                                              <p:pRg st="0" end="0"/>
                                            </p:txEl>
                                          </p:spTgt>
                                        </p:tgtEl>
                                        <p:attrNameLst>
                                          <p:attrName>style.visibility</p:attrName>
                                        </p:attrNameLst>
                                      </p:cBhvr>
                                      <p:to>
                                        <p:strVal val="visible"/>
                                      </p:to>
                                    </p:set>
                                    <p:animEffect transition="in" filter="fade">
                                      <p:cBhvr>
                                        <p:cTn id="7" dur="500"/>
                                        <p:tgtEl>
                                          <p:spTgt spid="4710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106">
                                            <p:txEl>
                                              <p:pRg st="1" end="1"/>
                                            </p:txEl>
                                          </p:spTgt>
                                        </p:tgtEl>
                                        <p:attrNameLst>
                                          <p:attrName>style.visibility</p:attrName>
                                        </p:attrNameLst>
                                      </p:cBhvr>
                                      <p:to>
                                        <p:strVal val="visible"/>
                                      </p:to>
                                    </p:set>
                                    <p:animEffect transition="in" filter="fade">
                                      <p:cBhvr>
                                        <p:cTn id="12" dur="500"/>
                                        <p:tgtEl>
                                          <p:spTgt spid="4710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106">
                                            <p:txEl>
                                              <p:pRg st="2" end="2"/>
                                            </p:txEl>
                                          </p:spTgt>
                                        </p:tgtEl>
                                        <p:attrNameLst>
                                          <p:attrName>style.visibility</p:attrName>
                                        </p:attrNameLst>
                                      </p:cBhvr>
                                      <p:to>
                                        <p:strVal val="visible"/>
                                      </p:to>
                                    </p:set>
                                    <p:animEffect transition="in" filter="fade">
                                      <p:cBhvr>
                                        <p:cTn id="17" dur="500"/>
                                        <p:tgtEl>
                                          <p:spTgt spid="4710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内容占位符 1"/>
          <p:cNvSpPr>
            <a:spLocks noGrp="1"/>
          </p:cNvSpPr>
          <p:nvPr>
            <p:ph sz="half" idx="1"/>
          </p:nvPr>
        </p:nvSpPr>
        <p:spPr/>
        <p:txBody>
          <a:bodyPr>
            <a:normAutofit/>
          </a:bodyPr>
          <a:lstStyle/>
          <a:p>
            <a:pPr marL="717550" lvl="1" indent="-342900" hangingPunct="0">
              <a:lnSpc>
                <a:spcPct val="140000"/>
              </a:lnSpc>
              <a:spcBef>
                <a:spcPts val="1800"/>
              </a:spcBef>
              <a:buFont typeface="Wingdings" panose="05000000000000000000" pitchFamily="2" charset="2"/>
              <a:buChar char="Ø"/>
              <a:defRPr/>
            </a:pPr>
            <a:endParaRPr lang="zh-CN" altLang="en-US" b="1"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48132" name="图片 11" descr="22fig08.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0652" y="1700808"/>
            <a:ext cx="9986433" cy="468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3" name="TextBox 4"/>
          <p:cNvSpPr txBox="1">
            <a:spLocks noChangeArrowheads="1"/>
          </p:cNvSpPr>
          <p:nvPr/>
        </p:nvSpPr>
        <p:spPr bwMode="auto">
          <a:xfrm>
            <a:off x="4078818" y="6381750"/>
            <a:ext cx="3841749"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b="1" dirty="0">
                <a:solidFill>
                  <a:schemeClr val="bg2">
                    <a:lumMod val="50000"/>
                  </a:schemeClr>
                </a:solidFill>
              </a:rPr>
              <a:t>The Reference Model</a:t>
            </a:r>
            <a:endParaRPr lang="zh-CN" altLang="en-US" b="1" dirty="0">
              <a:solidFill>
                <a:schemeClr val="bg2">
                  <a:lumMod val="50000"/>
                </a:schemeClr>
              </a:solidFill>
            </a:endParaRPr>
          </a:p>
        </p:txBody>
      </p:sp>
      <p:sp>
        <p:nvSpPr>
          <p:cNvPr id="7" name="Rectangle 3"/>
          <p:cNvSpPr>
            <a:spLocks noGrp="1" noChangeArrowheads="1"/>
          </p:cNvSpPr>
          <p:nvPr>
            <p:ph type="title"/>
          </p:nvPr>
        </p:nvSpPr>
        <p:spPr>
          <a:xfrm>
            <a:off x="838418" y="365125"/>
            <a:ext cx="10515164" cy="1325563"/>
          </a:xfrm>
        </p:spPr>
        <p:txBody>
          <a:bodyPr>
            <a:normAutofit/>
          </a:bodyPr>
          <a:lstStyle/>
          <a:p>
            <a:pPr lvl="1" hangingPunct="0">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2.5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法线贴图</a:t>
            </a:r>
            <a:endParaRPr lang="zh-CN" altLang="en-US"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334184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内容占位符 1"/>
          <p:cNvSpPr>
            <a:spLocks noGrp="1"/>
          </p:cNvSpPr>
          <p:nvPr>
            <p:ph sz="half" idx="1"/>
          </p:nvPr>
        </p:nvSpPr>
        <p:spPr/>
        <p:txBody>
          <a:bodyPr>
            <a:normAutofit/>
          </a:bodyPr>
          <a:lstStyle/>
          <a:p>
            <a:pPr marL="717550" lvl="1" indent="-342900" hangingPunct="0">
              <a:lnSpc>
                <a:spcPct val="140000"/>
              </a:lnSpc>
              <a:spcBef>
                <a:spcPts val="1800"/>
              </a:spcBef>
              <a:buFont typeface="Wingdings" panose="05000000000000000000" pitchFamily="2" charset="2"/>
              <a:buChar char="Ø"/>
              <a:defRPr/>
            </a:pPr>
            <a:endParaRPr lang="zh-CN" altLang="en-US" b="1"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49156" name="TextBox 4"/>
          <p:cNvSpPr txBox="1">
            <a:spLocks noChangeArrowheads="1"/>
          </p:cNvSpPr>
          <p:nvPr/>
        </p:nvSpPr>
        <p:spPr bwMode="auto">
          <a:xfrm>
            <a:off x="4078818" y="6381750"/>
            <a:ext cx="3841749"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b="1" dirty="0">
                <a:solidFill>
                  <a:schemeClr val="bg2">
                    <a:lumMod val="50000"/>
                  </a:schemeClr>
                </a:solidFill>
              </a:rPr>
              <a:t>The Working Model</a:t>
            </a:r>
            <a:endParaRPr lang="zh-CN" altLang="en-US" b="1" dirty="0">
              <a:solidFill>
                <a:schemeClr val="bg2">
                  <a:lumMod val="50000"/>
                </a:schemeClr>
              </a:solidFill>
            </a:endParaRPr>
          </a:p>
        </p:txBody>
      </p:sp>
      <p:pic>
        <p:nvPicPr>
          <p:cNvPr id="49157" name="图片 5" descr="22fig09.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2311" y="1628800"/>
            <a:ext cx="9990273" cy="46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
          <p:cNvSpPr>
            <a:spLocks noGrp="1" noChangeArrowheads="1"/>
          </p:cNvSpPr>
          <p:nvPr>
            <p:ph type="title"/>
          </p:nvPr>
        </p:nvSpPr>
        <p:spPr>
          <a:xfrm>
            <a:off x="838418" y="365125"/>
            <a:ext cx="10515164" cy="1325563"/>
          </a:xfrm>
        </p:spPr>
        <p:txBody>
          <a:bodyPr>
            <a:normAutofit/>
          </a:bodyPr>
          <a:lstStyle/>
          <a:p>
            <a:pPr lvl="1" hangingPunct="0">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2.5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法线贴图</a:t>
            </a:r>
            <a:endParaRPr lang="zh-CN" altLang="en-US"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2952328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内容占位符 1"/>
          <p:cNvSpPr>
            <a:spLocks noGrp="1"/>
          </p:cNvSpPr>
          <p:nvPr>
            <p:ph sz="half" idx="1"/>
          </p:nvPr>
        </p:nvSpPr>
        <p:spPr/>
        <p:txBody>
          <a:bodyPr>
            <a:normAutofit/>
          </a:bodyPr>
          <a:lstStyle/>
          <a:p>
            <a:pPr marL="717550" lvl="1" indent="-342900" hangingPunct="0">
              <a:lnSpc>
                <a:spcPct val="140000"/>
              </a:lnSpc>
              <a:spcBef>
                <a:spcPts val="1800"/>
              </a:spcBef>
              <a:buFont typeface="Wingdings" panose="05000000000000000000" pitchFamily="2" charset="2"/>
              <a:buChar char="Ø"/>
              <a:defRPr/>
            </a:pPr>
            <a:endParaRPr lang="zh-CN" altLang="en-US" b="1"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50180" name="图片 5" descr="22fig11.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918" y="1556792"/>
            <a:ext cx="10604500" cy="4824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1" name="TextBox 4"/>
          <p:cNvSpPr txBox="1">
            <a:spLocks noChangeArrowheads="1"/>
          </p:cNvSpPr>
          <p:nvPr/>
        </p:nvSpPr>
        <p:spPr bwMode="auto">
          <a:xfrm>
            <a:off x="3308955" y="6381751"/>
            <a:ext cx="56164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b="1" dirty="0">
                <a:solidFill>
                  <a:schemeClr val="bg2">
                    <a:lumMod val="50000"/>
                  </a:schemeClr>
                </a:solidFill>
              </a:rPr>
              <a:t>Resultant Normal Map and Its Application</a:t>
            </a:r>
            <a:endParaRPr lang="zh-CN" altLang="en-US" b="1" dirty="0">
              <a:solidFill>
                <a:schemeClr val="bg2">
                  <a:lumMod val="50000"/>
                </a:schemeClr>
              </a:solidFill>
            </a:endParaRPr>
          </a:p>
        </p:txBody>
      </p:sp>
      <p:sp>
        <p:nvSpPr>
          <p:cNvPr id="7" name="Rectangle 3"/>
          <p:cNvSpPr>
            <a:spLocks noGrp="1" noChangeArrowheads="1"/>
          </p:cNvSpPr>
          <p:nvPr>
            <p:ph type="title"/>
          </p:nvPr>
        </p:nvSpPr>
        <p:spPr>
          <a:xfrm>
            <a:off x="838418" y="365125"/>
            <a:ext cx="10515164" cy="1325563"/>
          </a:xfrm>
        </p:spPr>
        <p:txBody>
          <a:bodyPr>
            <a:normAutofit/>
          </a:bodyPr>
          <a:lstStyle/>
          <a:p>
            <a:pPr lvl="1" hangingPunct="0">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2.5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法线贴图</a:t>
            </a:r>
            <a:endParaRPr lang="zh-CN" altLang="en-US"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7965028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body" idx="1"/>
          </p:nvPr>
        </p:nvSpPr>
        <p:spPr>
          <a:xfrm>
            <a:off x="609600" y="1600200"/>
            <a:ext cx="10972800" cy="5068888"/>
          </a:xfrm>
        </p:spPr>
        <p:txBody>
          <a:bodyPr>
            <a:normAutofit/>
          </a:bodyPr>
          <a:lstStyle/>
          <a:p>
            <a:pPr marL="717550" lvl="1" indent="-342900" hangingPunct="0">
              <a:lnSpc>
                <a:spcPct val="140000"/>
              </a:lnSpc>
              <a:spcBef>
                <a:spcPts val="1800"/>
              </a:spcBef>
              <a:buFont typeface="Wingdings" panose="05000000000000000000" pitchFamily="2" charset="2"/>
              <a:buChar char="Ø"/>
              <a:defRPr/>
            </a:pPr>
            <a:endParaRPr lang="en-US" altLang="zh-CN" b="1"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51204"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0900" y="1628800"/>
            <a:ext cx="11006667" cy="511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p:cNvSpPr>
            <a:spLocks noGrp="1" noChangeArrowheads="1"/>
          </p:cNvSpPr>
          <p:nvPr>
            <p:ph type="title"/>
          </p:nvPr>
        </p:nvSpPr>
        <p:spPr>
          <a:xfrm>
            <a:off x="838418" y="365125"/>
            <a:ext cx="10515164" cy="1325563"/>
          </a:xfrm>
        </p:spPr>
        <p:txBody>
          <a:bodyPr>
            <a:normAutofit/>
          </a:bodyPr>
          <a:lstStyle/>
          <a:p>
            <a:pPr lvl="1" hangingPunct="0">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2.5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法线贴图</a:t>
            </a:r>
            <a:endParaRPr lang="zh-CN" altLang="en-US"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02261046"/>
      </p:ext>
    </p:extLst>
  </p:cSld>
  <p:clrMapOvr>
    <a:masterClrMapping/>
  </p:clrMapOvr>
  <p:transition spd="med"/>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body" idx="1"/>
          </p:nvPr>
        </p:nvSpPr>
        <p:spPr>
          <a:xfrm>
            <a:off x="609600" y="1600200"/>
            <a:ext cx="10972800" cy="5068888"/>
          </a:xfrm>
        </p:spPr>
        <p:txBody>
          <a:bodyPr/>
          <a:lstStyle/>
          <a:p>
            <a:pPr marL="717550" lvl="1" indent="-342900" hangingPunct="0">
              <a:lnSpc>
                <a:spcPct val="140000"/>
              </a:lnSpc>
              <a:spcBef>
                <a:spcPts val="1800"/>
              </a:spcBef>
              <a:buFont typeface="Wingdings" panose="05000000000000000000" pitchFamily="2" charset="2"/>
              <a:buChar char="Ø"/>
              <a:defRPr/>
            </a:pPr>
            <a:r>
              <a:rPr lang="zh-CN" altLang="zh-CN" b="1" dirty="0" smtClean="0">
                <a:solidFill>
                  <a:schemeClr val="bg2">
                    <a:lumMod val="50000"/>
                  </a:schemeClr>
                </a:solidFill>
                <a:latin typeface="微软雅黑" panose="020B0503020204020204" pitchFamily="34" charset="-122"/>
                <a:ea typeface="微软雅黑" panose="020B0503020204020204" pitchFamily="34" charset="-122"/>
              </a:rPr>
              <a:t>直接</a:t>
            </a:r>
            <a:r>
              <a:rPr lang="zh-CN" altLang="zh-CN" b="1" dirty="0">
                <a:solidFill>
                  <a:schemeClr val="bg2">
                    <a:lumMod val="50000"/>
                  </a:schemeClr>
                </a:solidFill>
                <a:latin typeface="微软雅黑" panose="020B0503020204020204" pitchFamily="34" charset="-122"/>
                <a:ea typeface="微软雅黑" panose="020B0503020204020204" pitchFamily="34" charset="-122"/>
              </a:rPr>
              <a:t>把高度图（Height map）转换成一张法线图（Normal Map），其图的RGB分别是原高度图该点的法线指向：Nx、Ny、Nz</a:t>
            </a:r>
            <a:endParaRPr lang="en-US" altLang="zh-CN" b="1" dirty="0">
              <a:solidFill>
                <a:schemeClr val="bg2">
                  <a:lumMod val="50000"/>
                </a:schemeClr>
              </a:solidFill>
              <a:latin typeface="微软雅黑" panose="020B0503020204020204" pitchFamily="34" charset="-122"/>
              <a:ea typeface="微软雅黑" panose="020B0503020204020204" pitchFamily="34" charset="-122"/>
            </a:endParaRPr>
          </a:p>
          <a:p>
            <a:pPr marL="717550" lvl="1" indent="-342900" hangingPunct="0">
              <a:lnSpc>
                <a:spcPct val="140000"/>
              </a:lnSpc>
              <a:spcBef>
                <a:spcPts val="1800"/>
              </a:spcBef>
              <a:buFont typeface="Wingdings" panose="05000000000000000000" pitchFamily="2" charset="2"/>
              <a:buChar char="Ø"/>
              <a:defRPr/>
            </a:pPr>
            <a:r>
              <a:rPr lang="zh-CN" altLang="zh-CN" b="1" dirty="0">
                <a:solidFill>
                  <a:schemeClr val="bg2">
                    <a:lumMod val="50000"/>
                  </a:schemeClr>
                </a:solidFill>
                <a:latin typeface="微软雅黑" panose="020B0503020204020204" pitchFamily="34" charset="-122"/>
                <a:ea typeface="微软雅黑" panose="020B0503020204020204" pitchFamily="34" charset="-122"/>
              </a:rPr>
              <a:t>最后在渲染的时候直接将法线图的每个像素与光源的向量点乘，即可得到表示每一点的明暗系数的图：根据高度图，越突出的地方，法线与光源夹角越小，该点的数值越大</a:t>
            </a:r>
            <a:endParaRPr lang="en-US" altLang="zh-CN" b="1" dirty="0">
              <a:solidFill>
                <a:schemeClr val="bg2">
                  <a:lumMod val="50000"/>
                </a:schemeClr>
              </a:solidFill>
              <a:latin typeface="微软雅黑" panose="020B0503020204020204" pitchFamily="34" charset="-122"/>
              <a:ea typeface="微软雅黑" panose="020B0503020204020204" pitchFamily="34" charset="-122"/>
            </a:endParaRPr>
          </a:p>
          <a:p>
            <a:pPr marL="717550" lvl="1" indent="-342900" hangingPunct="0">
              <a:lnSpc>
                <a:spcPct val="140000"/>
              </a:lnSpc>
              <a:spcBef>
                <a:spcPts val="1800"/>
              </a:spcBef>
              <a:buFont typeface="Wingdings" panose="05000000000000000000" pitchFamily="2" charset="2"/>
              <a:buChar char="Ø"/>
              <a:defRPr/>
            </a:pPr>
            <a:r>
              <a:rPr lang="zh-CN" altLang="zh-CN" b="1" dirty="0">
                <a:solidFill>
                  <a:schemeClr val="bg2">
                    <a:lumMod val="50000"/>
                  </a:schemeClr>
                </a:solidFill>
                <a:latin typeface="微软雅黑" panose="020B0503020204020204" pitchFamily="34" charset="-122"/>
                <a:ea typeface="微软雅黑" panose="020B0503020204020204" pitchFamily="34" charset="-122"/>
              </a:rPr>
              <a:t>接着将这张图乘到渲染</a:t>
            </a:r>
            <a:r>
              <a:rPr lang="zh-CN" altLang="en-US" b="1" dirty="0">
                <a:solidFill>
                  <a:schemeClr val="bg2">
                    <a:lumMod val="50000"/>
                  </a:schemeClr>
                </a:solidFill>
                <a:latin typeface="微软雅黑" panose="020B0503020204020204" pitchFamily="34" charset="-122"/>
                <a:ea typeface="微软雅黑" panose="020B0503020204020204" pitchFamily="34" charset="-122"/>
              </a:rPr>
              <a:t>管</a:t>
            </a:r>
            <a:r>
              <a:rPr lang="zh-CN" altLang="zh-CN" b="1" dirty="0">
                <a:solidFill>
                  <a:schemeClr val="bg2">
                    <a:lumMod val="50000"/>
                  </a:schemeClr>
                </a:solidFill>
                <a:latin typeface="微软雅黑" panose="020B0503020204020204" pitchFamily="34" charset="-122"/>
                <a:ea typeface="微软雅黑" panose="020B0503020204020204" pitchFamily="34" charset="-122"/>
              </a:rPr>
              <a:t>线中即可</a:t>
            </a:r>
          </a:p>
          <a:p>
            <a:pPr lvl="1" eaLnBrk="1" hangingPunct="1"/>
            <a:endParaRPr lang="en-US" altLang="zh-CN" dirty="0" smtClean="0"/>
          </a:p>
          <a:p>
            <a:pPr lvl="1" eaLnBrk="1" hangingPunct="1"/>
            <a:endParaRPr lang="en-US" altLang="zh-CN" dirty="0" smtClean="0"/>
          </a:p>
        </p:txBody>
      </p:sp>
      <p:sp>
        <p:nvSpPr>
          <p:cNvPr id="5" name="Rectangle 3"/>
          <p:cNvSpPr>
            <a:spLocks noGrp="1" noChangeArrowheads="1"/>
          </p:cNvSpPr>
          <p:nvPr>
            <p:ph type="title"/>
          </p:nvPr>
        </p:nvSpPr>
        <p:spPr>
          <a:xfrm>
            <a:off x="838418" y="365125"/>
            <a:ext cx="10515164" cy="1325563"/>
          </a:xfrm>
        </p:spPr>
        <p:txBody>
          <a:bodyPr>
            <a:normAutofit/>
          </a:bodyPr>
          <a:lstStyle/>
          <a:p>
            <a:pPr lvl="1" hangingPunct="0">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2.5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法线贴图</a:t>
            </a:r>
            <a:endParaRPr lang="zh-CN" altLang="en-US"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655672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226">
                                            <p:txEl>
                                              <p:pRg st="0" end="0"/>
                                            </p:txEl>
                                          </p:spTgt>
                                        </p:tgtEl>
                                        <p:attrNameLst>
                                          <p:attrName>style.visibility</p:attrName>
                                        </p:attrNameLst>
                                      </p:cBhvr>
                                      <p:to>
                                        <p:strVal val="visible"/>
                                      </p:to>
                                    </p:set>
                                    <p:animEffect transition="in" filter="fade">
                                      <p:cBhvr>
                                        <p:cTn id="7" dur="500"/>
                                        <p:tgtEl>
                                          <p:spTgt spid="522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226">
                                            <p:txEl>
                                              <p:pRg st="1" end="1"/>
                                            </p:txEl>
                                          </p:spTgt>
                                        </p:tgtEl>
                                        <p:attrNameLst>
                                          <p:attrName>style.visibility</p:attrName>
                                        </p:attrNameLst>
                                      </p:cBhvr>
                                      <p:to>
                                        <p:strVal val="visible"/>
                                      </p:to>
                                    </p:set>
                                    <p:animEffect transition="in" filter="fade">
                                      <p:cBhvr>
                                        <p:cTn id="12" dur="500"/>
                                        <p:tgtEl>
                                          <p:spTgt spid="5222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2226">
                                            <p:txEl>
                                              <p:pRg st="2" end="2"/>
                                            </p:txEl>
                                          </p:spTgt>
                                        </p:tgtEl>
                                        <p:attrNameLst>
                                          <p:attrName>style.visibility</p:attrName>
                                        </p:attrNameLst>
                                      </p:cBhvr>
                                      <p:to>
                                        <p:strVal val="visible"/>
                                      </p:to>
                                    </p:set>
                                    <p:animEffect transition="in" filter="fade">
                                      <p:cBhvr>
                                        <p:cTn id="17" dur="500"/>
                                        <p:tgtEl>
                                          <p:spTgt spid="5222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body" idx="1"/>
          </p:nvPr>
        </p:nvSpPr>
        <p:spPr>
          <a:xfrm>
            <a:off x="609600" y="1600200"/>
            <a:ext cx="10972800" cy="5068888"/>
          </a:xfrm>
        </p:spPr>
        <p:txBody>
          <a:bodyPr/>
          <a:lstStyle/>
          <a:p>
            <a:pPr marL="717550" lvl="1" indent="-342900" hangingPunct="0">
              <a:lnSpc>
                <a:spcPct val="140000"/>
              </a:lnSpc>
              <a:spcBef>
                <a:spcPts val="1800"/>
              </a:spcBef>
              <a:buFont typeface="Wingdings" panose="05000000000000000000" pitchFamily="2" charset="2"/>
              <a:buChar char="Ø"/>
              <a:defRPr/>
            </a:pPr>
            <a:r>
              <a:rPr lang="zh-CN" altLang="zh-CN" b="1" dirty="0" smtClean="0">
                <a:solidFill>
                  <a:schemeClr val="bg2">
                    <a:lumMod val="50000"/>
                  </a:schemeClr>
                </a:solidFill>
                <a:latin typeface="微软雅黑" panose="020B0503020204020204" pitchFamily="34" charset="-122"/>
                <a:ea typeface="微软雅黑" panose="020B0503020204020204" pitchFamily="34" charset="-122"/>
              </a:rPr>
              <a:t>物体</a:t>
            </a:r>
            <a:r>
              <a:rPr lang="zh-CN" altLang="zh-CN" b="1" dirty="0">
                <a:solidFill>
                  <a:schemeClr val="bg2">
                    <a:lumMod val="50000"/>
                  </a:schemeClr>
                </a:solidFill>
                <a:latin typeface="微软雅黑" panose="020B0503020204020204" pitchFamily="34" charset="-122"/>
                <a:ea typeface="微软雅黑" panose="020B0503020204020204" pitchFamily="34" charset="-122"/>
              </a:rPr>
              <a:t>空间</a:t>
            </a:r>
            <a:r>
              <a:rPr lang="en-US" altLang="zh-CN" b="1" dirty="0">
                <a:solidFill>
                  <a:schemeClr val="bg2">
                    <a:lumMod val="50000"/>
                  </a:schemeClr>
                </a:solidFill>
                <a:latin typeface="微软雅黑" panose="020B0503020204020204" pitchFamily="34" charset="-122"/>
                <a:ea typeface="微软雅黑" panose="020B0503020204020204" pitchFamily="34" charset="-122"/>
              </a:rPr>
              <a:t>Object-space</a:t>
            </a:r>
            <a:r>
              <a:rPr lang="zh-CN" altLang="zh-CN" b="1" dirty="0">
                <a:solidFill>
                  <a:schemeClr val="bg2">
                    <a:lumMod val="50000"/>
                  </a:schemeClr>
                </a:solidFill>
                <a:latin typeface="微软雅黑" panose="020B0503020204020204" pitchFamily="34" charset="-122"/>
                <a:ea typeface="微软雅黑" panose="020B0503020204020204" pitchFamily="34" charset="-122"/>
              </a:rPr>
              <a:t>法线贴图</a:t>
            </a:r>
            <a:endParaRPr lang="en-US" altLang="zh-CN" b="1" dirty="0">
              <a:solidFill>
                <a:schemeClr val="bg2">
                  <a:lumMod val="50000"/>
                </a:schemeClr>
              </a:solidFill>
              <a:latin typeface="微软雅黑" panose="020B0503020204020204" pitchFamily="34" charset="-122"/>
              <a:ea typeface="微软雅黑" panose="020B0503020204020204" pitchFamily="34" charset="-122"/>
            </a:endParaRPr>
          </a:p>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切空间</a:t>
            </a:r>
            <a:r>
              <a:rPr lang="zh-CN" altLang="zh-CN" b="1" dirty="0">
                <a:solidFill>
                  <a:schemeClr val="bg2">
                    <a:lumMod val="50000"/>
                  </a:schemeClr>
                </a:solidFill>
                <a:latin typeface="微软雅黑" panose="020B0503020204020204" pitchFamily="34" charset="-122"/>
                <a:ea typeface="微软雅黑" panose="020B0503020204020204" pitchFamily="34" charset="-122"/>
              </a:rPr>
              <a:t>tangent-space 法线贴图</a:t>
            </a:r>
            <a:endParaRPr lang="en-US" altLang="zh-CN" b="1" dirty="0">
              <a:solidFill>
                <a:schemeClr val="bg2">
                  <a:lumMod val="50000"/>
                </a:schemeClr>
              </a:solidFill>
              <a:latin typeface="微软雅黑" panose="020B0503020204020204" pitchFamily="34" charset="-122"/>
              <a:ea typeface="微软雅黑" panose="020B0503020204020204" pitchFamily="34" charset="-122"/>
            </a:endParaRPr>
          </a:p>
          <a:p>
            <a:pPr lvl="1" eaLnBrk="1" hangingPunct="1"/>
            <a:endParaRPr lang="en-US" altLang="zh-CN" dirty="0" smtClean="0"/>
          </a:p>
          <a:p>
            <a:pPr lvl="1" eaLnBrk="1" hangingPunct="1"/>
            <a:endParaRPr lang="zh-CN" altLang="en-US" dirty="0" smtClean="0"/>
          </a:p>
        </p:txBody>
      </p:sp>
      <p:pic>
        <p:nvPicPr>
          <p:cNvPr id="5325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5400" y="3386138"/>
            <a:ext cx="37592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3" name="TextBox 1"/>
          <p:cNvSpPr txBox="1">
            <a:spLocks noChangeArrowheads="1"/>
          </p:cNvSpPr>
          <p:nvPr/>
        </p:nvSpPr>
        <p:spPr bwMode="auto">
          <a:xfrm>
            <a:off x="8456085" y="5868989"/>
            <a:ext cx="211243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r>
              <a:rPr lang="zh-CN" altLang="en-US" b="1"/>
              <a:t>切空间</a:t>
            </a:r>
          </a:p>
        </p:txBody>
      </p:sp>
      <p:pic>
        <p:nvPicPr>
          <p:cNvPr id="5325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9576" y="4064481"/>
            <a:ext cx="3877808" cy="2174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p:cNvSpPr>
            <a:spLocks noGrp="1" noChangeArrowheads="1"/>
          </p:cNvSpPr>
          <p:nvPr>
            <p:ph type="title"/>
          </p:nvPr>
        </p:nvSpPr>
        <p:spPr>
          <a:xfrm>
            <a:off x="838418" y="365125"/>
            <a:ext cx="10515164" cy="1325563"/>
          </a:xfrm>
        </p:spPr>
        <p:txBody>
          <a:bodyPr>
            <a:normAutofit/>
          </a:bodyPr>
          <a:lstStyle/>
          <a:p>
            <a:pPr lvl="1" hangingPunct="0">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2.5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法线贴图</a:t>
            </a:r>
            <a:endParaRPr lang="zh-CN" altLang="en-US"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62230014"/>
      </p:ext>
    </p:extLst>
  </p:cSld>
  <p:clrMapOvr>
    <a:masterClrMapping/>
  </p:clrMapOvr>
  <p:transition spd="med"/>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body" idx="1"/>
          </p:nvPr>
        </p:nvSpPr>
        <p:spPr>
          <a:xfrm>
            <a:off x="609600" y="1600200"/>
            <a:ext cx="10972800" cy="5068888"/>
          </a:xfrm>
        </p:spPr>
        <p:txBody>
          <a:bodyPr/>
          <a:lstStyle/>
          <a:p>
            <a:pPr marL="717550" lvl="1" indent="-342900" hangingPunct="0">
              <a:lnSpc>
                <a:spcPct val="140000"/>
              </a:lnSpc>
              <a:spcBef>
                <a:spcPts val="1800"/>
              </a:spcBef>
              <a:buFont typeface="Wingdings" panose="05000000000000000000" pitchFamily="2" charset="2"/>
              <a:buChar char="Ø"/>
              <a:defRPr/>
            </a:pPr>
            <a:r>
              <a:rPr lang="zh-CN" altLang="en-US" b="1" dirty="0" smtClean="0">
                <a:solidFill>
                  <a:schemeClr val="bg2">
                    <a:lumMod val="50000"/>
                  </a:schemeClr>
                </a:solidFill>
                <a:latin typeface="微软雅黑" panose="020B0503020204020204" pitchFamily="34" charset="-122"/>
                <a:ea typeface="微软雅黑" panose="020B0503020204020204" pitchFamily="34" charset="-122"/>
              </a:rPr>
              <a:t>通常</a:t>
            </a:r>
            <a:r>
              <a:rPr lang="en-US" altLang="zh-CN" b="1" dirty="0">
                <a:solidFill>
                  <a:schemeClr val="bg2">
                    <a:lumMod val="50000"/>
                  </a:schemeClr>
                </a:solidFill>
                <a:latin typeface="微软雅黑" panose="020B0503020204020204" pitchFamily="34" charset="-122"/>
                <a:ea typeface="微软雅黑" panose="020B0503020204020204" pitchFamily="34" charset="-122"/>
              </a:rPr>
              <a:t>Normal Map</a:t>
            </a:r>
            <a:r>
              <a:rPr lang="zh-CN" altLang="en-US" b="1" dirty="0">
                <a:solidFill>
                  <a:schemeClr val="bg2">
                    <a:lumMod val="50000"/>
                  </a:schemeClr>
                </a:solidFill>
                <a:latin typeface="微软雅黑" panose="020B0503020204020204" pitchFamily="34" charset="-122"/>
                <a:ea typeface="微软雅黑" panose="020B0503020204020204" pitchFamily="34" charset="-122"/>
              </a:rPr>
              <a:t>存的</a:t>
            </a:r>
            <a:r>
              <a:rPr lang="en-US" altLang="zh-CN" b="1" dirty="0">
                <a:solidFill>
                  <a:schemeClr val="bg2">
                    <a:lumMod val="50000"/>
                  </a:schemeClr>
                </a:solidFill>
                <a:latin typeface="微软雅黑" panose="020B0503020204020204" pitchFamily="34" charset="-122"/>
                <a:ea typeface="微软雅黑" panose="020B0503020204020204" pitchFamily="34" charset="-122"/>
              </a:rPr>
              <a:t>Normal</a:t>
            </a:r>
            <a:r>
              <a:rPr lang="zh-CN" altLang="en-US" b="1" dirty="0">
                <a:solidFill>
                  <a:schemeClr val="bg2">
                    <a:lumMod val="50000"/>
                  </a:schemeClr>
                </a:solidFill>
                <a:latin typeface="微软雅黑" panose="020B0503020204020204" pitchFamily="34" charset="-122"/>
                <a:ea typeface="微软雅黑" panose="020B0503020204020204" pitchFamily="34" charset="-122"/>
              </a:rPr>
              <a:t>是基于切线空间的</a:t>
            </a:r>
            <a:endParaRPr lang="en-US" altLang="zh-CN" b="1" dirty="0">
              <a:solidFill>
                <a:schemeClr val="bg2">
                  <a:lumMod val="50000"/>
                </a:schemeClr>
              </a:solidFill>
              <a:latin typeface="微软雅黑" panose="020B0503020204020204" pitchFamily="34" charset="-122"/>
              <a:ea typeface="微软雅黑" panose="020B0503020204020204" pitchFamily="34" charset="-122"/>
            </a:endParaRPr>
          </a:p>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因此要进行光照计算时，需要把</a:t>
            </a:r>
            <a:r>
              <a:rPr lang="en-US" altLang="zh-CN" b="1" dirty="0">
                <a:solidFill>
                  <a:schemeClr val="bg2">
                    <a:lumMod val="50000"/>
                  </a:schemeClr>
                </a:solidFill>
                <a:latin typeface="微软雅黑" panose="020B0503020204020204" pitchFamily="34" charset="-122"/>
                <a:ea typeface="微软雅黑" panose="020B0503020204020204" pitchFamily="34" charset="-122"/>
              </a:rPr>
              <a:t>Normal</a:t>
            </a:r>
            <a:r>
              <a:rPr lang="zh-CN" altLang="en-US" b="1" dirty="0">
                <a:solidFill>
                  <a:schemeClr val="bg2">
                    <a:lumMod val="50000"/>
                  </a:schemeClr>
                </a:solidFill>
                <a:latin typeface="微软雅黑" panose="020B0503020204020204" pitchFamily="34" charset="-122"/>
                <a:ea typeface="微软雅黑" panose="020B0503020204020204" pitchFamily="34" charset="-122"/>
              </a:rPr>
              <a:t>，</a:t>
            </a:r>
            <a:r>
              <a:rPr lang="en-US" altLang="zh-CN" b="1" dirty="0">
                <a:solidFill>
                  <a:schemeClr val="bg2">
                    <a:lumMod val="50000"/>
                  </a:schemeClr>
                </a:solidFill>
                <a:latin typeface="微软雅黑" panose="020B0503020204020204" pitchFamily="34" charset="-122"/>
                <a:ea typeface="微软雅黑" panose="020B0503020204020204" pitchFamily="34" charset="-122"/>
              </a:rPr>
              <a:t>Light Direction</a:t>
            </a:r>
            <a:r>
              <a:rPr lang="zh-CN" altLang="en-US" b="1" dirty="0">
                <a:solidFill>
                  <a:schemeClr val="bg2">
                    <a:lumMod val="50000"/>
                  </a:schemeClr>
                </a:solidFill>
                <a:latin typeface="微软雅黑" panose="020B0503020204020204" pitchFamily="34" charset="-122"/>
                <a:ea typeface="微软雅黑" panose="020B0503020204020204" pitchFamily="34" charset="-122"/>
              </a:rPr>
              <a:t>，</a:t>
            </a:r>
            <a:r>
              <a:rPr lang="en-US" altLang="zh-CN" b="1" dirty="0">
                <a:solidFill>
                  <a:schemeClr val="bg2">
                    <a:lumMod val="50000"/>
                  </a:schemeClr>
                </a:solidFill>
                <a:latin typeface="微软雅黑" panose="020B0503020204020204" pitchFamily="34" charset="-122"/>
                <a:ea typeface="微软雅黑" panose="020B0503020204020204" pitchFamily="34" charset="-122"/>
              </a:rPr>
              <a:t>View Direction</a:t>
            </a:r>
            <a:r>
              <a:rPr lang="zh-CN" altLang="en-US" b="1" dirty="0">
                <a:solidFill>
                  <a:schemeClr val="bg2">
                    <a:lumMod val="50000"/>
                  </a:schemeClr>
                </a:solidFill>
                <a:latin typeface="微软雅黑" panose="020B0503020204020204" pitchFamily="34" charset="-122"/>
                <a:ea typeface="微软雅黑" panose="020B0503020204020204" pitchFamily="34" charset="-122"/>
              </a:rPr>
              <a:t>统一到同一坐标空间中</a:t>
            </a:r>
            <a:endParaRPr lang="en-US" altLang="zh-CN" b="1" dirty="0">
              <a:solidFill>
                <a:schemeClr val="bg2">
                  <a:lumMod val="50000"/>
                </a:schemeClr>
              </a:solidFill>
              <a:latin typeface="微软雅黑" panose="020B0503020204020204" pitchFamily="34" charset="-122"/>
              <a:ea typeface="微软雅黑" panose="020B0503020204020204" pitchFamily="34" charset="-122"/>
            </a:endParaRPr>
          </a:p>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一般的做法是在</a:t>
            </a:r>
            <a:r>
              <a:rPr lang="en-US" altLang="zh-CN" b="1" dirty="0">
                <a:solidFill>
                  <a:schemeClr val="bg2">
                    <a:lumMod val="50000"/>
                  </a:schemeClr>
                </a:solidFill>
                <a:latin typeface="微软雅黑" panose="020B0503020204020204" pitchFamily="34" charset="-122"/>
                <a:ea typeface="微软雅黑" panose="020B0503020204020204" pitchFamily="34" charset="-122"/>
              </a:rPr>
              <a:t>Vertex </a:t>
            </a:r>
            <a:r>
              <a:rPr lang="en-US" altLang="zh-CN" b="1" dirty="0" err="1">
                <a:solidFill>
                  <a:schemeClr val="bg2">
                    <a:lumMod val="50000"/>
                  </a:schemeClr>
                </a:solidFill>
                <a:latin typeface="微软雅黑" panose="020B0503020204020204" pitchFamily="34" charset="-122"/>
                <a:ea typeface="微软雅黑" panose="020B0503020204020204" pitchFamily="34" charset="-122"/>
              </a:rPr>
              <a:t>Shader</a:t>
            </a:r>
            <a:r>
              <a:rPr lang="zh-CN" altLang="en-US" b="1" dirty="0">
                <a:solidFill>
                  <a:schemeClr val="bg2">
                    <a:lumMod val="50000"/>
                  </a:schemeClr>
                </a:solidFill>
                <a:latin typeface="微软雅黑" panose="020B0503020204020204" pitchFamily="34" charset="-122"/>
                <a:ea typeface="微软雅黑" panose="020B0503020204020204" pitchFamily="34" charset="-122"/>
              </a:rPr>
              <a:t>中把</a:t>
            </a:r>
            <a:r>
              <a:rPr lang="en-US" altLang="zh-CN" b="1" dirty="0">
                <a:solidFill>
                  <a:schemeClr val="bg2">
                    <a:lumMod val="50000"/>
                  </a:schemeClr>
                </a:solidFill>
                <a:latin typeface="微软雅黑" panose="020B0503020204020204" pitchFamily="34" charset="-122"/>
                <a:ea typeface="微软雅黑" panose="020B0503020204020204" pitchFamily="34" charset="-122"/>
              </a:rPr>
              <a:t>Light Direction</a:t>
            </a:r>
            <a:r>
              <a:rPr lang="zh-CN" altLang="en-US" b="1" dirty="0">
                <a:solidFill>
                  <a:schemeClr val="bg2">
                    <a:lumMod val="50000"/>
                  </a:schemeClr>
                </a:solidFill>
                <a:latin typeface="微软雅黑" panose="020B0503020204020204" pitchFamily="34" charset="-122"/>
                <a:ea typeface="微软雅黑" panose="020B0503020204020204" pitchFamily="34" charset="-122"/>
              </a:rPr>
              <a:t>和</a:t>
            </a:r>
            <a:r>
              <a:rPr lang="en-US" altLang="zh-CN" b="1" dirty="0">
                <a:solidFill>
                  <a:schemeClr val="bg2">
                    <a:lumMod val="50000"/>
                  </a:schemeClr>
                </a:solidFill>
                <a:latin typeface="微软雅黑" panose="020B0503020204020204" pitchFamily="34" charset="-122"/>
                <a:ea typeface="微软雅黑" panose="020B0503020204020204" pitchFamily="34" charset="-122"/>
              </a:rPr>
              <a:t>View Direction</a:t>
            </a:r>
            <a:r>
              <a:rPr lang="zh-CN" altLang="en-US" b="1" dirty="0">
                <a:solidFill>
                  <a:schemeClr val="bg2">
                    <a:lumMod val="50000"/>
                  </a:schemeClr>
                </a:solidFill>
                <a:latin typeface="微软雅黑" panose="020B0503020204020204" pitchFamily="34" charset="-122"/>
                <a:ea typeface="微软雅黑" panose="020B0503020204020204" pitchFamily="34" charset="-122"/>
              </a:rPr>
              <a:t>变换到</a:t>
            </a:r>
            <a:r>
              <a:rPr lang="en-US" altLang="zh-CN" b="1" dirty="0">
                <a:solidFill>
                  <a:schemeClr val="bg2">
                    <a:lumMod val="50000"/>
                  </a:schemeClr>
                </a:solidFill>
                <a:latin typeface="微软雅黑" panose="020B0503020204020204" pitchFamily="34" charset="-122"/>
                <a:ea typeface="微软雅黑" panose="020B0503020204020204" pitchFamily="34" charset="-122"/>
              </a:rPr>
              <a:t>Tangent Space</a:t>
            </a:r>
            <a:r>
              <a:rPr lang="zh-CN" altLang="en-US" b="1" dirty="0">
                <a:solidFill>
                  <a:schemeClr val="bg2">
                    <a:lumMod val="50000"/>
                  </a:schemeClr>
                </a:solidFill>
                <a:latin typeface="微软雅黑" panose="020B0503020204020204" pitchFamily="34" charset="-122"/>
                <a:ea typeface="微软雅黑" panose="020B0503020204020204" pitchFamily="34" charset="-122"/>
              </a:rPr>
              <a:t>，通过硬件</a:t>
            </a:r>
            <a:r>
              <a:rPr lang="en-US" altLang="zh-CN" b="1" dirty="0">
                <a:solidFill>
                  <a:schemeClr val="bg2">
                    <a:lumMod val="50000"/>
                  </a:schemeClr>
                </a:solidFill>
                <a:latin typeface="微软雅黑" panose="020B0503020204020204" pitchFamily="34" charset="-122"/>
                <a:ea typeface="微软雅黑" panose="020B0503020204020204" pitchFamily="34" charset="-122"/>
              </a:rPr>
              <a:t>Rasterize</a:t>
            </a:r>
            <a:r>
              <a:rPr lang="zh-CN" altLang="en-US" b="1" dirty="0">
                <a:solidFill>
                  <a:schemeClr val="bg2">
                    <a:lumMod val="50000"/>
                  </a:schemeClr>
                </a:solidFill>
                <a:latin typeface="微软雅黑" panose="020B0503020204020204" pitchFamily="34" charset="-122"/>
                <a:ea typeface="微软雅黑" panose="020B0503020204020204" pitchFamily="34" charset="-122"/>
              </a:rPr>
              <a:t>后，在</a:t>
            </a:r>
            <a:r>
              <a:rPr lang="en-US" altLang="zh-CN" b="1" dirty="0">
                <a:solidFill>
                  <a:schemeClr val="bg2">
                    <a:lumMod val="50000"/>
                  </a:schemeClr>
                </a:solidFill>
                <a:latin typeface="微软雅黑" panose="020B0503020204020204" pitchFamily="34" charset="-122"/>
                <a:ea typeface="微软雅黑" panose="020B0503020204020204" pitchFamily="34" charset="-122"/>
              </a:rPr>
              <a:t>Pixel </a:t>
            </a:r>
            <a:r>
              <a:rPr lang="en-US" altLang="zh-CN" b="1" dirty="0" err="1">
                <a:solidFill>
                  <a:schemeClr val="bg2">
                    <a:lumMod val="50000"/>
                  </a:schemeClr>
                </a:solidFill>
                <a:latin typeface="微软雅黑" panose="020B0503020204020204" pitchFamily="34" charset="-122"/>
                <a:ea typeface="微软雅黑" panose="020B0503020204020204" pitchFamily="34" charset="-122"/>
              </a:rPr>
              <a:t>Shader</a:t>
            </a:r>
            <a:r>
              <a:rPr lang="zh-CN" altLang="en-US" b="1" dirty="0">
                <a:solidFill>
                  <a:schemeClr val="bg2">
                    <a:lumMod val="50000"/>
                  </a:schemeClr>
                </a:solidFill>
                <a:latin typeface="微软雅黑" panose="020B0503020204020204" pitchFamily="34" charset="-122"/>
                <a:ea typeface="微软雅黑" panose="020B0503020204020204" pitchFamily="34" charset="-122"/>
              </a:rPr>
              <a:t>中统一到切线空间，可以直接计算。</a:t>
            </a:r>
          </a:p>
        </p:txBody>
      </p:sp>
      <p:sp>
        <p:nvSpPr>
          <p:cNvPr id="5" name="Rectangle 3"/>
          <p:cNvSpPr>
            <a:spLocks noGrp="1" noChangeArrowheads="1"/>
          </p:cNvSpPr>
          <p:nvPr>
            <p:ph type="title"/>
          </p:nvPr>
        </p:nvSpPr>
        <p:spPr>
          <a:xfrm>
            <a:off x="838418" y="365125"/>
            <a:ext cx="10515164" cy="1325563"/>
          </a:xfrm>
        </p:spPr>
        <p:txBody>
          <a:bodyPr>
            <a:normAutofit/>
          </a:bodyPr>
          <a:lstStyle/>
          <a:p>
            <a:pPr lvl="1" hangingPunct="0">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2.5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法线贴图</a:t>
            </a:r>
            <a:endParaRPr lang="zh-CN" altLang="en-US"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621937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274">
                                            <p:txEl>
                                              <p:pRg st="0" end="0"/>
                                            </p:txEl>
                                          </p:spTgt>
                                        </p:tgtEl>
                                        <p:attrNameLst>
                                          <p:attrName>style.visibility</p:attrName>
                                        </p:attrNameLst>
                                      </p:cBhvr>
                                      <p:to>
                                        <p:strVal val="visible"/>
                                      </p:to>
                                    </p:set>
                                    <p:animEffect transition="in" filter="fade">
                                      <p:cBhvr>
                                        <p:cTn id="7" dur="500"/>
                                        <p:tgtEl>
                                          <p:spTgt spid="542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274">
                                            <p:txEl>
                                              <p:pRg st="1" end="1"/>
                                            </p:txEl>
                                          </p:spTgt>
                                        </p:tgtEl>
                                        <p:attrNameLst>
                                          <p:attrName>style.visibility</p:attrName>
                                        </p:attrNameLst>
                                      </p:cBhvr>
                                      <p:to>
                                        <p:strVal val="visible"/>
                                      </p:to>
                                    </p:set>
                                    <p:animEffect transition="in" filter="fade">
                                      <p:cBhvr>
                                        <p:cTn id="12" dur="500"/>
                                        <p:tgtEl>
                                          <p:spTgt spid="5427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4274">
                                            <p:txEl>
                                              <p:pRg st="2" end="2"/>
                                            </p:txEl>
                                          </p:spTgt>
                                        </p:tgtEl>
                                        <p:attrNameLst>
                                          <p:attrName>style.visibility</p:attrName>
                                        </p:attrNameLst>
                                      </p:cBhvr>
                                      <p:to>
                                        <p:strVal val="visible"/>
                                      </p:to>
                                    </p:set>
                                    <p:animEffect transition="in" filter="fade">
                                      <p:cBhvr>
                                        <p:cTn id="17" dur="500"/>
                                        <p:tgtEl>
                                          <p:spTgt spid="5427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body" idx="1"/>
          </p:nvPr>
        </p:nvSpPr>
        <p:spPr>
          <a:xfrm>
            <a:off x="609600" y="1600200"/>
            <a:ext cx="10972800" cy="5068888"/>
          </a:xfrm>
        </p:spPr>
        <p:txBody>
          <a:bodyPr/>
          <a:lstStyle/>
          <a:p>
            <a:pPr lvl="1" eaLnBrk="1" hangingPunct="1"/>
            <a:endParaRPr lang="en-US" altLang="zh-CN" dirty="0" smtClean="0"/>
          </a:p>
        </p:txBody>
      </p:sp>
      <p:pic>
        <p:nvPicPr>
          <p:cNvPr id="55300"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4734" y="1700809"/>
            <a:ext cx="6722533" cy="408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1" name="Text Box 10"/>
          <p:cNvSpPr txBox="1">
            <a:spLocks noChangeArrowheads="1"/>
          </p:cNvSpPr>
          <p:nvPr/>
        </p:nvSpPr>
        <p:spPr bwMode="auto">
          <a:xfrm>
            <a:off x="624418" y="5876926"/>
            <a:ext cx="1156758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a:solidFill>
                  <a:schemeClr val="bg2">
                    <a:lumMod val="50000"/>
                  </a:schemeClr>
                </a:solidFill>
              </a:rPr>
              <a:t>The 12 different views of an object used during normal map creation for the bunny model. The object is rendered with colors representing the vertex normal  vectors [</a:t>
            </a:r>
            <a:r>
              <a:rPr lang="en-US" altLang="en-US">
                <a:solidFill>
                  <a:schemeClr val="bg2">
                    <a:lumMod val="50000"/>
                  </a:schemeClr>
                </a:solidFill>
              </a:rPr>
              <a:t>Yigang Wang</a:t>
            </a:r>
            <a:r>
              <a:rPr lang="en-US" altLang="zh-CN">
                <a:solidFill>
                  <a:schemeClr val="bg2">
                    <a:lumMod val="50000"/>
                  </a:schemeClr>
                </a:solidFill>
              </a:rPr>
              <a:t>.</a:t>
            </a:r>
            <a:r>
              <a:rPr lang="en-US" altLang="en-US">
                <a:solidFill>
                  <a:schemeClr val="bg2">
                    <a:lumMod val="50000"/>
                  </a:schemeClr>
                </a:solidFill>
              </a:rPr>
              <a:t>Fast Normal Map Generation for Simplified Meshes</a:t>
            </a:r>
            <a:r>
              <a:rPr lang="en-US" altLang="zh-CN">
                <a:solidFill>
                  <a:schemeClr val="bg2">
                    <a:lumMod val="50000"/>
                  </a:schemeClr>
                </a:solidFill>
              </a:rPr>
              <a:t>]</a:t>
            </a:r>
          </a:p>
        </p:txBody>
      </p:sp>
      <p:sp>
        <p:nvSpPr>
          <p:cNvPr id="7" name="Rectangle 3"/>
          <p:cNvSpPr>
            <a:spLocks noGrp="1" noChangeArrowheads="1"/>
          </p:cNvSpPr>
          <p:nvPr>
            <p:ph type="title"/>
          </p:nvPr>
        </p:nvSpPr>
        <p:spPr>
          <a:xfrm>
            <a:off x="838418" y="365125"/>
            <a:ext cx="10515164" cy="1325563"/>
          </a:xfrm>
        </p:spPr>
        <p:txBody>
          <a:bodyPr>
            <a:normAutofit/>
          </a:bodyPr>
          <a:lstStyle/>
          <a:p>
            <a:pPr lvl="1" hangingPunct="0">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2.5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法线贴图</a:t>
            </a:r>
            <a:endParaRPr lang="zh-CN" altLang="en-US"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9680986"/>
      </p:ext>
    </p:extLst>
  </p:cSld>
  <p:clrMapOvr>
    <a:masterClrMapping/>
  </p:clrMapOvr>
  <p:transition spd="med"/>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3" name="Picture 4"/>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1" y="1627064"/>
            <a:ext cx="3983567" cy="3341811"/>
          </a:xfrm>
          <a:noFill/>
        </p:spPr>
      </p:pic>
      <p:pic>
        <p:nvPicPr>
          <p:cNvPr id="56324" name="Picture 6"/>
          <p:cNvPicPr>
            <a:picLocks noGrp="1" noChangeAspect="1" noChangeArrowheads="1"/>
          </p:cNvPicPr>
          <p:nvPr>
            <p:ph sz="quarter" idx="2"/>
          </p:nvPr>
        </p:nvPicPr>
        <p:blipFill>
          <a:blip r:embed="rId4">
            <a:extLst>
              <a:ext uri="{28A0092B-C50C-407E-A947-70E740481C1C}">
                <a14:useLocalDpi xmlns:a14="http://schemas.microsoft.com/office/drawing/2010/main" val="0"/>
              </a:ext>
            </a:extLst>
          </a:blip>
          <a:srcRect/>
          <a:stretch>
            <a:fillRect/>
          </a:stretch>
        </p:blipFill>
        <p:spPr>
          <a:xfrm>
            <a:off x="4125384" y="1628800"/>
            <a:ext cx="3953933" cy="3325788"/>
          </a:xfrm>
          <a:noFill/>
        </p:spPr>
      </p:pic>
      <p:pic>
        <p:nvPicPr>
          <p:cNvPr id="56325" name="Picture 8"/>
          <p:cNvPicPr>
            <a:picLocks noGrp="1" noChangeAspect="1" noChangeArrowheads="1"/>
          </p:cNvPicPr>
          <p:nvPr>
            <p:ph sz="quarter" idx="3"/>
          </p:nvPr>
        </p:nvPicPr>
        <p:blipFill>
          <a:blip r:embed="rId5">
            <a:extLst>
              <a:ext uri="{28A0092B-C50C-407E-A947-70E740481C1C}">
                <a14:useLocalDpi xmlns:a14="http://schemas.microsoft.com/office/drawing/2010/main" val="0"/>
              </a:ext>
            </a:extLst>
          </a:blip>
          <a:srcRect/>
          <a:stretch>
            <a:fillRect/>
          </a:stretch>
        </p:blipFill>
        <p:spPr>
          <a:xfrm>
            <a:off x="8238067" y="1628800"/>
            <a:ext cx="3953933" cy="3325788"/>
          </a:xfrm>
          <a:noFill/>
        </p:spPr>
      </p:pic>
      <p:sp>
        <p:nvSpPr>
          <p:cNvPr id="56326" name="Rectangle 10"/>
          <p:cNvSpPr>
            <a:spLocks noChangeArrowheads="1"/>
          </p:cNvSpPr>
          <p:nvPr/>
        </p:nvSpPr>
        <p:spPr bwMode="auto">
          <a:xfrm>
            <a:off x="1" y="5157788"/>
            <a:ext cx="82589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a:solidFill>
                  <a:schemeClr val="bg2">
                    <a:lumMod val="50000"/>
                  </a:schemeClr>
                </a:solidFill>
              </a:rPr>
              <a:t>T=69,451  t=14.71ms     T=1000  t=1.77ms         T=1000   t = 3.53 ms</a:t>
            </a:r>
          </a:p>
        </p:txBody>
      </p:sp>
      <p:sp>
        <p:nvSpPr>
          <p:cNvPr id="56327" name="Rectangle 11"/>
          <p:cNvSpPr>
            <a:spLocks noChangeArrowheads="1"/>
          </p:cNvSpPr>
          <p:nvPr/>
        </p:nvSpPr>
        <p:spPr bwMode="auto">
          <a:xfrm>
            <a:off x="527051" y="5734050"/>
            <a:ext cx="113157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i="1">
                <a:solidFill>
                  <a:schemeClr val="bg2">
                    <a:lumMod val="50000"/>
                  </a:schemeClr>
                </a:solidFill>
              </a:rPr>
              <a:t>Original model             Simplified model              normal mapped  </a:t>
            </a:r>
          </a:p>
          <a:p>
            <a:r>
              <a:rPr lang="en-US" altLang="zh-CN" b="1" i="1">
                <a:solidFill>
                  <a:schemeClr val="bg2">
                    <a:lumMod val="50000"/>
                  </a:schemeClr>
                </a:solidFill>
              </a:rPr>
              <a:t>                                                                               simplified model</a:t>
            </a:r>
          </a:p>
        </p:txBody>
      </p:sp>
      <p:sp>
        <p:nvSpPr>
          <p:cNvPr id="56328" name="Text Box 12"/>
          <p:cNvSpPr txBox="1">
            <a:spLocks noChangeArrowheads="1"/>
          </p:cNvSpPr>
          <p:nvPr/>
        </p:nvSpPr>
        <p:spPr bwMode="auto">
          <a:xfrm>
            <a:off x="334434" y="6453188"/>
            <a:ext cx="1185756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b="1" i="1">
                <a:solidFill>
                  <a:schemeClr val="bg2">
                    <a:lumMod val="50000"/>
                  </a:schemeClr>
                </a:solidFill>
              </a:rPr>
              <a:t>T</a:t>
            </a:r>
            <a:r>
              <a:rPr lang="en-US" altLang="zh-CN" i="1">
                <a:solidFill>
                  <a:schemeClr val="bg2">
                    <a:lumMod val="50000"/>
                  </a:schemeClr>
                </a:solidFill>
              </a:rPr>
              <a:t> is the number of triangles of the model, </a:t>
            </a:r>
            <a:r>
              <a:rPr lang="en-US" altLang="zh-CN" b="1" i="1">
                <a:solidFill>
                  <a:schemeClr val="bg2">
                    <a:lumMod val="50000"/>
                  </a:schemeClr>
                </a:solidFill>
              </a:rPr>
              <a:t>t</a:t>
            </a:r>
            <a:r>
              <a:rPr lang="en-US" altLang="zh-CN" i="1">
                <a:solidFill>
                  <a:schemeClr val="bg2">
                    <a:lumMod val="50000"/>
                  </a:schemeClr>
                </a:solidFill>
              </a:rPr>
              <a:t> is the drawing time per frame</a:t>
            </a:r>
          </a:p>
        </p:txBody>
      </p:sp>
      <p:sp>
        <p:nvSpPr>
          <p:cNvPr id="10" name="Rectangle 3"/>
          <p:cNvSpPr>
            <a:spLocks noGrp="1" noChangeArrowheads="1"/>
          </p:cNvSpPr>
          <p:nvPr>
            <p:ph type="title"/>
          </p:nvPr>
        </p:nvSpPr>
        <p:spPr>
          <a:xfrm>
            <a:off x="838418" y="365125"/>
            <a:ext cx="10515164" cy="1325563"/>
          </a:xfrm>
        </p:spPr>
        <p:txBody>
          <a:bodyPr>
            <a:normAutofit/>
          </a:bodyPr>
          <a:lstStyle/>
          <a:p>
            <a:pPr lvl="1" hangingPunct="0">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2.5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法线贴图</a:t>
            </a:r>
            <a:endParaRPr lang="zh-CN" altLang="en-US"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510418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marL="717550" lvl="1" indent="-342900" hangingPunct="0">
              <a:lnSpc>
                <a:spcPct val="100000"/>
              </a:lnSpc>
              <a:spcBef>
                <a:spcPts val="2400"/>
              </a:spcBef>
              <a:buFont typeface="Wingdings" panose="05000000000000000000" pitchFamily="2" charset="2"/>
              <a:buChar char="Ø"/>
              <a:defRPr/>
            </a:pPr>
            <a:r>
              <a:rPr lang="zh-CN" altLang="en-US" sz="2600" b="1" dirty="0" smtClean="0">
                <a:solidFill>
                  <a:schemeClr val="bg2">
                    <a:lumMod val="50000"/>
                  </a:schemeClr>
                </a:solidFill>
                <a:latin typeface="微软雅黑" panose="020B0503020204020204" pitchFamily="34" charset="-122"/>
                <a:ea typeface="微软雅黑" panose="020B0503020204020204" pitchFamily="34" charset="-122"/>
              </a:rPr>
              <a:t>确定</a:t>
            </a:r>
            <a:r>
              <a:rPr lang="zh-CN" altLang="en-US" sz="2600" b="1" dirty="0">
                <a:solidFill>
                  <a:schemeClr val="bg2">
                    <a:lumMod val="50000"/>
                  </a:schemeClr>
                </a:solidFill>
                <a:latin typeface="微软雅黑" panose="020B0503020204020204" pitchFamily="34" charset="-122"/>
                <a:ea typeface="微软雅黑" panose="020B0503020204020204" pitchFamily="34" charset="-122"/>
              </a:rPr>
              <a:t>空间位置关系</a:t>
            </a:r>
          </a:p>
        </p:txBody>
      </p:sp>
      <p:pic>
        <p:nvPicPr>
          <p:cNvPr id="151556" name="Picture 4" descr="guangying-fig6_9l"/>
          <p:cNvPicPr>
            <a:picLocks noGrp="1" noChangeAspect="1" noChangeArrowheads="1"/>
          </p:cNvPicPr>
          <p:nvPr>
            <p:ph sz="half" idx="1"/>
          </p:nvPr>
        </p:nvPicPr>
        <p:blipFill>
          <a:blip r:embed="rId2">
            <a:lum bright="18000" contrast="6000"/>
            <a:extLst>
              <a:ext uri="{28A0092B-C50C-407E-A947-70E740481C1C}">
                <a14:useLocalDpi xmlns:a14="http://schemas.microsoft.com/office/drawing/2010/main" val="0"/>
              </a:ext>
            </a:extLst>
          </a:blip>
          <a:srcRect/>
          <a:stretch>
            <a:fillRect/>
          </a:stretch>
        </p:blipFill>
        <p:spPr>
          <a:xfrm>
            <a:off x="624417" y="1773238"/>
            <a:ext cx="6153149" cy="3294062"/>
          </a:xfrm>
        </p:spPr>
      </p:pic>
      <p:pic>
        <p:nvPicPr>
          <p:cNvPr id="151558" name="Picture 6" descr="guangying-fig6_92"/>
          <p:cNvPicPr>
            <a:picLocks noGrp="1" noChangeAspect="1" noChangeArrowheads="1"/>
          </p:cNvPicPr>
          <p:nvPr>
            <p:ph sz="half" idx="2"/>
          </p:nvPr>
        </p:nvPicPr>
        <p:blipFill>
          <a:blip r:embed="rId3">
            <a:lum bright="18000" contrast="6000"/>
            <a:extLst>
              <a:ext uri="{28A0092B-C50C-407E-A947-70E740481C1C}">
                <a14:useLocalDpi xmlns:a14="http://schemas.microsoft.com/office/drawing/2010/main" val="0"/>
              </a:ext>
            </a:extLst>
          </a:blip>
          <a:srcRect/>
          <a:stretch>
            <a:fillRect/>
          </a:stretch>
        </p:blipFill>
        <p:spPr>
          <a:xfrm>
            <a:off x="5712884" y="3357563"/>
            <a:ext cx="6144683" cy="3289300"/>
          </a:xfrm>
        </p:spPr>
      </p:pic>
    </p:spTree>
    <p:extLst>
      <p:ext uri="{BB962C8B-B14F-4D97-AF65-F5344CB8AC3E}">
        <p14:creationId xmlns:p14="http://schemas.microsoft.com/office/powerpoint/2010/main" val="35299989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151556"/>
                                        </p:tgtEl>
                                        <p:attrNameLst>
                                          <p:attrName>style.visibility</p:attrName>
                                        </p:attrNameLst>
                                      </p:cBhvr>
                                      <p:to>
                                        <p:strVal val="visible"/>
                                      </p:to>
                                    </p:set>
                                    <p:anim calcmode="lin" valueType="num">
                                      <p:cBhvr>
                                        <p:cTn id="7" dur="1000" fill="hold"/>
                                        <p:tgtEl>
                                          <p:spTgt spid="151556"/>
                                        </p:tgtEl>
                                        <p:attrNameLst>
                                          <p:attrName>ppt_w</p:attrName>
                                        </p:attrNameLst>
                                      </p:cBhvr>
                                      <p:tavLst>
                                        <p:tav tm="0">
                                          <p:val>
                                            <p:strVal val="#ppt_w*0.70"/>
                                          </p:val>
                                        </p:tav>
                                        <p:tav tm="100000">
                                          <p:val>
                                            <p:strVal val="#ppt_w"/>
                                          </p:val>
                                        </p:tav>
                                      </p:tavLst>
                                    </p:anim>
                                    <p:anim calcmode="lin" valueType="num">
                                      <p:cBhvr>
                                        <p:cTn id="8" dur="1000" fill="hold"/>
                                        <p:tgtEl>
                                          <p:spTgt spid="151556"/>
                                        </p:tgtEl>
                                        <p:attrNameLst>
                                          <p:attrName>ppt_h</p:attrName>
                                        </p:attrNameLst>
                                      </p:cBhvr>
                                      <p:tavLst>
                                        <p:tav tm="0">
                                          <p:val>
                                            <p:strVal val="#ppt_h"/>
                                          </p:val>
                                        </p:tav>
                                        <p:tav tm="100000">
                                          <p:val>
                                            <p:strVal val="#ppt_h"/>
                                          </p:val>
                                        </p:tav>
                                      </p:tavLst>
                                    </p:anim>
                                    <p:animEffect transition="in" filter="fade">
                                      <p:cBhvr>
                                        <p:cTn id="9" dur="1000"/>
                                        <p:tgtEl>
                                          <p:spTgt spid="151556"/>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9" presetClass="entr" presetSubtype="0" fill="hold" nodeType="clickEffect">
                                  <p:stCondLst>
                                    <p:cond delay="0"/>
                                  </p:stCondLst>
                                  <p:childTnLst>
                                    <p:set>
                                      <p:cBhvr>
                                        <p:cTn id="13" dur="1" fill="hold">
                                          <p:stCondLst>
                                            <p:cond delay="0"/>
                                          </p:stCondLst>
                                        </p:cTn>
                                        <p:tgtEl>
                                          <p:spTgt spid="151558"/>
                                        </p:tgtEl>
                                        <p:attrNameLst>
                                          <p:attrName>style.visibility</p:attrName>
                                        </p:attrNameLst>
                                      </p:cBhvr>
                                      <p:to>
                                        <p:strVal val="visible"/>
                                      </p:to>
                                    </p:set>
                                    <p:anim calcmode="lin" valueType="num">
                                      <p:cBhvr>
                                        <p:cTn id="14" dur="1000" fill="hold"/>
                                        <p:tgtEl>
                                          <p:spTgt spid="151558"/>
                                        </p:tgtEl>
                                        <p:attrNameLst>
                                          <p:attrName>ppt_x</p:attrName>
                                        </p:attrNameLst>
                                      </p:cBhvr>
                                      <p:tavLst>
                                        <p:tav tm="0">
                                          <p:val>
                                            <p:strVal val="#ppt_x-.2"/>
                                          </p:val>
                                        </p:tav>
                                        <p:tav tm="100000">
                                          <p:val>
                                            <p:strVal val="#ppt_x"/>
                                          </p:val>
                                        </p:tav>
                                      </p:tavLst>
                                    </p:anim>
                                    <p:anim calcmode="lin" valueType="num">
                                      <p:cBhvr>
                                        <p:cTn id="15" dur="1000" fill="hold"/>
                                        <p:tgtEl>
                                          <p:spTgt spid="151558"/>
                                        </p:tgtEl>
                                        <p:attrNameLst>
                                          <p:attrName>ppt_y</p:attrName>
                                        </p:attrNameLst>
                                      </p:cBhvr>
                                      <p:tavLst>
                                        <p:tav tm="0">
                                          <p:val>
                                            <p:strVal val="#ppt_y"/>
                                          </p:val>
                                        </p:tav>
                                        <p:tav tm="100000">
                                          <p:val>
                                            <p:strVal val="#ppt_y"/>
                                          </p:val>
                                        </p:tav>
                                      </p:tavLst>
                                    </p:anim>
                                    <p:animEffect transition="in" filter="wipe(right)" prLst="gradientSize: 0.1">
                                      <p:cBhvr>
                                        <p:cTn id="16" dur="1000"/>
                                        <p:tgtEl>
                                          <p:spTgt spid="1515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body" idx="1"/>
          </p:nvPr>
        </p:nvSpPr>
        <p:spPr>
          <a:xfrm>
            <a:off x="811832" y="1600200"/>
            <a:ext cx="10972800" cy="5068888"/>
          </a:xfrm>
        </p:spPr>
        <p:txBody>
          <a:bodyPr/>
          <a:lstStyle/>
          <a:p>
            <a:pPr marL="717550" lvl="1" indent="-342900" hangingPunct="0">
              <a:lnSpc>
                <a:spcPct val="140000"/>
              </a:lnSpc>
              <a:spcBef>
                <a:spcPts val="1800"/>
              </a:spcBef>
              <a:buFont typeface="Wingdings" panose="05000000000000000000" pitchFamily="2" charset="2"/>
              <a:buChar char="Ø"/>
              <a:defRPr/>
            </a:pPr>
            <a:r>
              <a:rPr lang="en-US" altLang="zh-CN" b="1" dirty="0">
                <a:solidFill>
                  <a:schemeClr val="bg2">
                    <a:lumMod val="50000"/>
                  </a:schemeClr>
                </a:solidFill>
                <a:latin typeface="微软雅黑" panose="020B0503020204020204" pitchFamily="34" charset="-122"/>
                <a:ea typeface="微软雅黑" panose="020B0503020204020204" pitchFamily="34" charset="-122"/>
              </a:rPr>
              <a:t>Normal mapping</a:t>
            </a:r>
            <a:r>
              <a:rPr lang="zh-CN" altLang="en-US" b="1" dirty="0">
                <a:solidFill>
                  <a:schemeClr val="bg2">
                    <a:lumMod val="50000"/>
                  </a:schemeClr>
                </a:solidFill>
                <a:latin typeface="微软雅黑" panose="020B0503020204020204" pitchFamily="34" charset="-122"/>
                <a:ea typeface="微软雅黑" panose="020B0503020204020204" pitchFamily="34" charset="-122"/>
              </a:rPr>
              <a:t>实际应用</a:t>
            </a:r>
          </a:p>
          <a:p>
            <a:pPr marL="1260475" lvl="3" indent="-342900" hangingPunct="0">
              <a:lnSpc>
                <a:spcPct val="13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并不是从低模的表面凸出高模的细节的，而是把高模中比最高点的位置低的地方凹进去的</a:t>
            </a:r>
          </a:p>
          <a:p>
            <a:pPr marL="1260475" lvl="3" indent="-342900" hangingPunct="0">
              <a:lnSpc>
                <a:spcPct val="13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因此低模要比高模大一点点才会很准</a:t>
            </a:r>
          </a:p>
          <a:p>
            <a:pPr marL="1260475" lvl="3" indent="-342900" hangingPunct="0">
              <a:lnSpc>
                <a:spcPct val="13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类似于用一个比高模稍微大一点点尺寸的低模石膏模型来把高模雕刻出来</a:t>
            </a:r>
            <a:b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br>
            <a:endParaRPr lang="zh-CN" altLang="en-US" sz="2200"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5" name="Rectangle 3"/>
          <p:cNvSpPr>
            <a:spLocks noGrp="1" noChangeArrowheads="1"/>
          </p:cNvSpPr>
          <p:nvPr>
            <p:ph type="title"/>
          </p:nvPr>
        </p:nvSpPr>
        <p:spPr>
          <a:xfrm>
            <a:off x="838418" y="365125"/>
            <a:ext cx="10515164" cy="1325563"/>
          </a:xfrm>
        </p:spPr>
        <p:txBody>
          <a:bodyPr>
            <a:normAutofit/>
          </a:bodyPr>
          <a:lstStyle/>
          <a:p>
            <a:pPr lvl="1" hangingPunct="0">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2.5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法线贴图</a:t>
            </a:r>
            <a:endParaRPr lang="zh-CN" altLang="en-US"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8711900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34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34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body" idx="1"/>
          </p:nvPr>
        </p:nvSpPr>
        <p:spPr>
          <a:xfrm>
            <a:off x="811832" y="1600200"/>
            <a:ext cx="10972800" cy="5068888"/>
          </a:xfrm>
        </p:spPr>
        <p:txBody>
          <a:bodyPr/>
          <a:lstStyle/>
          <a:p>
            <a:pPr marL="717550" lvl="1" indent="-342900" hangingPunct="0">
              <a:lnSpc>
                <a:spcPct val="140000"/>
              </a:lnSpc>
              <a:spcBef>
                <a:spcPts val="1800"/>
              </a:spcBef>
              <a:buFont typeface="Wingdings" panose="05000000000000000000" pitchFamily="2" charset="2"/>
              <a:buChar char="Ø"/>
              <a:defRPr/>
            </a:pPr>
            <a:r>
              <a:rPr lang="en-US" altLang="zh-CN" b="1" dirty="0">
                <a:solidFill>
                  <a:schemeClr val="bg2">
                    <a:lumMod val="50000"/>
                  </a:schemeClr>
                </a:solidFill>
                <a:latin typeface="微软雅黑" panose="020B0503020204020204" pitchFamily="34" charset="-122"/>
                <a:ea typeface="微软雅黑" panose="020B0503020204020204" pitchFamily="34" charset="-122"/>
              </a:rPr>
              <a:t>Normal mapping</a:t>
            </a:r>
            <a:r>
              <a:rPr lang="zh-CN" altLang="en-US" b="1" dirty="0">
                <a:solidFill>
                  <a:schemeClr val="bg2">
                    <a:lumMod val="50000"/>
                  </a:schemeClr>
                </a:solidFill>
                <a:latin typeface="微软雅黑" panose="020B0503020204020204" pitchFamily="34" charset="-122"/>
                <a:ea typeface="微软雅黑" panose="020B0503020204020204" pitchFamily="34" charset="-122"/>
              </a:rPr>
              <a:t>的缺点</a:t>
            </a:r>
          </a:p>
          <a:p>
            <a:pPr marL="1260475" lvl="3" indent="-342900" eaLnBrk="1" hangingPunct="0">
              <a:lnSpc>
                <a:spcPct val="13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视角问题</a:t>
            </a:r>
          </a:p>
          <a:p>
            <a:pPr marL="1616075" lvl="2" indent="-342900" defTabSz="525463">
              <a:lnSpc>
                <a:spcPct val="160000"/>
              </a:lnSpc>
              <a:buSzPct val="60000"/>
              <a:buFont typeface="Wingdings" panose="05000000000000000000" pitchFamily="2" charset="2"/>
              <a:buChar char="n"/>
              <a:defRPr/>
            </a:pPr>
            <a:r>
              <a:rPr lang="zh-CN" altLang="en-US" sz="2200" b="1" dirty="0">
                <a:solidFill>
                  <a:schemeClr val="bg2">
                    <a:lumMod val="50000"/>
                  </a:schemeClr>
                </a:solidFill>
              </a:rPr>
              <a:t>当视角接近平视时，凹凸效果会消失，还会产生后向面无法剔除的现象</a:t>
            </a:r>
          </a:p>
          <a:p>
            <a:pPr marL="1260475" lvl="3" indent="-342900" eaLnBrk="1" hangingPunct="0">
              <a:lnSpc>
                <a:spcPct val="13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自遮挡问题</a:t>
            </a:r>
          </a:p>
          <a:p>
            <a:pPr marL="1616075" lvl="2" indent="-342900" defTabSz="525463">
              <a:lnSpc>
                <a:spcPct val="160000"/>
              </a:lnSpc>
              <a:buSzPct val="60000"/>
              <a:buFont typeface="Wingdings" panose="05000000000000000000" pitchFamily="2" charset="2"/>
              <a:buChar char="n"/>
              <a:defRPr/>
            </a:pPr>
            <a:r>
              <a:rPr lang="zh-CN" altLang="en-US" sz="2200" b="1" dirty="0">
                <a:solidFill>
                  <a:schemeClr val="bg2">
                    <a:lumMod val="50000"/>
                  </a:schemeClr>
                </a:solidFill>
              </a:rPr>
              <a:t>无法表现平面上凹凸起伏比较大的曲面效果 </a:t>
            </a:r>
          </a:p>
        </p:txBody>
      </p:sp>
      <p:sp>
        <p:nvSpPr>
          <p:cNvPr id="5" name="Rectangle 3"/>
          <p:cNvSpPr>
            <a:spLocks noGrp="1" noChangeArrowheads="1"/>
          </p:cNvSpPr>
          <p:nvPr>
            <p:ph type="title"/>
          </p:nvPr>
        </p:nvSpPr>
        <p:spPr>
          <a:xfrm>
            <a:off x="838418" y="365125"/>
            <a:ext cx="10515164" cy="1325563"/>
          </a:xfrm>
        </p:spPr>
        <p:txBody>
          <a:bodyPr>
            <a:normAutofit/>
          </a:bodyPr>
          <a:lstStyle/>
          <a:p>
            <a:pPr lvl="1" hangingPunct="0">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2.5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法线贴图</a:t>
            </a:r>
            <a:endParaRPr lang="zh-CN" altLang="en-US"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7775117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37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370">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837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837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body" idx="1"/>
          </p:nvPr>
        </p:nvSpPr>
        <p:spPr>
          <a:xfrm>
            <a:off x="811832" y="1600200"/>
            <a:ext cx="10972800" cy="5068888"/>
          </a:xfrm>
        </p:spPr>
        <p:txBody>
          <a:bodyPr/>
          <a:lstStyle/>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视差贴图 </a:t>
            </a:r>
            <a:r>
              <a:rPr lang="en-US" altLang="zh-CN" b="1" dirty="0">
                <a:solidFill>
                  <a:schemeClr val="bg2">
                    <a:lumMod val="50000"/>
                  </a:schemeClr>
                </a:solidFill>
                <a:latin typeface="微软雅黑" panose="020B0503020204020204" pitchFamily="34" charset="-122"/>
                <a:ea typeface="微软雅黑" panose="020B0503020204020204" pitchFamily="34" charset="-122"/>
              </a:rPr>
              <a:t>Parallax Mapping</a:t>
            </a:r>
          </a:p>
          <a:p>
            <a:pPr marL="1260475" lvl="3" indent="-342900" hangingPunct="0">
              <a:lnSpc>
                <a:spcPct val="13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是</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Normal Mapping</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的增强</a:t>
            </a:r>
          </a:p>
          <a:p>
            <a:pPr marL="1260475" lvl="3" indent="-342900" hangingPunct="0">
              <a:lnSpc>
                <a:spcPct val="13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部分解决ＮＭ的自遮挡问题</a:t>
            </a:r>
          </a:p>
          <a:p>
            <a:pPr marL="1260475" lvl="3" indent="-342900" hangingPunct="0">
              <a:lnSpc>
                <a:spcPct val="13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根据视角方向，通过高度图强制背向面的纹素不绘制</a:t>
            </a:r>
          </a:p>
          <a:p>
            <a:pPr marL="1260475" lvl="3" indent="-342900" hangingPunct="0">
              <a:lnSpc>
                <a:spcPct val="13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高度图保存在</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Alpha</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通道</a:t>
            </a:r>
          </a:p>
          <a:p>
            <a:pPr lvl="1" eaLnBrk="1" hangingPunct="1"/>
            <a:endParaRPr lang="en-US" altLang="zh-CN" dirty="0" smtClean="0"/>
          </a:p>
          <a:p>
            <a:pPr lvl="1" eaLnBrk="1" hangingPunct="1"/>
            <a:endParaRPr lang="zh-CN" altLang="en-US" dirty="0" smtClean="0"/>
          </a:p>
        </p:txBody>
      </p:sp>
      <p:sp>
        <p:nvSpPr>
          <p:cNvPr id="5" name="Rectangle 3"/>
          <p:cNvSpPr>
            <a:spLocks noGrp="1" noChangeArrowheads="1"/>
          </p:cNvSpPr>
          <p:nvPr>
            <p:ph type="title"/>
          </p:nvPr>
        </p:nvSpPr>
        <p:spPr>
          <a:xfrm>
            <a:off x="838418" y="365125"/>
            <a:ext cx="10515164" cy="1325563"/>
          </a:xfrm>
        </p:spPr>
        <p:txBody>
          <a:bodyPr>
            <a:normAutofit/>
          </a:bodyPr>
          <a:lstStyle/>
          <a:p>
            <a:pPr lvl="1" hangingPunct="0">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2.6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视差贴图</a:t>
            </a:r>
            <a:endParaRPr lang="zh-CN" altLang="en-US"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33229216"/>
      </p:ext>
    </p:extLst>
  </p:cSld>
  <p:clrMapOvr>
    <a:masterClrMapping/>
  </p:clrMapOvr>
  <p:transition spd="med"/>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body" idx="1"/>
          </p:nvPr>
        </p:nvSpPr>
        <p:spPr>
          <a:xfrm>
            <a:off x="811832" y="1600200"/>
            <a:ext cx="10972800" cy="5068888"/>
          </a:xfrm>
        </p:spPr>
        <p:txBody>
          <a:bodyPr/>
          <a:lstStyle/>
          <a:p>
            <a:pPr marL="717550" lvl="1" indent="-342900" hangingPunct="0">
              <a:lnSpc>
                <a:spcPct val="100000"/>
              </a:lnSpc>
              <a:spcBef>
                <a:spcPts val="1800"/>
              </a:spcBef>
              <a:buFont typeface="Wingdings" panose="05000000000000000000" pitchFamily="2" charset="2"/>
              <a:buChar char="Ø"/>
              <a:defRPr/>
            </a:pPr>
            <a:r>
              <a:rPr lang="zh-CN" altLang="en-US" b="1" dirty="0" smtClean="0">
                <a:solidFill>
                  <a:schemeClr val="bg2">
                    <a:lumMod val="50000"/>
                  </a:schemeClr>
                </a:solidFill>
                <a:latin typeface="微软雅黑" panose="020B0503020204020204" pitchFamily="34" charset="-122"/>
                <a:ea typeface="微软雅黑" panose="020B0503020204020204" pitchFamily="34" charset="-122"/>
              </a:rPr>
              <a:t>视点</a:t>
            </a:r>
            <a:r>
              <a:rPr lang="zh-CN" altLang="en-US" b="1" dirty="0">
                <a:solidFill>
                  <a:schemeClr val="bg2">
                    <a:lumMod val="50000"/>
                  </a:schemeClr>
                </a:solidFill>
                <a:latin typeface="微软雅黑" panose="020B0503020204020204" pitchFamily="34" charset="-122"/>
                <a:ea typeface="微软雅黑" panose="020B0503020204020204" pitchFamily="34" charset="-122"/>
              </a:rPr>
              <a:t>观察到的是模型面片上的</a:t>
            </a:r>
            <a:r>
              <a:rPr lang="en-US" altLang="zh-CN" b="1" dirty="0">
                <a:solidFill>
                  <a:schemeClr val="bg2">
                    <a:lumMod val="50000"/>
                  </a:schemeClr>
                </a:solidFill>
                <a:latin typeface="微软雅黑" panose="020B0503020204020204" pitchFamily="34" charset="-122"/>
                <a:ea typeface="微软雅黑" panose="020B0503020204020204" pitchFamily="34" charset="-122"/>
              </a:rPr>
              <a:t>T</a:t>
            </a:r>
            <a:r>
              <a:rPr lang="zh-CN" altLang="en-US" b="1" dirty="0">
                <a:solidFill>
                  <a:schemeClr val="bg2">
                    <a:lumMod val="50000"/>
                  </a:schemeClr>
                </a:solidFill>
                <a:latin typeface="微软雅黑" panose="020B0503020204020204" pitchFamily="34" charset="-122"/>
                <a:ea typeface="微软雅黑" panose="020B0503020204020204" pitchFamily="34" charset="-122"/>
              </a:rPr>
              <a:t>位置</a:t>
            </a:r>
            <a:endParaRPr lang="en-US" altLang="zh-CN" b="1" dirty="0">
              <a:solidFill>
                <a:schemeClr val="bg2">
                  <a:lumMod val="50000"/>
                </a:schemeClr>
              </a:solidFill>
              <a:latin typeface="微软雅黑" panose="020B0503020204020204" pitchFamily="34" charset="-122"/>
              <a:ea typeface="微软雅黑" panose="020B0503020204020204" pitchFamily="34" charset="-122"/>
            </a:endParaRPr>
          </a:p>
          <a:p>
            <a:pPr marL="717550" lvl="1" indent="-342900" hangingPunct="0">
              <a:lnSpc>
                <a:spcPct val="100000"/>
              </a:lnSpc>
              <a:spcBef>
                <a:spcPts val="1800"/>
              </a:spcBef>
              <a:buFont typeface="Wingdings" panose="05000000000000000000" pitchFamily="2" charset="2"/>
              <a:buChar char="Ø"/>
              <a:defRPr/>
            </a:pPr>
            <a:r>
              <a:rPr lang="en-US" altLang="zh-CN" b="1" dirty="0">
                <a:solidFill>
                  <a:schemeClr val="bg2">
                    <a:lumMod val="50000"/>
                  </a:schemeClr>
                </a:solidFill>
                <a:latin typeface="微软雅黑" panose="020B0503020204020204" pitchFamily="34" charset="-122"/>
                <a:ea typeface="微软雅黑" panose="020B0503020204020204" pitchFamily="34" charset="-122"/>
              </a:rPr>
              <a:t>T</a:t>
            </a:r>
            <a:r>
              <a:rPr lang="zh-CN" altLang="en-US" b="1" dirty="0">
                <a:solidFill>
                  <a:schemeClr val="bg2">
                    <a:lumMod val="50000"/>
                  </a:schemeClr>
                </a:solidFill>
                <a:latin typeface="微软雅黑" panose="020B0503020204020204" pitchFamily="34" charset="-122"/>
                <a:ea typeface="微软雅黑" panose="020B0503020204020204" pitchFamily="34" charset="-122"/>
              </a:rPr>
              <a:t>点在高度图中读到的偏移是</a:t>
            </a:r>
            <a:r>
              <a:rPr lang="en-US" altLang="zh-CN" b="1" dirty="0">
                <a:solidFill>
                  <a:schemeClr val="bg2">
                    <a:lumMod val="50000"/>
                  </a:schemeClr>
                </a:solidFill>
                <a:latin typeface="微软雅黑" panose="020B0503020204020204" pitchFamily="34" charset="-122"/>
                <a:ea typeface="微软雅黑" panose="020B0503020204020204" pitchFamily="34" charset="-122"/>
              </a:rPr>
              <a:t>A</a:t>
            </a:r>
            <a:r>
              <a:rPr lang="zh-CN" altLang="en-US" b="1" dirty="0">
                <a:solidFill>
                  <a:schemeClr val="bg2">
                    <a:lumMod val="50000"/>
                  </a:schemeClr>
                </a:solidFill>
                <a:latin typeface="微软雅黑" panose="020B0503020204020204" pitchFamily="34" charset="-122"/>
                <a:ea typeface="微软雅黑" panose="020B0503020204020204" pitchFamily="34" charset="-122"/>
              </a:rPr>
              <a:t>，但实际视点看到的应该是</a:t>
            </a:r>
            <a:r>
              <a:rPr lang="en-US" altLang="zh-CN" b="1" dirty="0">
                <a:solidFill>
                  <a:schemeClr val="bg2">
                    <a:lumMod val="50000"/>
                  </a:schemeClr>
                </a:solidFill>
                <a:latin typeface="微软雅黑" panose="020B0503020204020204" pitchFamily="34" charset="-122"/>
                <a:ea typeface="微软雅黑" panose="020B0503020204020204" pitchFamily="34" charset="-122"/>
              </a:rPr>
              <a:t>B,</a:t>
            </a:r>
            <a:r>
              <a:rPr lang="zh-CN" altLang="en-US" b="1" dirty="0">
                <a:solidFill>
                  <a:schemeClr val="bg2">
                    <a:lumMod val="50000"/>
                  </a:schemeClr>
                </a:solidFill>
                <a:latin typeface="微软雅黑" panose="020B0503020204020204" pitchFamily="34" charset="-122"/>
                <a:ea typeface="微软雅黑" panose="020B0503020204020204" pitchFamily="34" charset="-122"/>
              </a:rPr>
              <a:t>要估算在纹理图中</a:t>
            </a:r>
            <a:r>
              <a:rPr lang="en-US" altLang="zh-CN" b="1" dirty="0">
                <a:solidFill>
                  <a:schemeClr val="bg2">
                    <a:lumMod val="50000"/>
                  </a:schemeClr>
                </a:solidFill>
                <a:latin typeface="微软雅黑" panose="020B0503020204020204" pitchFamily="34" charset="-122"/>
                <a:ea typeface="微软雅黑" panose="020B0503020204020204" pitchFamily="34" charset="-122"/>
              </a:rPr>
              <a:t>A-&gt;B</a:t>
            </a:r>
            <a:r>
              <a:rPr lang="zh-CN" altLang="en-US" b="1" dirty="0">
                <a:solidFill>
                  <a:schemeClr val="bg2">
                    <a:lumMod val="50000"/>
                  </a:schemeClr>
                </a:solidFill>
                <a:latin typeface="微软雅黑" panose="020B0503020204020204" pitchFamily="34" charset="-122"/>
                <a:ea typeface="微软雅黑" panose="020B0503020204020204" pitchFamily="34" charset="-122"/>
              </a:rPr>
              <a:t>的偏移量</a:t>
            </a:r>
            <a:endParaRPr lang="en-US" altLang="zh-CN" b="1" dirty="0">
              <a:solidFill>
                <a:schemeClr val="bg2">
                  <a:lumMod val="50000"/>
                </a:schemeClr>
              </a:solidFill>
              <a:latin typeface="微软雅黑" panose="020B0503020204020204" pitchFamily="34" charset="-122"/>
              <a:ea typeface="微软雅黑" panose="020B0503020204020204" pitchFamily="34" charset="-122"/>
            </a:endParaRPr>
          </a:p>
          <a:p>
            <a:pPr marL="717550" lvl="1" indent="-342900" hangingPunct="0">
              <a:lnSpc>
                <a:spcPct val="10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特别是在掠角</a:t>
            </a:r>
            <a:r>
              <a:rPr lang="en-US" altLang="zh-CN" b="1" dirty="0">
                <a:solidFill>
                  <a:schemeClr val="bg2">
                    <a:lumMod val="50000"/>
                  </a:schemeClr>
                </a:solidFill>
                <a:latin typeface="微软雅黑" panose="020B0503020204020204" pitchFamily="34" charset="-122"/>
                <a:ea typeface="微软雅黑" panose="020B0503020204020204" pitchFamily="34" charset="-122"/>
              </a:rPr>
              <a:t>Grazing Angle</a:t>
            </a:r>
            <a:r>
              <a:rPr lang="zh-CN" altLang="en-US" b="1" dirty="0">
                <a:solidFill>
                  <a:schemeClr val="bg2">
                    <a:lumMod val="50000"/>
                  </a:schemeClr>
                </a:solidFill>
                <a:latin typeface="微软雅黑" panose="020B0503020204020204" pitchFamily="34" charset="-122"/>
                <a:ea typeface="微软雅黑" panose="020B0503020204020204" pitchFamily="34" charset="-122"/>
              </a:rPr>
              <a:t>方向</a:t>
            </a:r>
            <a:endParaRPr lang="en-US" altLang="zh-CN" b="1" dirty="0">
              <a:solidFill>
                <a:schemeClr val="bg2">
                  <a:lumMod val="50000"/>
                </a:schemeClr>
              </a:solidFill>
              <a:latin typeface="微软雅黑" panose="020B0503020204020204" pitchFamily="34" charset="-122"/>
              <a:ea typeface="微软雅黑" panose="020B0503020204020204" pitchFamily="34" charset="-122"/>
            </a:endParaRPr>
          </a:p>
          <a:p>
            <a:pPr lvl="1" eaLnBrk="1" hangingPunct="1"/>
            <a:endParaRPr lang="zh-CN" altLang="en-US" dirty="0" smtClean="0"/>
          </a:p>
        </p:txBody>
      </p:sp>
      <p:pic>
        <p:nvPicPr>
          <p:cNvPr id="6042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9984" y="3789040"/>
            <a:ext cx="9395883" cy="3068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p:cNvSpPr>
            <a:spLocks noGrp="1" noChangeArrowheads="1"/>
          </p:cNvSpPr>
          <p:nvPr>
            <p:ph type="title"/>
          </p:nvPr>
        </p:nvSpPr>
        <p:spPr>
          <a:xfrm>
            <a:off x="838418" y="365125"/>
            <a:ext cx="10515164" cy="1325563"/>
          </a:xfrm>
        </p:spPr>
        <p:txBody>
          <a:bodyPr>
            <a:normAutofit/>
          </a:bodyPr>
          <a:lstStyle/>
          <a:p>
            <a:pPr lvl="1" hangingPunct="0">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2.6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视差贴图</a:t>
            </a:r>
            <a:endParaRPr lang="zh-CN" altLang="en-US"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55127994"/>
      </p:ext>
    </p:extLst>
  </p:cSld>
  <p:clrMapOvr>
    <a:masterClrMapping/>
  </p:clrMapOvr>
  <p:transition spd="med"/>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body" idx="1"/>
          </p:nvPr>
        </p:nvSpPr>
        <p:spPr>
          <a:xfrm>
            <a:off x="609600" y="1600200"/>
            <a:ext cx="10972800" cy="5068888"/>
          </a:xfrm>
        </p:spPr>
        <p:txBody>
          <a:bodyPr/>
          <a:lstStyle/>
          <a:p>
            <a:pPr marL="717550" lvl="1" indent="-342900" eaLnBrk="1"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视差贴图 </a:t>
            </a:r>
            <a:r>
              <a:rPr lang="en-US" altLang="zh-CN" b="1" dirty="0">
                <a:solidFill>
                  <a:schemeClr val="bg2">
                    <a:lumMod val="50000"/>
                  </a:schemeClr>
                </a:solidFill>
                <a:latin typeface="微软雅黑" panose="020B0503020204020204" pitchFamily="34" charset="-122"/>
                <a:ea typeface="微软雅黑" panose="020B0503020204020204" pitchFamily="34" charset="-122"/>
              </a:rPr>
              <a:t>Parallax Mapping</a:t>
            </a:r>
          </a:p>
          <a:p>
            <a:pPr lvl="1" eaLnBrk="1" hangingPunct="1">
              <a:defRPr/>
            </a:pPr>
            <a:endParaRPr lang="en-US" altLang="zh-CN" dirty="0" smtClean="0"/>
          </a:p>
          <a:p>
            <a:pPr marL="457200" lvl="1" indent="0" eaLnBrk="1" hangingPunct="1">
              <a:buFont typeface="Wingdings" pitchFamily="2" charset="2"/>
              <a:buNone/>
              <a:defRPr/>
            </a:pPr>
            <a:r>
              <a:rPr lang="en-US" altLang="zh-CN" dirty="0" smtClean="0"/>
              <a:t> </a:t>
            </a:r>
          </a:p>
        </p:txBody>
      </p:sp>
      <p:pic>
        <p:nvPicPr>
          <p:cNvPr id="61444" name="图片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97767" y="2205038"/>
            <a:ext cx="8890000" cy="420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1445" name="对象 3"/>
          <p:cNvGraphicFramePr>
            <a:graphicFrameLocks noChangeAspect="1"/>
          </p:cNvGraphicFramePr>
          <p:nvPr>
            <p:extLst>
              <p:ext uri="{D42A27DB-BD31-4B8C-83A1-F6EECF244321}">
                <p14:modId xmlns:p14="http://schemas.microsoft.com/office/powerpoint/2010/main" val="3727081520"/>
              </p:ext>
            </p:extLst>
          </p:nvPr>
        </p:nvGraphicFramePr>
        <p:xfrm>
          <a:off x="1343472" y="2420888"/>
          <a:ext cx="8257117" cy="1120775"/>
        </p:xfrm>
        <a:graphic>
          <a:graphicData uri="http://schemas.openxmlformats.org/presentationml/2006/ole">
            <mc:AlternateContent xmlns:mc="http://schemas.openxmlformats.org/markup-compatibility/2006">
              <mc:Choice xmlns:v="urn:schemas-microsoft-com:vml" Requires="v">
                <p:oleObj spid="_x0000_s128039" name="Equation" r:id="rId5" imgW="2806700" imgH="508000" progId="Equation.DSMT4">
                  <p:embed/>
                </p:oleObj>
              </mc:Choice>
              <mc:Fallback>
                <p:oleObj name="Equation" r:id="rId5" imgW="2806700" imgH="5080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472" y="2420888"/>
                        <a:ext cx="8257117"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Rectangle 3"/>
          <p:cNvSpPr>
            <a:spLocks noGrp="1" noChangeArrowheads="1"/>
          </p:cNvSpPr>
          <p:nvPr>
            <p:ph type="title"/>
          </p:nvPr>
        </p:nvSpPr>
        <p:spPr>
          <a:xfrm>
            <a:off x="838418" y="365125"/>
            <a:ext cx="10515164" cy="1325563"/>
          </a:xfrm>
        </p:spPr>
        <p:txBody>
          <a:bodyPr>
            <a:normAutofit/>
          </a:bodyPr>
          <a:lstStyle/>
          <a:p>
            <a:pPr lvl="1" hangingPunct="0">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2.6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视差贴图</a:t>
            </a:r>
            <a:endParaRPr lang="zh-CN" altLang="en-US"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90955396"/>
      </p:ext>
    </p:extLst>
  </p:cSld>
  <p:clrMapOvr>
    <a:masterClrMapping/>
  </p:clrMapOvr>
  <p:transition spd="med"/>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body" idx="1"/>
          </p:nvPr>
        </p:nvSpPr>
        <p:spPr>
          <a:xfrm>
            <a:off x="609600" y="1600200"/>
            <a:ext cx="10972800" cy="5068888"/>
          </a:xfrm>
        </p:spPr>
        <p:txBody>
          <a:bodyPr/>
          <a:lstStyle/>
          <a:p>
            <a:pPr lvl="1" eaLnBrk="1" hangingPunct="1">
              <a:defRPr/>
            </a:pPr>
            <a:endParaRPr lang="en-US" altLang="zh-CN" dirty="0" smtClean="0"/>
          </a:p>
          <a:p>
            <a:pPr marL="457200" lvl="1" indent="0" eaLnBrk="1" hangingPunct="1">
              <a:buFont typeface="Wingdings" pitchFamily="2" charset="2"/>
              <a:buNone/>
              <a:defRPr/>
            </a:pPr>
            <a:r>
              <a:rPr lang="en-US" altLang="zh-CN" dirty="0"/>
              <a:t> </a:t>
            </a:r>
            <a:endParaRPr lang="zh-CN" altLang="en-US" dirty="0" smtClean="0"/>
          </a:p>
        </p:txBody>
      </p:sp>
      <p:pic>
        <p:nvPicPr>
          <p:cNvPr id="6246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417" y="1700214"/>
            <a:ext cx="9965267" cy="515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p:cNvSpPr>
            <a:spLocks noGrp="1" noChangeArrowheads="1"/>
          </p:cNvSpPr>
          <p:nvPr>
            <p:ph type="title"/>
          </p:nvPr>
        </p:nvSpPr>
        <p:spPr>
          <a:xfrm>
            <a:off x="838418" y="365125"/>
            <a:ext cx="10515164" cy="1325563"/>
          </a:xfrm>
        </p:spPr>
        <p:txBody>
          <a:bodyPr>
            <a:normAutofit/>
          </a:bodyPr>
          <a:lstStyle/>
          <a:p>
            <a:pPr lvl="1" hangingPunct="0">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2.6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视差贴图</a:t>
            </a:r>
            <a:endParaRPr lang="zh-CN" altLang="en-US"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94517170"/>
      </p:ext>
    </p:extLst>
  </p:cSld>
  <p:clrMapOvr>
    <a:masterClrMapping/>
  </p:clrMapOvr>
  <p:transition spd="med"/>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6351" y="2564905"/>
            <a:ext cx="9734549" cy="4234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noChangeArrowheads="1"/>
          </p:cNvSpPr>
          <p:nvPr/>
        </p:nvSpPr>
        <p:spPr bwMode="auto">
          <a:xfrm>
            <a:off x="812800" y="1412776"/>
            <a:ext cx="10972800" cy="506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bg2"/>
              </a:buClr>
              <a:buSzPct val="75000"/>
              <a:buFont typeface="Wingdings"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itchFamily="2" charset="2"/>
              <a:buChar char="p"/>
              <a:defRPr sz="22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itchFamily="2" charset="2"/>
              <a:buChar char="§"/>
              <a:defRPr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itchFamily="2" charset="2"/>
              <a:buChar char="§"/>
              <a:defRPr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717550" lvl="1" indent="-342900" defTabSz="914216" eaLnBrk="1">
              <a:lnSpc>
                <a:spcPct val="140000"/>
              </a:lnSpc>
              <a:spcBef>
                <a:spcPts val="1800"/>
              </a:spcBef>
              <a:spcAft>
                <a:spcPts val="0"/>
              </a:spcAft>
              <a:buClrTx/>
              <a:buSzTx/>
              <a:buFont typeface="Wingdings" panose="05000000000000000000" pitchFamily="2" charset="2"/>
              <a:buChar char="Ø"/>
              <a:defRPr/>
            </a:pPr>
            <a:r>
              <a:rPr lang="en-US" altLang="zh-CN" dirty="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rPr>
              <a:t>Steep</a:t>
            </a:r>
            <a:r>
              <a:rPr lang="zh-CN" altLang="en-US" dirty="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rPr>
              <a:t> </a:t>
            </a:r>
            <a:r>
              <a:rPr lang="en-US" altLang="zh-CN" dirty="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rPr>
              <a:t>Parallax Mapping</a:t>
            </a:r>
          </a:p>
          <a:p>
            <a:pPr marL="1260475" lvl="3" indent="-342900" defTabSz="914216" eaLnBrk="1">
              <a:lnSpc>
                <a:spcPct val="130000"/>
              </a:lnSpc>
              <a:spcBef>
                <a:spcPts val="1200"/>
              </a:spcBef>
              <a:spcAft>
                <a:spcPts val="0"/>
              </a:spcAft>
              <a:buClrTx/>
              <a:buFont typeface="Arial" panose="020B0604020202020204" pitchFamily="34" charset="0"/>
              <a:buChar char="•"/>
              <a:defRPr/>
            </a:pPr>
            <a:r>
              <a:rPr lang="zh-CN" altLang="en-US" sz="2200" dirty="0">
                <a:solidFill>
                  <a:schemeClr val="accent6">
                    <a:lumMod val="50000"/>
                  </a:schemeClr>
                </a:solidFill>
                <a:latin typeface="微软雅黑" panose="020B0503020204020204" pitchFamily="34" charset="-122"/>
                <a:ea typeface="微软雅黑" panose="020B0503020204020204" pitchFamily="34" charset="-122"/>
                <a:cs typeface="Montserrat Hairline"/>
                <a:sym typeface="Montserrat Hairline"/>
              </a:rPr>
              <a:t>由于上述</a:t>
            </a:r>
            <a:r>
              <a:rPr lang="en-US" altLang="zh-CN" sz="2200" dirty="0">
                <a:solidFill>
                  <a:schemeClr val="accent6">
                    <a:lumMod val="50000"/>
                  </a:schemeClr>
                </a:solidFill>
                <a:latin typeface="微软雅黑" panose="020B0503020204020204" pitchFamily="34" charset="-122"/>
                <a:ea typeface="微软雅黑" panose="020B0503020204020204" pitchFamily="34" charset="-122"/>
                <a:cs typeface="Montserrat Hairline"/>
                <a:sym typeface="Montserrat Hairline"/>
              </a:rPr>
              <a:t>offset</a:t>
            </a:r>
            <a:r>
              <a:rPr lang="zh-CN" altLang="en-US" sz="2200" dirty="0">
                <a:solidFill>
                  <a:schemeClr val="accent6">
                    <a:lumMod val="50000"/>
                  </a:schemeClr>
                </a:solidFill>
                <a:latin typeface="微软雅黑" panose="020B0503020204020204" pitchFamily="34" charset="-122"/>
                <a:ea typeface="微软雅黑" panose="020B0503020204020204" pitchFamily="34" charset="-122"/>
                <a:cs typeface="Montserrat Hairline"/>
                <a:sym typeface="Montserrat Hairline"/>
              </a:rPr>
              <a:t>偏移量估计实在过于粗糙，当视线接近水平时，纹理会有很多地方发生扭曲</a:t>
            </a:r>
            <a:endParaRPr lang="en-US" altLang="zh-CN" sz="2200" dirty="0">
              <a:solidFill>
                <a:schemeClr val="accent6">
                  <a:lumMod val="50000"/>
                </a:schemeClr>
              </a:solidFill>
              <a:latin typeface="微软雅黑" panose="020B0503020204020204" pitchFamily="34" charset="-122"/>
              <a:ea typeface="微软雅黑" panose="020B0503020204020204" pitchFamily="34" charset="-122"/>
              <a:cs typeface="Montserrat Hairline"/>
              <a:sym typeface="Montserrat Hairline"/>
            </a:endParaRPr>
          </a:p>
          <a:p>
            <a:pPr marL="1260475" lvl="3" indent="-342900" defTabSz="914216" eaLnBrk="1">
              <a:lnSpc>
                <a:spcPct val="130000"/>
              </a:lnSpc>
              <a:spcBef>
                <a:spcPts val="1200"/>
              </a:spcBef>
              <a:spcAft>
                <a:spcPts val="0"/>
              </a:spcAft>
              <a:buClrTx/>
              <a:buFont typeface="Arial" panose="020B0604020202020204" pitchFamily="34" charset="0"/>
              <a:buChar char="•"/>
              <a:defRPr/>
            </a:pPr>
            <a:r>
              <a:rPr lang="zh-CN" altLang="en-US" sz="2200" dirty="0">
                <a:solidFill>
                  <a:schemeClr val="accent6">
                    <a:lumMod val="50000"/>
                  </a:schemeClr>
                </a:solidFill>
                <a:latin typeface="微软雅黑" panose="020B0503020204020204" pitchFamily="34" charset="-122"/>
                <a:ea typeface="微软雅黑" panose="020B0503020204020204" pitchFamily="34" charset="-122"/>
                <a:cs typeface="Montserrat Hairline"/>
                <a:sym typeface="Montserrat Hairline"/>
              </a:rPr>
              <a:t>为了更精确的估算</a:t>
            </a:r>
            <a:r>
              <a:rPr lang="en-US" altLang="zh-CN" sz="2200" dirty="0">
                <a:solidFill>
                  <a:schemeClr val="accent6">
                    <a:lumMod val="50000"/>
                  </a:schemeClr>
                </a:solidFill>
                <a:latin typeface="微软雅黑" panose="020B0503020204020204" pitchFamily="34" charset="-122"/>
                <a:ea typeface="微软雅黑" panose="020B0503020204020204" pitchFamily="34" charset="-122"/>
                <a:cs typeface="Montserrat Hairline"/>
                <a:sym typeface="Montserrat Hairline"/>
              </a:rPr>
              <a:t>offset </a:t>
            </a:r>
            <a:r>
              <a:rPr lang="zh-CN" altLang="en-US" sz="2200" dirty="0" smtClean="0">
                <a:solidFill>
                  <a:schemeClr val="accent6">
                    <a:lumMod val="50000"/>
                  </a:schemeClr>
                </a:solidFill>
                <a:latin typeface="微软雅黑" panose="020B0503020204020204" pitchFamily="34" charset="-122"/>
                <a:ea typeface="微软雅黑" panose="020B0503020204020204" pitchFamily="34" charset="-122"/>
                <a:cs typeface="Montserrat Hairline"/>
                <a:sym typeface="Montserrat Hairline"/>
              </a:rPr>
              <a:t>，</a:t>
            </a:r>
            <a:r>
              <a:rPr lang="en-US" altLang="zh-CN" sz="2200" dirty="0" smtClean="0">
                <a:solidFill>
                  <a:schemeClr val="accent6">
                    <a:lumMod val="50000"/>
                  </a:schemeClr>
                </a:solidFill>
                <a:latin typeface="微软雅黑" panose="020B0503020204020204" pitchFamily="34" charset="-122"/>
                <a:ea typeface="微软雅黑" panose="020B0503020204020204" pitchFamily="34" charset="-122"/>
                <a:cs typeface="Montserrat Hairline"/>
                <a:sym typeface="Montserrat Hairline"/>
              </a:rPr>
              <a:t> </a:t>
            </a:r>
            <a:r>
              <a:rPr lang="zh-CN" altLang="en-US" sz="2200" dirty="0">
                <a:solidFill>
                  <a:schemeClr val="accent6">
                    <a:lumMod val="50000"/>
                  </a:schemeClr>
                </a:solidFill>
                <a:latin typeface="微软雅黑" panose="020B0503020204020204" pitchFamily="34" charset="-122"/>
                <a:ea typeface="微软雅黑" panose="020B0503020204020204" pitchFamily="34" charset="-122"/>
                <a:cs typeface="Montserrat Hairline"/>
                <a:sym typeface="Montserrat Hairline"/>
              </a:rPr>
              <a:t>将</a:t>
            </a:r>
            <a:r>
              <a:rPr lang="en-US" altLang="zh-CN" sz="2200" dirty="0">
                <a:solidFill>
                  <a:schemeClr val="accent6">
                    <a:lumMod val="50000"/>
                  </a:schemeClr>
                </a:solidFill>
                <a:latin typeface="微软雅黑" panose="020B0503020204020204" pitchFamily="34" charset="-122"/>
                <a:ea typeface="微软雅黑" panose="020B0503020204020204" pitchFamily="34" charset="-122"/>
                <a:cs typeface="Montserrat Hairline"/>
                <a:sym typeface="Montserrat Hairline"/>
              </a:rPr>
              <a:t>Height Map</a:t>
            </a:r>
            <a:r>
              <a:rPr lang="zh-CN" altLang="en-US" sz="2200" dirty="0">
                <a:solidFill>
                  <a:schemeClr val="accent6">
                    <a:lumMod val="50000"/>
                  </a:schemeClr>
                </a:solidFill>
                <a:latin typeface="微软雅黑" panose="020B0503020204020204" pitchFamily="34" charset="-122"/>
                <a:ea typeface="微软雅黑" panose="020B0503020204020204" pitchFamily="34" charset="-122"/>
                <a:cs typeface="Montserrat Hairline"/>
                <a:sym typeface="Montserrat Hairline"/>
              </a:rPr>
              <a:t>分层</a:t>
            </a:r>
          </a:p>
        </p:txBody>
      </p:sp>
      <p:sp>
        <p:nvSpPr>
          <p:cNvPr id="7" name="Rectangle 3"/>
          <p:cNvSpPr>
            <a:spLocks noGrp="1" noChangeArrowheads="1"/>
          </p:cNvSpPr>
          <p:nvPr>
            <p:ph type="title"/>
          </p:nvPr>
        </p:nvSpPr>
        <p:spPr>
          <a:xfrm>
            <a:off x="838418" y="365125"/>
            <a:ext cx="10515164" cy="1325563"/>
          </a:xfrm>
        </p:spPr>
        <p:txBody>
          <a:bodyPr>
            <a:normAutofit/>
          </a:bodyPr>
          <a:lstStyle/>
          <a:p>
            <a:pPr lvl="1" hangingPunct="0">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2.6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视差贴图</a:t>
            </a:r>
            <a:endParaRPr lang="zh-CN" altLang="en-US"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23412047"/>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298" name="Rectangle 2"/>
          <p:cNvSpPr>
            <a:spLocks noGrp="1" noChangeArrowheads="1"/>
          </p:cNvSpPr>
          <p:nvPr>
            <p:ph type="body" idx="1"/>
          </p:nvPr>
        </p:nvSpPr>
        <p:spPr>
          <a:xfrm>
            <a:off x="609600" y="1600200"/>
            <a:ext cx="10972800" cy="5068888"/>
          </a:xfrm>
        </p:spPr>
        <p:txBody>
          <a:bodyPr/>
          <a:lstStyle/>
          <a:p>
            <a:pPr lvl="1" eaLnBrk="1" hangingPunct="1">
              <a:defRPr/>
            </a:pPr>
            <a:endParaRPr lang="en-US" altLang="zh-CN" dirty="0" smtClean="0"/>
          </a:p>
          <a:p>
            <a:pPr marL="457200" lvl="1" indent="0" eaLnBrk="1" hangingPunct="1">
              <a:buFont typeface="Wingdings" pitchFamily="2" charset="2"/>
              <a:buNone/>
              <a:defRPr/>
            </a:pPr>
            <a:r>
              <a:rPr lang="en-US" altLang="zh-CN" dirty="0"/>
              <a:t> </a:t>
            </a:r>
            <a:endParaRPr lang="zh-CN" altLang="en-US" dirty="0" smtClean="0"/>
          </a:p>
        </p:txBody>
      </p:sp>
      <p:sp>
        <p:nvSpPr>
          <p:cNvPr id="64516" name="Rectangle 2"/>
          <p:cNvSpPr txBox="1">
            <a:spLocks noChangeArrowheads="1"/>
          </p:cNvSpPr>
          <p:nvPr/>
        </p:nvSpPr>
        <p:spPr bwMode="auto">
          <a:xfrm>
            <a:off x="812800" y="1549400"/>
            <a:ext cx="10972800" cy="506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marL="717550" lvl="1" indent="-342900" defTabSz="914216" eaLnBrk="1">
              <a:lnSpc>
                <a:spcPct val="140000"/>
              </a:lnSpc>
              <a:spcBef>
                <a:spcPts val="1800"/>
              </a:spcBef>
              <a:buFont typeface="Wingdings" panose="05000000000000000000" pitchFamily="2" charset="2"/>
              <a:buChar char="Ø"/>
              <a:defRPr/>
            </a:pPr>
            <a:r>
              <a:rPr lang="en-US" altLang="zh-CN" sz="2400" b="1" dirty="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rPr>
              <a:t>Steep</a:t>
            </a:r>
            <a:r>
              <a:rPr lang="zh-CN" altLang="en-US" sz="2400" b="1" dirty="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rPr>
              <a:t> </a:t>
            </a:r>
            <a:r>
              <a:rPr lang="en-US" altLang="zh-CN" sz="2400" b="1" dirty="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rPr>
              <a:t>Parallax Mapping</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rcRect t="5420" r="13330"/>
          <a:stretch>
            <a:fillRect/>
          </a:stretch>
        </p:blipFill>
        <p:spPr bwMode="auto">
          <a:xfrm>
            <a:off x="0" y="2447926"/>
            <a:ext cx="6275917" cy="398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rcRect l="3127" t="4993" r="2817" b="2692"/>
          <a:stretch>
            <a:fillRect/>
          </a:stretch>
        </p:blipFill>
        <p:spPr bwMode="auto">
          <a:xfrm>
            <a:off x="6299200" y="2447926"/>
            <a:ext cx="6445251" cy="398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p:nvSpPr>
        <p:spPr bwMode="auto">
          <a:xfrm>
            <a:off x="1583267" y="6434138"/>
            <a:ext cx="355176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b="1"/>
              <a:t>Parallax Mapping</a:t>
            </a:r>
            <a:endParaRPr lang="zh-CN" altLang="en-US" b="1"/>
          </a:p>
        </p:txBody>
      </p:sp>
      <p:sp>
        <p:nvSpPr>
          <p:cNvPr id="7" name="TextBox 6"/>
          <p:cNvSpPr txBox="1">
            <a:spLocks noChangeArrowheads="1"/>
          </p:cNvSpPr>
          <p:nvPr/>
        </p:nvSpPr>
        <p:spPr bwMode="auto">
          <a:xfrm>
            <a:off x="7056967" y="6434138"/>
            <a:ext cx="4991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b="1"/>
              <a:t>Steep Parallax Mapping</a:t>
            </a:r>
            <a:endParaRPr lang="zh-CN" altLang="en-US"/>
          </a:p>
        </p:txBody>
      </p:sp>
      <p:sp>
        <p:nvSpPr>
          <p:cNvPr id="10" name="Rectangle 3"/>
          <p:cNvSpPr>
            <a:spLocks noGrp="1" noChangeArrowheads="1"/>
          </p:cNvSpPr>
          <p:nvPr>
            <p:ph type="title"/>
          </p:nvPr>
        </p:nvSpPr>
        <p:spPr>
          <a:xfrm>
            <a:off x="838418" y="365125"/>
            <a:ext cx="10515164" cy="1325563"/>
          </a:xfrm>
        </p:spPr>
        <p:txBody>
          <a:bodyPr>
            <a:normAutofit/>
          </a:bodyPr>
          <a:lstStyle/>
          <a:p>
            <a:pPr lvl="1" hangingPunct="0">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2.6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视差贴图</a:t>
            </a:r>
            <a:endParaRPr lang="zh-CN" altLang="en-US"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62017575"/>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par>
                          <p:cTn id="17" fill="hold" nodeType="afterGroup">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5541"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31504" y="2204864"/>
            <a:ext cx="9738784" cy="402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8" name="Rectangle 2"/>
          <p:cNvSpPr>
            <a:spLocks noGrp="1" noChangeArrowheads="1"/>
          </p:cNvSpPr>
          <p:nvPr>
            <p:ph type="body" idx="1"/>
          </p:nvPr>
        </p:nvSpPr>
        <p:spPr>
          <a:xfrm>
            <a:off x="609600" y="1600200"/>
            <a:ext cx="10972800" cy="5068888"/>
          </a:xfrm>
        </p:spPr>
        <p:txBody>
          <a:bodyPr/>
          <a:lstStyle/>
          <a:p>
            <a:pPr lvl="1" eaLnBrk="1" hangingPunct="1">
              <a:defRPr/>
            </a:pPr>
            <a:endParaRPr lang="en-US" altLang="zh-CN" dirty="0" smtClean="0"/>
          </a:p>
          <a:p>
            <a:pPr marL="457200" lvl="1" indent="0" eaLnBrk="1" hangingPunct="1">
              <a:buFont typeface="Wingdings" pitchFamily="2" charset="2"/>
              <a:buNone/>
              <a:defRPr/>
            </a:pPr>
            <a:r>
              <a:rPr lang="en-US" altLang="zh-CN" dirty="0"/>
              <a:t> </a:t>
            </a:r>
            <a:endParaRPr lang="zh-CN" altLang="en-US" dirty="0" smtClean="0"/>
          </a:p>
        </p:txBody>
      </p:sp>
      <p:sp>
        <p:nvSpPr>
          <p:cNvPr id="65540" name="Rectangle 2"/>
          <p:cNvSpPr txBox="1">
            <a:spLocks noChangeArrowheads="1"/>
          </p:cNvSpPr>
          <p:nvPr/>
        </p:nvSpPr>
        <p:spPr bwMode="auto">
          <a:xfrm>
            <a:off x="812800" y="1628775"/>
            <a:ext cx="10972800" cy="506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marL="717550" lvl="1" indent="-342900" defTabSz="914216" eaLnBrk="1">
              <a:lnSpc>
                <a:spcPct val="140000"/>
              </a:lnSpc>
              <a:spcBef>
                <a:spcPts val="1800"/>
              </a:spcBef>
              <a:buFont typeface="Wingdings" panose="05000000000000000000" pitchFamily="2" charset="2"/>
              <a:buChar char="Ø"/>
              <a:defRPr/>
            </a:pPr>
            <a:r>
              <a:rPr lang="en-US" altLang="zh-CN" sz="2400" b="1" dirty="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rPr>
              <a:t>Steep</a:t>
            </a:r>
            <a:r>
              <a:rPr lang="zh-CN" altLang="en-US" sz="2400" b="1" dirty="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rPr>
              <a:t> </a:t>
            </a:r>
            <a:r>
              <a:rPr lang="en-US" altLang="zh-CN" sz="2400" b="1" dirty="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rPr>
              <a:t>Parallax Mapping</a:t>
            </a:r>
          </a:p>
          <a:p>
            <a:pPr marL="1260475" lvl="3" indent="-342900" defTabSz="914216" eaLnBrk="1" fontAlgn="base">
              <a:lnSpc>
                <a:spcPct val="13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cs typeface="Montserrat Hairline"/>
              </a:rPr>
              <a:t>产生条纹的原理分析</a:t>
            </a:r>
            <a:endParaRPr lang="en-US" altLang="zh-CN" sz="2200" b="1" dirty="0">
              <a:solidFill>
                <a:schemeClr val="accent6">
                  <a:lumMod val="50000"/>
                </a:schemeClr>
              </a:solidFill>
              <a:latin typeface="微软雅黑" panose="020B0503020204020204" pitchFamily="34" charset="-122"/>
              <a:ea typeface="微软雅黑" panose="020B0503020204020204" pitchFamily="34" charset="-122"/>
              <a:cs typeface="Montserrat Hairline"/>
            </a:endParaRPr>
          </a:p>
        </p:txBody>
      </p:sp>
      <p:sp>
        <p:nvSpPr>
          <p:cNvPr id="7" name="Rectangle 3"/>
          <p:cNvSpPr>
            <a:spLocks noGrp="1" noChangeArrowheads="1"/>
          </p:cNvSpPr>
          <p:nvPr>
            <p:ph type="title"/>
          </p:nvPr>
        </p:nvSpPr>
        <p:spPr>
          <a:xfrm>
            <a:off x="838418" y="365125"/>
            <a:ext cx="10515164" cy="1325563"/>
          </a:xfrm>
        </p:spPr>
        <p:txBody>
          <a:bodyPr>
            <a:normAutofit/>
          </a:bodyPr>
          <a:lstStyle/>
          <a:p>
            <a:pPr lvl="1" hangingPunct="0">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2.6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视差贴图</a:t>
            </a:r>
            <a:endParaRPr lang="zh-CN" altLang="en-US"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99772887"/>
      </p:ext>
    </p:extLst>
  </p:cSld>
  <p:clrMapOvr>
    <a:masterClrMapping/>
  </p:clrMapOvr>
  <p:transition spd="med"/>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298" name="Rectangle 2"/>
          <p:cNvSpPr>
            <a:spLocks noGrp="1" noChangeArrowheads="1"/>
          </p:cNvSpPr>
          <p:nvPr>
            <p:ph type="body" idx="1"/>
          </p:nvPr>
        </p:nvSpPr>
        <p:spPr>
          <a:xfrm>
            <a:off x="609600" y="1600200"/>
            <a:ext cx="10972800" cy="5068888"/>
          </a:xfrm>
        </p:spPr>
        <p:txBody>
          <a:bodyPr/>
          <a:lstStyle/>
          <a:p>
            <a:pPr lvl="1" eaLnBrk="1" hangingPunct="1">
              <a:defRPr/>
            </a:pPr>
            <a:endParaRPr lang="en-US" altLang="zh-CN" dirty="0" smtClean="0"/>
          </a:p>
          <a:p>
            <a:pPr marL="457200" lvl="1" indent="0" eaLnBrk="1" hangingPunct="1">
              <a:buFont typeface="Wingdings" pitchFamily="2" charset="2"/>
              <a:buNone/>
              <a:defRPr/>
            </a:pPr>
            <a:r>
              <a:rPr lang="en-US" altLang="zh-CN" dirty="0"/>
              <a:t> </a:t>
            </a:r>
            <a:endParaRPr lang="zh-CN" altLang="en-US" dirty="0" smtClean="0"/>
          </a:p>
        </p:txBody>
      </p:sp>
      <p:sp>
        <p:nvSpPr>
          <p:cNvPr id="66564" name="Rectangle 2"/>
          <p:cNvSpPr txBox="1">
            <a:spLocks noChangeArrowheads="1"/>
          </p:cNvSpPr>
          <p:nvPr/>
        </p:nvSpPr>
        <p:spPr bwMode="auto">
          <a:xfrm>
            <a:off x="812800" y="1752600"/>
            <a:ext cx="10972800" cy="506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marL="717550" lvl="1" indent="-342900" defTabSz="914216" eaLnBrk="1">
              <a:lnSpc>
                <a:spcPct val="140000"/>
              </a:lnSpc>
              <a:spcBef>
                <a:spcPts val="1800"/>
              </a:spcBef>
              <a:buFont typeface="Wingdings" panose="05000000000000000000" pitchFamily="2" charset="2"/>
              <a:buChar char="Ø"/>
              <a:defRPr/>
            </a:pPr>
            <a:r>
              <a:rPr lang="en-US" altLang="zh-CN" sz="2400" b="1" dirty="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rPr>
              <a:t>Steep</a:t>
            </a:r>
            <a:r>
              <a:rPr lang="zh-CN" altLang="en-US" sz="2400" b="1" dirty="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rPr>
              <a:t> </a:t>
            </a:r>
            <a:r>
              <a:rPr lang="en-US" altLang="zh-CN" sz="2400" b="1" dirty="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rPr>
              <a:t>Parallax Mapping with Linear Interpolating</a:t>
            </a:r>
          </a:p>
          <a:p>
            <a:pPr marL="1260475" lvl="3" indent="-342900" defTabSz="914216" eaLnBrk="1" fontAlgn="base">
              <a:lnSpc>
                <a:spcPct val="13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cs typeface="Montserrat Hairline"/>
              </a:rPr>
              <a:t>不再简单的取</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cs typeface="Montserrat Hairline"/>
              </a:rPr>
              <a:t>T</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cs typeface="Montserrat Hairline"/>
              </a:rPr>
              <a:t> </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cs typeface="Montserrat Hairline"/>
              </a:rPr>
              <a:t>3</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cs typeface="Montserrat Hairline"/>
              </a:rPr>
              <a:t>作为偏移纹理，根据一个比值</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cs typeface="Montserrat Hairline"/>
              </a:rPr>
              <a:t>r </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cs typeface="Montserrat Hairline"/>
              </a:rPr>
              <a:t>来对纹理坐标进行线性插值</a:t>
            </a:r>
            <a:endParaRPr lang="en-US" altLang="zh-CN" sz="2200" b="1" dirty="0">
              <a:solidFill>
                <a:schemeClr val="accent6">
                  <a:lumMod val="50000"/>
                </a:schemeClr>
              </a:solidFill>
              <a:latin typeface="微软雅黑" panose="020B0503020204020204" pitchFamily="34" charset="-122"/>
              <a:ea typeface="微软雅黑" panose="020B0503020204020204" pitchFamily="34" charset="-122"/>
              <a:cs typeface="Montserrat Hairline"/>
            </a:endParaRPr>
          </a:p>
        </p:txBody>
      </p:sp>
      <p:pic>
        <p:nvPicPr>
          <p:cNvPr id="66565"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66533" y="3284539"/>
            <a:ext cx="8991600" cy="371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6566" name="对象 2"/>
          <p:cNvGraphicFramePr>
            <a:graphicFrameLocks noChangeAspect="1"/>
          </p:cNvGraphicFramePr>
          <p:nvPr>
            <p:extLst>
              <p:ext uri="{D42A27DB-BD31-4B8C-83A1-F6EECF244321}">
                <p14:modId xmlns:p14="http://schemas.microsoft.com/office/powerpoint/2010/main" val="1536308053"/>
              </p:ext>
            </p:extLst>
          </p:nvPr>
        </p:nvGraphicFramePr>
        <p:xfrm>
          <a:off x="2131484" y="3068960"/>
          <a:ext cx="5530849" cy="1484313"/>
        </p:xfrm>
        <a:graphic>
          <a:graphicData uri="http://schemas.openxmlformats.org/presentationml/2006/ole">
            <mc:AlternateContent xmlns:mc="http://schemas.openxmlformats.org/markup-compatibility/2006">
              <mc:Choice xmlns:v="urn:schemas-microsoft-com:vml" Requires="v">
                <p:oleObj spid="_x0000_s129063" name="Equation" r:id="rId5" imgW="1879600" imgH="673100" progId="Equation.DSMT4">
                  <p:embed/>
                </p:oleObj>
              </mc:Choice>
              <mc:Fallback>
                <p:oleObj name="Equation" r:id="rId5" imgW="1879600" imgH="6731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1484" y="3068960"/>
                        <a:ext cx="5530849" cy="148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Rectangle 3"/>
          <p:cNvSpPr>
            <a:spLocks noGrp="1" noChangeArrowheads="1"/>
          </p:cNvSpPr>
          <p:nvPr>
            <p:ph type="title"/>
          </p:nvPr>
        </p:nvSpPr>
        <p:spPr>
          <a:xfrm>
            <a:off x="838418" y="365125"/>
            <a:ext cx="10515164" cy="1325563"/>
          </a:xfrm>
        </p:spPr>
        <p:txBody>
          <a:bodyPr>
            <a:normAutofit/>
          </a:bodyPr>
          <a:lstStyle/>
          <a:p>
            <a:pPr lvl="1" hangingPunct="0">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2.6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视差贴图</a:t>
            </a:r>
            <a:endParaRPr lang="zh-CN" altLang="en-US"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02143350"/>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983432" y="188640"/>
            <a:ext cx="10390716" cy="1462087"/>
          </a:xfrm>
        </p:spPr>
        <p:txBody>
          <a:bodyPr>
            <a:normAutofit/>
          </a:bodyPr>
          <a:lstStyle/>
          <a:p>
            <a:pPr lvl="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1.2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反射光影</a:t>
            </a:r>
            <a:endParaRPr lang="zh-CN" altLang="en-US" sz="3200"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12291" name="Rectangle 3"/>
          <p:cNvSpPr>
            <a:spLocks noGrp="1" noChangeArrowheads="1"/>
          </p:cNvSpPr>
          <p:nvPr>
            <p:ph type="body" sz="half" idx="1"/>
          </p:nvPr>
        </p:nvSpPr>
        <p:spPr>
          <a:xfrm>
            <a:off x="1303867" y="1556544"/>
            <a:ext cx="5080000" cy="4114800"/>
          </a:xfrm>
        </p:spPr>
        <p:txBody>
          <a:bodyPr/>
          <a:lstStyle/>
          <a:p>
            <a:pPr eaLnBrk="1" hangingPunct="1">
              <a:lnSpc>
                <a:spcPct val="70000"/>
              </a:lnSpc>
              <a:spcBef>
                <a:spcPts val="2400"/>
              </a:spcBef>
            </a:pPr>
            <a:r>
              <a:rPr lang="en-US" altLang="zh-CN" sz="2500" b="1" dirty="0">
                <a:solidFill>
                  <a:schemeClr val="bg2">
                    <a:lumMod val="50000"/>
                  </a:schemeClr>
                </a:solidFill>
                <a:latin typeface="微软雅黑" panose="020B0503020204020204" pitchFamily="34" charset="-122"/>
                <a:ea typeface="微软雅黑" panose="020B0503020204020204" pitchFamily="34" charset="-122"/>
              </a:rPr>
              <a:t>1.2.1 </a:t>
            </a:r>
            <a:r>
              <a:rPr lang="zh-CN" altLang="en-US" sz="2500" b="1" dirty="0">
                <a:solidFill>
                  <a:schemeClr val="bg2">
                    <a:lumMod val="50000"/>
                  </a:schemeClr>
                </a:solidFill>
                <a:latin typeface="微软雅黑" panose="020B0503020204020204" pitchFamily="34" charset="-122"/>
                <a:ea typeface="微软雅黑" panose="020B0503020204020204" pitchFamily="34" charset="-122"/>
              </a:rPr>
              <a:t>平面反射</a:t>
            </a:r>
          </a:p>
          <a:p>
            <a:pPr lvl="1" eaLnBrk="1" hangingPunct="1"/>
            <a:endParaRPr lang="zh-CN" altLang="en-US" sz="2000" dirty="0" smtClean="0"/>
          </a:p>
        </p:txBody>
      </p:sp>
      <p:pic>
        <p:nvPicPr>
          <p:cNvPr id="149519" name="Picture 15" descr="蝴蝶"/>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3888317" y="2571750"/>
            <a:ext cx="2783416" cy="1347788"/>
          </a:xfrm>
        </p:spPr>
      </p:pic>
      <p:grpSp>
        <p:nvGrpSpPr>
          <p:cNvPr id="2" name="Group 9"/>
          <p:cNvGrpSpPr>
            <a:grpSpLocks/>
          </p:cNvGrpSpPr>
          <p:nvPr/>
        </p:nvGrpSpPr>
        <p:grpSpPr bwMode="auto">
          <a:xfrm>
            <a:off x="6383867" y="2787650"/>
            <a:ext cx="768351" cy="1728788"/>
            <a:chOff x="3016" y="1525"/>
            <a:chExt cx="363" cy="1089"/>
          </a:xfrm>
        </p:grpSpPr>
        <p:sp>
          <p:nvSpPr>
            <p:cNvPr id="12314" name="Line 7"/>
            <p:cNvSpPr>
              <a:spLocks noChangeShapeType="1"/>
            </p:cNvSpPr>
            <p:nvPr/>
          </p:nvSpPr>
          <p:spPr bwMode="auto">
            <a:xfrm flipV="1">
              <a:off x="3152" y="1752"/>
              <a:ext cx="0" cy="862"/>
            </a:xfrm>
            <a:prstGeom prst="line">
              <a:avLst/>
            </a:prstGeom>
            <a:noFill/>
            <a:ln w="38100">
              <a:solidFill>
                <a:srgbClr val="0000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b="1">
                <a:solidFill>
                  <a:schemeClr val="bg2">
                    <a:lumMod val="50000"/>
                  </a:schemeClr>
                </a:solidFill>
              </a:endParaRPr>
            </a:p>
          </p:txBody>
        </p:sp>
        <p:sp>
          <p:nvSpPr>
            <p:cNvPr id="12315" name="Text Box 8"/>
            <p:cNvSpPr txBox="1">
              <a:spLocks noChangeArrowheads="1"/>
            </p:cNvSpPr>
            <p:nvPr/>
          </p:nvSpPr>
          <p:spPr bwMode="auto">
            <a:xfrm>
              <a:off x="3016" y="1525"/>
              <a:ext cx="36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sz="2000" b="1" i="1">
                  <a:solidFill>
                    <a:schemeClr val="bg2">
                      <a:lumMod val="50000"/>
                    </a:schemeClr>
                  </a:solidFill>
                  <a:latin typeface="Times New Roman" pitchFamily="18" charset="0"/>
                </a:rPr>
                <a:t>N</a:t>
              </a:r>
            </a:p>
          </p:txBody>
        </p:sp>
      </p:grpSp>
      <p:sp>
        <p:nvSpPr>
          <p:cNvPr id="149523" name="Line 19"/>
          <p:cNvSpPr>
            <a:spLocks noChangeShapeType="1"/>
          </p:cNvSpPr>
          <p:nvPr/>
        </p:nvSpPr>
        <p:spPr bwMode="auto">
          <a:xfrm flipH="1">
            <a:off x="6671734" y="3074988"/>
            <a:ext cx="1919817" cy="144145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24" name="Line 20"/>
          <p:cNvSpPr>
            <a:spLocks noChangeShapeType="1"/>
          </p:cNvSpPr>
          <p:nvPr/>
        </p:nvSpPr>
        <p:spPr bwMode="auto">
          <a:xfrm>
            <a:off x="4944533" y="3219450"/>
            <a:ext cx="1727200" cy="1296988"/>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25" name="Line 21"/>
          <p:cNvSpPr>
            <a:spLocks noChangeShapeType="1"/>
          </p:cNvSpPr>
          <p:nvPr/>
        </p:nvSpPr>
        <p:spPr bwMode="auto">
          <a:xfrm>
            <a:off x="4751917" y="3074988"/>
            <a:ext cx="192616" cy="144462"/>
          </a:xfrm>
          <a:prstGeom prst="line">
            <a:avLst/>
          </a:prstGeom>
          <a:noFill/>
          <a:ln w="28575">
            <a:solidFill>
              <a:srgbClr val="008000"/>
            </a:solidFill>
            <a:prstDash val="sysDot"/>
            <a:round/>
            <a:headEnd type="triangle" w="sm" len="sm"/>
            <a:tailEnd/>
          </a:ln>
          <a:extLst>
            <a:ext uri="{909E8E84-426E-40DD-AFC4-6F175D3DCCD1}">
              <a14:hiddenFill xmlns:a14="http://schemas.microsoft.com/office/drawing/2010/main">
                <a:noFill/>
              </a14:hiddenFill>
            </a:ext>
          </a:extLst>
        </p:spPr>
        <p:txBody>
          <a:bodyPr/>
          <a:lstStyle/>
          <a:p>
            <a:endParaRPr lang="zh-CN" altLang="en-US"/>
          </a:p>
        </p:txBody>
      </p:sp>
      <p:grpSp>
        <p:nvGrpSpPr>
          <p:cNvPr id="3" name="Group 40"/>
          <p:cNvGrpSpPr>
            <a:grpSpLocks/>
          </p:cNvGrpSpPr>
          <p:nvPr/>
        </p:nvGrpSpPr>
        <p:grpSpPr bwMode="auto">
          <a:xfrm>
            <a:off x="4080934" y="4997450"/>
            <a:ext cx="2783417" cy="1347788"/>
            <a:chOff x="1928" y="3148"/>
            <a:chExt cx="1315" cy="849"/>
          </a:xfrm>
        </p:grpSpPr>
        <p:pic>
          <p:nvPicPr>
            <p:cNvPr id="12312" name="Picture 17" descr="蝴蝶"/>
            <p:cNvPicPr>
              <a:picLocks noChangeAspect="1" noChangeArrowheads="1"/>
            </p:cNvPicPr>
            <p:nvPr/>
          </p:nvPicPr>
          <p:blipFill>
            <a:blip r:embed="rId3">
              <a:lum bright="18000" contrast="-24000"/>
              <a:extLst>
                <a:ext uri="{28A0092B-C50C-407E-A947-70E740481C1C}">
                  <a14:useLocalDpi xmlns:a14="http://schemas.microsoft.com/office/drawing/2010/main" val="0"/>
                </a:ext>
              </a:extLst>
            </a:blip>
            <a:srcRect/>
            <a:stretch>
              <a:fillRect/>
            </a:stretch>
          </p:blipFill>
          <p:spPr bwMode="auto">
            <a:xfrm>
              <a:off x="1928" y="3148"/>
              <a:ext cx="1315" cy="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13" name="Freeform 27"/>
            <p:cNvSpPr>
              <a:spLocks/>
            </p:cNvSpPr>
            <p:nvPr/>
          </p:nvSpPr>
          <p:spPr bwMode="auto">
            <a:xfrm>
              <a:off x="1950" y="3253"/>
              <a:ext cx="1225" cy="612"/>
            </a:xfrm>
            <a:custGeom>
              <a:avLst/>
              <a:gdLst>
                <a:gd name="T0" fmla="*/ 771 w 1225"/>
                <a:gd name="T1" fmla="*/ 499 h 612"/>
                <a:gd name="T2" fmla="*/ 726 w 1225"/>
                <a:gd name="T3" fmla="*/ 567 h 612"/>
                <a:gd name="T4" fmla="*/ 658 w 1225"/>
                <a:gd name="T5" fmla="*/ 612 h 612"/>
                <a:gd name="T6" fmla="*/ 590 w 1225"/>
                <a:gd name="T7" fmla="*/ 612 h 612"/>
                <a:gd name="T8" fmla="*/ 476 w 1225"/>
                <a:gd name="T9" fmla="*/ 590 h 612"/>
                <a:gd name="T10" fmla="*/ 431 w 1225"/>
                <a:gd name="T11" fmla="*/ 567 h 612"/>
                <a:gd name="T12" fmla="*/ 386 w 1225"/>
                <a:gd name="T13" fmla="*/ 544 h 612"/>
                <a:gd name="T14" fmla="*/ 363 w 1225"/>
                <a:gd name="T15" fmla="*/ 544 h 612"/>
                <a:gd name="T16" fmla="*/ 363 w 1225"/>
                <a:gd name="T17" fmla="*/ 499 h 612"/>
                <a:gd name="T18" fmla="*/ 363 w 1225"/>
                <a:gd name="T19" fmla="*/ 476 h 612"/>
                <a:gd name="T20" fmla="*/ 318 w 1225"/>
                <a:gd name="T21" fmla="*/ 499 h 612"/>
                <a:gd name="T22" fmla="*/ 272 w 1225"/>
                <a:gd name="T23" fmla="*/ 476 h 612"/>
                <a:gd name="T24" fmla="*/ 204 w 1225"/>
                <a:gd name="T25" fmla="*/ 453 h 612"/>
                <a:gd name="T26" fmla="*/ 182 w 1225"/>
                <a:gd name="T27" fmla="*/ 431 h 612"/>
                <a:gd name="T28" fmla="*/ 136 w 1225"/>
                <a:gd name="T29" fmla="*/ 385 h 612"/>
                <a:gd name="T30" fmla="*/ 91 w 1225"/>
                <a:gd name="T31" fmla="*/ 385 h 612"/>
                <a:gd name="T32" fmla="*/ 23 w 1225"/>
                <a:gd name="T33" fmla="*/ 340 h 612"/>
                <a:gd name="T34" fmla="*/ 0 w 1225"/>
                <a:gd name="T35" fmla="*/ 317 h 612"/>
                <a:gd name="T36" fmla="*/ 91 w 1225"/>
                <a:gd name="T37" fmla="*/ 295 h 612"/>
                <a:gd name="T38" fmla="*/ 159 w 1225"/>
                <a:gd name="T39" fmla="*/ 295 h 612"/>
                <a:gd name="T40" fmla="*/ 204 w 1225"/>
                <a:gd name="T41" fmla="*/ 295 h 612"/>
                <a:gd name="T42" fmla="*/ 272 w 1225"/>
                <a:gd name="T43" fmla="*/ 295 h 612"/>
                <a:gd name="T44" fmla="*/ 363 w 1225"/>
                <a:gd name="T45" fmla="*/ 295 h 612"/>
                <a:gd name="T46" fmla="*/ 476 w 1225"/>
                <a:gd name="T47" fmla="*/ 317 h 612"/>
                <a:gd name="T48" fmla="*/ 590 w 1225"/>
                <a:gd name="T49" fmla="*/ 363 h 612"/>
                <a:gd name="T50" fmla="*/ 681 w 1225"/>
                <a:gd name="T51" fmla="*/ 408 h 612"/>
                <a:gd name="T52" fmla="*/ 703 w 1225"/>
                <a:gd name="T53" fmla="*/ 385 h 612"/>
                <a:gd name="T54" fmla="*/ 726 w 1225"/>
                <a:gd name="T55" fmla="*/ 385 h 612"/>
                <a:gd name="T56" fmla="*/ 703 w 1225"/>
                <a:gd name="T57" fmla="*/ 340 h 612"/>
                <a:gd name="T58" fmla="*/ 703 w 1225"/>
                <a:gd name="T59" fmla="*/ 272 h 612"/>
                <a:gd name="T60" fmla="*/ 726 w 1225"/>
                <a:gd name="T61" fmla="*/ 204 h 612"/>
                <a:gd name="T62" fmla="*/ 794 w 1225"/>
                <a:gd name="T63" fmla="*/ 113 h 612"/>
                <a:gd name="T64" fmla="*/ 862 w 1225"/>
                <a:gd name="T65" fmla="*/ 68 h 612"/>
                <a:gd name="T66" fmla="*/ 953 w 1225"/>
                <a:gd name="T67" fmla="*/ 23 h 612"/>
                <a:gd name="T68" fmla="*/ 1021 w 1225"/>
                <a:gd name="T69" fmla="*/ 0 h 612"/>
                <a:gd name="T70" fmla="*/ 1066 w 1225"/>
                <a:gd name="T71" fmla="*/ 0 h 612"/>
                <a:gd name="T72" fmla="*/ 1111 w 1225"/>
                <a:gd name="T73" fmla="*/ 23 h 612"/>
                <a:gd name="T74" fmla="*/ 1111 w 1225"/>
                <a:gd name="T75" fmla="*/ 68 h 612"/>
                <a:gd name="T76" fmla="*/ 1111 w 1225"/>
                <a:gd name="T77" fmla="*/ 113 h 612"/>
                <a:gd name="T78" fmla="*/ 1134 w 1225"/>
                <a:gd name="T79" fmla="*/ 159 h 612"/>
                <a:gd name="T80" fmla="*/ 1134 w 1225"/>
                <a:gd name="T81" fmla="*/ 181 h 612"/>
                <a:gd name="T82" fmla="*/ 1157 w 1225"/>
                <a:gd name="T83" fmla="*/ 204 h 612"/>
                <a:gd name="T84" fmla="*/ 1179 w 1225"/>
                <a:gd name="T85" fmla="*/ 227 h 612"/>
                <a:gd name="T86" fmla="*/ 1157 w 1225"/>
                <a:gd name="T87" fmla="*/ 272 h 612"/>
                <a:gd name="T88" fmla="*/ 1111 w 1225"/>
                <a:gd name="T89" fmla="*/ 295 h 612"/>
                <a:gd name="T90" fmla="*/ 1179 w 1225"/>
                <a:gd name="T91" fmla="*/ 317 h 612"/>
                <a:gd name="T92" fmla="*/ 1202 w 1225"/>
                <a:gd name="T93" fmla="*/ 340 h 612"/>
                <a:gd name="T94" fmla="*/ 1225 w 1225"/>
                <a:gd name="T95" fmla="*/ 363 h 612"/>
                <a:gd name="T96" fmla="*/ 1225 w 1225"/>
                <a:gd name="T97" fmla="*/ 408 h 612"/>
                <a:gd name="T98" fmla="*/ 1225 w 1225"/>
                <a:gd name="T99" fmla="*/ 453 h 612"/>
                <a:gd name="T100" fmla="*/ 1202 w 1225"/>
                <a:gd name="T101" fmla="*/ 476 h 612"/>
                <a:gd name="T102" fmla="*/ 1134 w 1225"/>
                <a:gd name="T103" fmla="*/ 499 h 612"/>
                <a:gd name="T104" fmla="*/ 1043 w 1225"/>
                <a:gd name="T105" fmla="*/ 521 h 612"/>
                <a:gd name="T106" fmla="*/ 953 w 1225"/>
                <a:gd name="T107" fmla="*/ 499 h 612"/>
                <a:gd name="T108" fmla="*/ 839 w 1225"/>
                <a:gd name="T109" fmla="*/ 476 h 612"/>
                <a:gd name="T110" fmla="*/ 794 w 1225"/>
                <a:gd name="T111" fmla="*/ 453 h 612"/>
                <a:gd name="T112" fmla="*/ 794 w 1225"/>
                <a:gd name="T113" fmla="*/ 499 h 612"/>
                <a:gd name="T114" fmla="*/ 771 w 1225"/>
                <a:gd name="T115" fmla="*/ 499 h 61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225"/>
                <a:gd name="T175" fmla="*/ 0 h 612"/>
                <a:gd name="T176" fmla="*/ 1225 w 1225"/>
                <a:gd name="T177" fmla="*/ 612 h 61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225" h="612">
                  <a:moveTo>
                    <a:pt x="771" y="499"/>
                  </a:moveTo>
                  <a:lnTo>
                    <a:pt x="726" y="567"/>
                  </a:lnTo>
                  <a:lnTo>
                    <a:pt x="658" y="612"/>
                  </a:lnTo>
                  <a:lnTo>
                    <a:pt x="590" y="612"/>
                  </a:lnTo>
                  <a:lnTo>
                    <a:pt x="476" y="590"/>
                  </a:lnTo>
                  <a:lnTo>
                    <a:pt x="431" y="567"/>
                  </a:lnTo>
                  <a:lnTo>
                    <a:pt x="386" y="544"/>
                  </a:lnTo>
                  <a:lnTo>
                    <a:pt x="363" y="544"/>
                  </a:lnTo>
                  <a:lnTo>
                    <a:pt x="363" y="499"/>
                  </a:lnTo>
                  <a:lnTo>
                    <a:pt x="363" y="476"/>
                  </a:lnTo>
                  <a:lnTo>
                    <a:pt x="318" y="499"/>
                  </a:lnTo>
                  <a:lnTo>
                    <a:pt x="272" y="476"/>
                  </a:lnTo>
                  <a:lnTo>
                    <a:pt x="204" y="453"/>
                  </a:lnTo>
                  <a:lnTo>
                    <a:pt x="182" y="431"/>
                  </a:lnTo>
                  <a:lnTo>
                    <a:pt x="136" y="385"/>
                  </a:lnTo>
                  <a:lnTo>
                    <a:pt x="91" y="385"/>
                  </a:lnTo>
                  <a:lnTo>
                    <a:pt x="23" y="340"/>
                  </a:lnTo>
                  <a:lnTo>
                    <a:pt x="0" y="317"/>
                  </a:lnTo>
                  <a:lnTo>
                    <a:pt x="91" y="295"/>
                  </a:lnTo>
                  <a:lnTo>
                    <a:pt x="159" y="295"/>
                  </a:lnTo>
                  <a:lnTo>
                    <a:pt x="204" y="295"/>
                  </a:lnTo>
                  <a:lnTo>
                    <a:pt x="272" y="295"/>
                  </a:lnTo>
                  <a:lnTo>
                    <a:pt x="363" y="295"/>
                  </a:lnTo>
                  <a:lnTo>
                    <a:pt x="476" y="317"/>
                  </a:lnTo>
                  <a:lnTo>
                    <a:pt x="590" y="363"/>
                  </a:lnTo>
                  <a:lnTo>
                    <a:pt x="681" y="408"/>
                  </a:lnTo>
                  <a:lnTo>
                    <a:pt x="703" y="385"/>
                  </a:lnTo>
                  <a:lnTo>
                    <a:pt x="726" y="385"/>
                  </a:lnTo>
                  <a:lnTo>
                    <a:pt x="703" y="340"/>
                  </a:lnTo>
                  <a:lnTo>
                    <a:pt x="703" y="272"/>
                  </a:lnTo>
                  <a:lnTo>
                    <a:pt x="726" y="204"/>
                  </a:lnTo>
                  <a:lnTo>
                    <a:pt x="794" y="113"/>
                  </a:lnTo>
                  <a:lnTo>
                    <a:pt x="862" y="68"/>
                  </a:lnTo>
                  <a:lnTo>
                    <a:pt x="953" y="23"/>
                  </a:lnTo>
                  <a:lnTo>
                    <a:pt x="1021" y="0"/>
                  </a:lnTo>
                  <a:lnTo>
                    <a:pt x="1066" y="0"/>
                  </a:lnTo>
                  <a:lnTo>
                    <a:pt x="1111" y="23"/>
                  </a:lnTo>
                  <a:lnTo>
                    <a:pt x="1111" y="68"/>
                  </a:lnTo>
                  <a:lnTo>
                    <a:pt x="1111" y="113"/>
                  </a:lnTo>
                  <a:lnTo>
                    <a:pt x="1134" y="159"/>
                  </a:lnTo>
                  <a:lnTo>
                    <a:pt x="1134" y="181"/>
                  </a:lnTo>
                  <a:lnTo>
                    <a:pt x="1157" y="204"/>
                  </a:lnTo>
                  <a:lnTo>
                    <a:pt x="1179" y="227"/>
                  </a:lnTo>
                  <a:lnTo>
                    <a:pt x="1157" y="272"/>
                  </a:lnTo>
                  <a:lnTo>
                    <a:pt x="1111" y="295"/>
                  </a:lnTo>
                  <a:lnTo>
                    <a:pt x="1179" y="317"/>
                  </a:lnTo>
                  <a:lnTo>
                    <a:pt x="1202" y="340"/>
                  </a:lnTo>
                  <a:lnTo>
                    <a:pt x="1225" y="363"/>
                  </a:lnTo>
                  <a:lnTo>
                    <a:pt x="1225" y="408"/>
                  </a:lnTo>
                  <a:lnTo>
                    <a:pt x="1225" y="453"/>
                  </a:lnTo>
                  <a:lnTo>
                    <a:pt x="1202" y="476"/>
                  </a:lnTo>
                  <a:lnTo>
                    <a:pt x="1134" y="499"/>
                  </a:lnTo>
                  <a:lnTo>
                    <a:pt x="1043" y="521"/>
                  </a:lnTo>
                  <a:lnTo>
                    <a:pt x="953" y="499"/>
                  </a:lnTo>
                  <a:lnTo>
                    <a:pt x="839" y="476"/>
                  </a:lnTo>
                  <a:lnTo>
                    <a:pt x="794" y="453"/>
                  </a:lnTo>
                  <a:lnTo>
                    <a:pt x="794" y="499"/>
                  </a:lnTo>
                  <a:lnTo>
                    <a:pt x="771" y="499"/>
                  </a:lnTo>
                  <a:close/>
                </a:path>
              </a:pathLst>
            </a:custGeom>
            <a:gradFill rotWithShape="1">
              <a:gsLst>
                <a:gs pos="0">
                  <a:srgbClr val="00CC66">
                    <a:alpha val="17998"/>
                  </a:srgbClr>
                </a:gs>
                <a:gs pos="100000">
                  <a:srgbClr val="AAEECC">
                    <a:alpha val="21001"/>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149535" name="Picture 31" descr="视点"/>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rot="20865304">
            <a:off x="8640233" y="2535239"/>
            <a:ext cx="618067" cy="496887"/>
          </a:xfrm>
        </p:spPr>
      </p:pic>
      <p:grpSp>
        <p:nvGrpSpPr>
          <p:cNvPr id="4" name="Group 41"/>
          <p:cNvGrpSpPr>
            <a:grpSpLocks/>
          </p:cNvGrpSpPr>
          <p:nvPr/>
        </p:nvGrpSpPr>
        <p:grpSpPr bwMode="auto">
          <a:xfrm>
            <a:off x="6671734" y="3616325"/>
            <a:ext cx="1729317" cy="611188"/>
            <a:chOff x="3152" y="2278"/>
            <a:chExt cx="817" cy="385"/>
          </a:xfrm>
        </p:grpSpPr>
        <p:sp>
          <p:nvSpPr>
            <p:cNvPr id="12310" name="Arc 33"/>
            <p:cNvSpPr>
              <a:spLocks/>
            </p:cNvSpPr>
            <p:nvPr/>
          </p:nvSpPr>
          <p:spPr bwMode="auto">
            <a:xfrm>
              <a:off x="3152" y="2572"/>
              <a:ext cx="159" cy="9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solidFill>
                  <a:schemeClr val="bg2">
                    <a:lumMod val="50000"/>
                  </a:schemeClr>
                </a:solidFill>
              </a:endParaRPr>
            </a:p>
          </p:txBody>
        </p:sp>
        <p:sp>
          <p:nvSpPr>
            <p:cNvPr id="12311" name="Text Box 35"/>
            <p:cNvSpPr txBox="1">
              <a:spLocks noChangeArrowheads="1"/>
            </p:cNvSpPr>
            <p:nvPr/>
          </p:nvSpPr>
          <p:spPr bwMode="auto">
            <a:xfrm rot="-699616">
              <a:off x="3152" y="2278"/>
              <a:ext cx="8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b="1">
                  <a:solidFill>
                    <a:schemeClr val="bg2">
                      <a:lumMod val="50000"/>
                    </a:schemeClr>
                  </a:solidFill>
                </a:rPr>
                <a:t>入射角</a:t>
              </a:r>
            </a:p>
          </p:txBody>
        </p:sp>
      </p:grpSp>
      <p:grpSp>
        <p:nvGrpSpPr>
          <p:cNvPr id="5" name="Group 42"/>
          <p:cNvGrpSpPr>
            <a:grpSpLocks/>
          </p:cNvGrpSpPr>
          <p:nvPr/>
        </p:nvGrpSpPr>
        <p:grpSpPr bwMode="auto">
          <a:xfrm>
            <a:off x="5278968" y="3724276"/>
            <a:ext cx="1579033" cy="511175"/>
            <a:chOff x="2494" y="2346"/>
            <a:chExt cx="746" cy="322"/>
          </a:xfrm>
        </p:grpSpPr>
        <p:sp>
          <p:nvSpPr>
            <p:cNvPr id="12308" name="Arc 34"/>
            <p:cNvSpPr>
              <a:spLocks/>
            </p:cNvSpPr>
            <p:nvPr/>
          </p:nvSpPr>
          <p:spPr bwMode="auto">
            <a:xfrm flipH="1">
              <a:off x="2984" y="2577"/>
              <a:ext cx="159" cy="9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solidFill>
                  <a:schemeClr val="bg2">
                    <a:lumMod val="50000"/>
                  </a:schemeClr>
                </a:solidFill>
              </a:endParaRPr>
            </a:p>
          </p:txBody>
        </p:sp>
        <p:sp>
          <p:nvSpPr>
            <p:cNvPr id="12309" name="Text Box 36"/>
            <p:cNvSpPr txBox="1">
              <a:spLocks noChangeArrowheads="1"/>
            </p:cNvSpPr>
            <p:nvPr/>
          </p:nvSpPr>
          <p:spPr bwMode="auto">
            <a:xfrm rot="542052">
              <a:off x="2494" y="2346"/>
              <a:ext cx="7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b="1">
                  <a:solidFill>
                    <a:schemeClr val="bg2">
                      <a:lumMod val="50000"/>
                    </a:schemeClr>
                  </a:solidFill>
                </a:rPr>
                <a:t>反射角</a:t>
              </a:r>
            </a:p>
          </p:txBody>
        </p:sp>
      </p:grpSp>
      <p:grpSp>
        <p:nvGrpSpPr>
          <p:cNvPr id="6" name="Group 38"/>
          <p:cNvGrpSpPr>
            <a:grpSpLocks/>
          </p:cNvGrpSpPr>
          <p:nvPr/>
        </p:nvGrpSpPr>
        <p:grpSpPr bwMode="auto">
          <a:xfrm>
            <a:off x="3503084" y="4191000"/>
            <a:ext cx="7298267" cy="541338"/>
            <a:chOff x="1655" y="2409"/>
            <a:chExt cx="3448" cy="341"/>
          </a:xfrm>
        </p:grpSpPr>
        <p:grpSp>
          <p:nvGrpSpPr>
            <p:cNvPr id="12304" name="Group 6"/>
            <p:cNvGrpSpPr>
              <a:grpSpLocks/>
            </p:cNvGrpSpPr>
            <p:nvPr/>
          </p:nvGrpSpPr>
          <p:grpSpPr bwMode="auto">
            <a:xfrm>
              <a:off x="1655" y="2614"/>
              <a:ext cx="3130" cy="136"/>
              <a:chOff x="3288" y="2251"/>
              <a:chExt cx="2314" cy="136"/>
            </a:xfrm>
          </p:grpSpPr>
          <p:sp>
            <p:nvSpPr>
              <p:cNvPr id="12306" name="Line 4"/>
              <p:cNvSpPr>
                <a:spLocks noChangeShapeType="1"/>
              </p:cNvSpPr>
              <p:nvPr/>
            </p:nvSpPr>
            <p:spPr bwMode="auto">
              <a:xfrm>
                <a:off x="3288" y="2251"/>
                <a:ext cx="2314" cy="0"/>
              </a:xfrm>
              <a:prstGeom prst="line">
                <a:avLst/>
              </a:prstGeom>
              <a:noFill/>
              <a:ln w="5715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b="1">
                  <a:solidFill>
                    <a:schemeClr val="bg2">
                      <a:lumMod val="50000"/>
                    </a:schemeClr>
                  </a:solidFill>
                </a:endParaRPr>
              </a:p>
            </p:txBody>
          </p:sp>
          <p:sp>
            <p:nvSpPr>
              <p:cNvPr id="149509" name="Rectangle 5"/>
              <p:cNvSpPr>
                <a:spLocks noChangeArrowheads="1"/>
              </p:cNvSpPr>
              <p:nvPr/>
            </p:nvSpPr>
            <p:spPr bwMode="auto">
              <a:xfrm>
                <a:off x="3288" y="2251"/>
                <a:ext cx="2314" cy="136"/>
              </a:xfrm>
              <a:prstGeom prst="rect">
                <a:avLst/>
              </a:prstGeom>
              <a:gradFill rotWithShape="1">
                <a:gsLst>
                  <a:gs pos="0">
                    <a:schemeClr val="accent1">
                      <a:alpha val="48000"/>
                    </a:schemeClr>
                  </a:gs>
                  <a:gs pos="100000">
                    <a:schemeClr val="accent1">
                      <a:gamma/>
                      <a:tint val="81961"/>
                      <a:invGamma/>
                      <a:alpha val="52000"/>
                    </a:schemeClr>
                  </a:gs>
                </a:gsLst>
                <a:lin ang="5400000" scaled="1"/>
              </a:gradFill>
              <a:ln w="9525">
                <a:noFill/>
                <a:miter lim="800000"/>
                <a:headEnd/>
                <a:tailEnd/>
              </a:ln>
              <a:effectLst/>
            </p:spPr>
            <p:txBody>
              <a:bodyPr wrap="none" anchor="ctr"/>
              <a:lstStyle/>
              <a:p>
                <a:pPr>
                  <a:defRPr/>
                </a:pPr>
                <a:endParaRPr lang="zh-CN" altLang="en-US" b="1">
                  <a:solidFill>
                    <a:schemeClr val="bg2">
                      <a:lumMod val="50000"/>
                    </a:schemeClr>
                  </a:solidFill>
                  <a:ea typeface="宋体" pitchFamily="2" charset="-122"/>
                </a:endParaRPr>
              </a:p>
            </p:txBody>
          </p:sp>
        </p:grpSp>
        <p:sp>
          <p:nvSpPr>
            <p:cNvPr id="12305" name="Text Box 37"/>
            <p:cNvSpPr txBox="1">
              <a:spLocks noChangeArrowheads="1"/>
            </p:cNvSpPr>
            <p:nvPr/>
          </p:nvSpPr>
          <p:spPr bwMode="auto">
            <a:xfrm>
              <a:off x="4150" y="2409"/>
              <a:ext cx="95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sz="1600" b="1">
                  <a:solidFill>
                    <a:schemeClr val="bg2">
                      <a:lumMod val="50000"/>
                    </a:schemeClr>
                  </a:solidFill>
                </a:rPr>
                <a:t>反射平面</a:t>
              </a:r>
            </a:p>
          </p:txBody>
        </p:sp>
      </p:grpSp>
      <p:sp>
        <p:nvSpPr>
          <p:cNvPr id="149543" name="Text Box 39"/>
          <p:cNvSpPr txBox="1">
            <a:spLocks noChangeArrowheads="1"/>
          </p:cNvSpPr>
          <p:nvPr/>
        </p:nvSpPr>
        <p:spPr bwMode="auto">
          <a:xfrm>
            <a:off x="6527801" y="4473576"/>
            <a:ext cx="81703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b="1" i="1">
                <a:latin typeface="Times New Roman" pitchFamily="18" charset="0"/>
              </a:rPr>
              <a:t>P</a:t>
            </a:r>
          </a:p>
        </p:txBody>
      </p:sp>
      <p:sp>
        <p:nvSpPr>
          <p:cNvPr id="149528" name="Line 24"/>
          <p:cNvSpPr>
            <a:spLocks noChangeShapeType="1"/>
          </p:cNvSpPr>
          <p:nvPr/>
        </p:nvSpPr>
        <p:spPr bwMode="auto">
          <a:xfrm flipH="1">
            <a:off x="4944534" y="4551364"/>
            <a:ext cx="1678517" cy="1260475"/>
          </a:xfrm>
          <a:prstGeom prst="line">
            <a:avLst/>
          </a:prstGeom>
          <a:noFill/>
          <a:ln w="28575">
            <a:solidFill>
              <a:srgbClr val="0080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5239040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49543"/>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4"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down)">
                                      <p:cBhvr>
                                        <p:cTn id="16" dur="5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4951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49535"/>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2" fill="hold" grpId="0" nodeType="clickEffect">
                                  <p:stCondLst>
                                    <p:cond delay="0"/>
                                  </p:stCondLst>
                                  <p:childTnLst>
                                    <p:set>
                                      <p:cBhvr>
                                        <p:cTn id="32" dur="1" fill="hold">
                                          <p:stCondLst>
                                            <p:cond delay="0"/>
                                          </p:stCondLst>
                                        </p:cTn>
                                        <p:tgtEl>
                                          <p:spTgt spid="149523"/>
                                        </p:tgtEl>
                                        <p:attrNameLst>
                                          <p:attrName>style.visibility</p:attrName>
                                        </p:attrNameLst>
                                      </p:cBhvr>
                                      <p:to>
                                        <p:strVal val="visible"/>
                                      </p:to>
                                    </p:set>
                                    <p:animEffect transition="in" filter="wipe(right)">
                                      <p:cBhvr>
                                        <p:cTn id="33" dur="500"/>
                                        <p:tgtEl>
                                          <p:spTgt spid="149523"/>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49525"/>
                                        </p:tgtEl>
                                        <p:attrNameLst>
                                          <p:attrName>style.visibility</p:attrName>
                                        </p:attrNameLst>
                                      </p:cBhvr>
                                      <p:to>
                                        <p:strVal val="visible"/>
                                      </p:to>
                                    </p:set>
                                    <p:animEffect transition="in" filter="wipe(down)">
                                      <p:cBhvr>
                                        <p:cTn id="38" dur="500"/>
                                        <p:tgtEl>
                                          <p:spTgt spid="149525"/>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49524"/>
                                        </p:tgtEl>
                                        <p:attrNameLst>
                                          <p:attrName>style.visibility</p:attrName>
                                        </p:attrNameLst>
                                      </p:cBhvr>
                                      <p:to>
                                        <p:strVal val="visible"/>
                                      </p:to>
                                    </p:set>
                                    <p:animEffect transition="in" filter="wipe(down)">
                                      <p:cBhvr>
                                        <p:cTn id="41" dur="500"/>
                                        <p:tgtEl>
                                          <p:spTgt spid="149524"/>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nodeType="clickEffect">
                                  <p:stCondLst>
                                    <p:cond delay="0"/>
                                  </p:stCondLst>
                                  <p:childTnLst>
                                    <p:set>
                                      <p:cBhvr>
                                        <p:cTn id="45" dur="1" fill="hold">
                                          <p:stCondLst>
                                            <p:cond delay="0"/>
                                          </p:stCondLst>
                                        </p:cTn>
                                        <p:tgtEl>
                                          <p:spTgt spid="4"/>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presetSubtype="0" fill="hold" nodeType="clickEffect">
                                  <p:stCondLst>
                                    <p:cond delay="0"/>
                                  </p:stCondLst>
                                  <p:childTnLst>
                                    <p:set>
                                      <p:cBhvr>
                                        <p:cTn id="49" dur="1" fill="hold">
                                          <p:stCondLst>
                                            <p:cond delay="0"/>
                                          </p:stCondLst>
                                        </p:cTn>
                                        <p:tgtEl>
                                          <p:spTgt spid="5"/>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2" fill="hold" grpId="0" nodeType="clickEffect">
                                  <p:stCondLst>
                                    <p:cond delay="0"/>
                                  </p:stCondLst>
                                  <p:childTnLst>
                                    <p:set>
                                      <p:cBhvr>
                                        <p:cTn id="53" dur="1" fill="hold">
                                          <p:stCondLst>
                                            <p:cond delay="0"/>
                                          </p:stCondLst>
                                        </p:cTn>
                                        <p:tgtEl>
                                          <p:spTgt spid="149528"/>
                                        </p:tgtEl>
                                        <p:attrNameLst>
                                          <p:attrName>style.visibility</p:attrName>
                                        </p:attrNameLst>
                                      </p:cBhvr>
                                      <p:to>
                                        <p:strVal val="visible"/>
                                      </p:to>
                                    </p:set>
                                    <p:animEffect transition="in" filter="wipe(right)">
                                      <p:cBhvr>
                                        <p:cTn id="54" dur="500"/>
                                        <p:tgtEl>
                                          <p:spTgt spid="149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23" grpId="0" animBg="1"/>
      <p:bldP spid="149524" grpId="0" animBg="1"/>
      <p:bldP spid="149525" grpId="0" animBg="1"/>
      <p:bldP spid="149543" grpId="0"/>
      <p:bldP spid="149528" grpId="0" animBg="1"/>
    </p:bld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298" name="Rectangle 2"/>
          <p:cNvSpPr>
            <a:spLocks noGrp="1" noChangeArrowheads="1"/>
          </p:cNvSpPr>
          <p:nvPr>
            <p:ph type="body" idx="1"/>
          </p:nvPr>
        </p:nvSpPr>
        <p:spPr>
          <a:xfrm>
            <a:off x="609600" y="1600200"/>
            <a:ext cx="10972800" cy="5068888"/>
          </a:xfrm>
        </p:spPr>
        <p:txBody>
          <a:bodyPr/>
          <a:lstStyle/>
          <a:p>
            <a:pPr lvl="1" eaLnBrk="1" hangingPunct="1">
              <a:defRPr/>
            </a:pPr>
            <a:endParaRPr lang="en-US" altLang="zh-CN" dirty="0" smtClean="0"/>
          </a:p>
          <a:p>
            <a:pPr marL="457200" lvl="1" indent="0" eaLnBrk="1" hangingPunct="1">
              <a:buFont typeface="Wingdings" pitchFamily="2" charset="2"/>
              <a:buNone/>
              <a:defRPr/>
            </a:pPr>
            <a:r>
              <a:rPr lang="en-US" altLang="zh-CN" dirty="0"/>
              <a:t> </a:t>
            </a:r>
            <a:endParaRPr lang="zh-CN" altLang="en-US" dirty="0" smtClean="0"/>
          </a:p>
        </p:txBody>
      </p:sp>
      <p:sp>
        <p:nvSpPr>
          <p:cNvPr id="67587" name="Rectangle 3"/>
          <p:cNvSpPr>
            <a:spLocks noGrp="1" noChangeArrowheads="1"/>
          </p:cNvSpPr>
          <p:nvPr>
            <p:ph type="title"/>
          </p:nvPr>
        </p:nvSpPr>
        <p:spPr/>
        <p:txBody>
          <a:bodyPr/>
          <a:lstStyle/>
          <a:p>
            <a:pPr eaLnBrk="1" hangingPunct="1"/>
            <a:r>
              <a:rPr lang="en-US" altLang="zh-CN" smtClean="0"/>
              <a:t>2.4 </a:t>
            </a:r>
            <a:r>
              <a:rPr lang="zh-CN" altLang="en-US" smtClean="0"/>
              <a:t>纹理映射新技术</a:t>
            </a:r>
          </a:p>
        </p:txBody>
      </p:sp>
      <p:sp>
        <p:nvSpPr>
          <p:cNvPr id="67588" name="Rectangle 2"/>
          <p:cNvSpPr txBox="1">
            <a:spLocks noChangeArrowheads="1"/>
          </p:cNvSpPr>
          <p:nvPr/>
        </p:nvSpPr>
        <p:spPr bwMode="auto">
          <a:xfrm>
            <a:off x="812800" y="1752600"/>
            <a:ext cx="10972800" cy="506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20000"/>
              </a:spcBef>
              <a:buClr>
                <a:schemeClr val="bg2"/>
              </a:buClr>
              <a:buSzPct val="75000"/>
              <a:buFont typeface="Wingdings" pitchFamily="2" charset="2"/>
              <a:buChar char="p"/>
            </a:pPr>
            <a:r>
              <a:rPr lang="en-US" altLang="zh-CN" sz="2800" b="1"/>
              <a:t>Steep</a:t>
            </a:r>
            <a:r>
              <a:rPr lang="zh-CN" altLang="en-US" sz="2800" b="1"/>
              <a:t> </a:t>
            </a:r>
            <a:r>
              <a:rPr lang="en-US" altLang="zh-CN" sz="2800" b="1"/>
              <a:t>Parallax Mapping with Linear Interpolating</a:t>
            </a:r>
          </a:p>
        </p:txBody>
      </p:sp>
      <p:sp>
        <p:nvSpPr>
          <p:cNvPr id="6" name="TextBox 5"/>
          <p:cNvSpPr txBox="1">
            <a:spLocks noChangeArrowheads="1"/>
          </p:cNvSpPr>
          <p:nvPr/>
        </p:nvSpPr>
        <p:spPr bwMode="auto">
          <a:xfrm>
            <a:off x="1583267" y="6434138"/>
            <a:ext cx="1075266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b="1"/>
              <a:t>Steep Parallax Mapping with Linear Interpolating</a:t>
            </a:r>
          </a:p>
          <a:p>
            <a:pPr eaLnBrk="1" hangingPunct="1"/>
            <a:r>
              <a:rPr lang="en-US" altLang="zh-CN" b="1"/>
              <a:t> </a:t>
            </a:r>
            <a:endParaRPr lang="zh-CN" altLang="en-US" b="1"/>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rcRect l="1927" t="14487" r="2858" b="4962"/>
          <a:stretch>
            <a:fillRect/>
          </a:stretch>
        </p:blipFill>
        <p:spPr bwMode="auto">
          <a:xfrm>
            <a:off x="469900" y="671513"/>
            <a:ext cx="11658600" cy="574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7667643"/>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3"/>
          <p:cNvSpPr>
            <a:spLocks noGrp="1" noChangeArrowheads="1"/>
          </p:cNvSpPr>
          <p:nvPr>
            <p:ph type="body" sz="half" idx="1"/>
          </p:nvPr>
        </p:nvSpPr>
        <p:spPr>
          <a:xfrm>
            <a:off x="609600" y="1600201"/>
            <a:ext cx="9567333" cy="4530725"/>
          </a:xfrm>
        </p:spPr>
        <p:txBody>
          <a:bodyPr/>
          <a:lstStyle/>
          <a:p>
            <a:pPr marL="717550" lvl="1" indent="-342900" eaLnBrk="1" hangingPunct="0">
              <a:lnSpc>
                <a:spcPct val="140000"/>
              </a:lnSpc>
              <a:spcBef>
                <a:spcPts val="1800"/>
              </a:spcBef>
              <a:buFont typeface="Wingdings" panose="05000000000000000000" pitchFamily="2" charset="2"/>
              <a:buChar char="Ø"/>
              <a:defRPr/>
            </a:pPr>
            <a:r>
              <a:rPr lang="en-US" altLang="zh-CN" b="1" dirty="0" smtClean="0">
                <a:solidFill>
                  <a:schemeClr val="bg2">
                    <a:lumMod val="50000"/>
                  </a:schemeClr>
                </a:solidFill>
                <a:latin typeface="微软雅黑" panose="020B0503020204020204" pitchFamily="34" charset="-122"/>
                <a:ea typeface="微软雅黑" panose="020B0503020204020204" pitchFamily="34" charset="-122"/>
              </a:rPr>
              <a:t>Displacement </a:t>
            </a:r>
            <a:r>
              <a:rPr lang="en-US" altLang="zh-CN" b="1" dirty="0">
                <a:solidFill>
                  <a:schemeClr val="bg2">
                    <a:lumMod val="50000"/>
                  </a:schemeClr>
                </a:solidFill>
                <a:latin typeface="微软雅黑" panose="020B0503020204020204" pitchFamily="34" charset="-122"/>
                <a:ea typeface="微软雅黑" panose="020B0503020204020204" pitchFamily="34" charset="-122"/>
              </a:rPr>
              <a:t>Mapping</a:t>
            </a:r>
          </a:p>
          <a:p>
            <a:pPr marL="1260475" lvl="3" indent="-342900" fontAlgn="base" hangingPunct="0">
              <a:lnSpc>
                <a:spcPct val="13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sym typeface="Lato Light"/>
              </a:rPr>
              <a:t>也叫映射转移、置换贴图</a:t>
            </a:r>
          </a:p>
        </p:txBody>
      </p:sp>
      <p:pic>
        <p:nvPicPr>
          <p:cNvPr id="65540" name="Picture 4" descr="位移映射原理图"/>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2734733" y="2760664"/>
            <a:ext cx="7537451" cy="4097337"/>
          </a:xfrm>
          <a:noFill/>
        </p:spPr>
      </p:pic>
      <p:sp>
        <p:nvSpPr>
          <p:cNvPr id="65541" name="Text Box 5"/>
          <p:cNvSpPr txBox="1">
            <a:spLocks noChangeArrowheads="1"/>
          </p:cNvSpPr>
          <p:nvPr/>
        </p:nvSpPr>
        <p:spPr bwMode="auto">
          <a:xfrm>
            <a:off x="7776634" y="5445126"/>
            <a:ext cx="24003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b="1">
                <a:solidFill>
                  <a:schemeClr val="bg2">
                    <a:lumMod val="50000"/>
                  </a:schemeClr>
                </a:solidFill>
              </a:rPr>
              <a:t>原始三角片</a:t>
            </a:r>
          </a:p>
        </p:txBody>
      </p:sp>
      <p:sp>
        <p:nvSpPr>
          <p:cNvPr id="65542" name="Text Box 6"/>
          <p:cNvSpPr txBox="1">
            <a:spLocks noChangeArrowheads="1"/>
          </p:cNvSpPr>
          <p:nvPr/>
        </p:nvSpPr>
        <p:spPr bwMode="auto">
          <a:xfrm>
            <a:off x="9023351" y="3284538"/>
            <a:ext cx="24003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b="1">
                <a:solidFill>
                  <a:schemeClr val="bg2">
                    <a:lumMod val="50000"/>
                  </a:schemeClr>
                </a:solidFill>
              </a:rPr>
              <a:t>原始三角片法矢</a:t>
            </a:r>
          </a:p>
        </p:txBody>
      </p:sp>
      <p:sp>
        <p:nvSpPr>
          <p:cNvPr id="65543" name="Text Box 7"/>
          <p:cNvSpPr txBox="1">
            <a:spLocks noChangeArrowheads="1"/>
          </p:cNvSpPr>
          <p:nvPr/>
        </p:nvSpPr>
        <p:spPr bwMode="auto">
          <a:xfrm>
            <a:off x="3407834" y="3500438"/>
            <a:ext cx="24003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b="1" dirty="0">
                <a:solidFill>
                  <a:schemeClr val="bg2">
                    <a:lumMod val="50000"/>
                  </a:schemeClr>
                </a:solidFill>
              </a:rPr>
              <a:t>位移面</a:t>
            </a:r>
          </a:p>
        </p:txBody>
      </p:sp>
      <p:sp>
        <p:nvSpPr>
          <p:cNvPr id="9" name="Rectangle 3"/>
          <p:cNvSpPr>
            <a:spLocks noGrp="1" noChangeArrowheads="1"/>
          </p:cNvSpPr>
          <p:nvPr>
            <p:ph type="title"/>
          </p:nvPr>
        </p:nvSpPr>
        <p:spPr>
          <a:xfrm>
            <a:off x="838418" y="365125"/>
            <a:ext cx="10515164" cy="1325563"/>
          </a:xfrm>
        </p:spPr>
        <p:txBody>
          <a:bodyPr>
            <a:normAutofit/>
          </a:bodyPr>
          <a:lstStyle/>
          <a:p>
            <a:pPr lvl="1" hangingPunct="0">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2.7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位移映射</a:t>
            </a:r>
            <a:endParaRPr lang="zh-CN" altLang="en-US"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323095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5539">
                                            <p:txEl>
                                              <p:pRg st="0" end="0"/>
                                            </p:txEl>
                                          </p:spTgt>
                                        </p:tgtEl>
                                        <p:attrNameLst>
                                          <p:attrName>style.visibility</p:attrName>
                                        </p:attrNameLst>
                                      </p:cBhvr>
                                      <p:to>
                                        <p:strVal val="visible"/>
                                      </p:to>
                                    </p:set>
                                    <p:animEffect transition="in" filter="fade">
                                      <p:cBhvr>
                                        <p:cTn id="7" dur="500"/>
                                        <p:tgtEl>
                                          <p:spTgt spid="65539">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65539">
                                            <p:txEl>
                                              <p:pRg st="1" end="1"/>
                                            </p:txEl>
                                          </p:spTgt>
                                        </p:tgtEl>
                                        <p:attrNameLst>
                                          <p:attrName>style.visibility</p:attrName>
                                        </p:attrNameLst>
                                      </p:cBhvr>
                                      <p:to>
                                        <p:strVal val="visible"/>
                                      </p:to>
                                    </p:set>
                                    <p:animEffect transition="in" filter="fade">
                                      <p:cBhvr>
                                        <p:cTn id="11" dur="500"/>
                                        <p:tgtEl>
                                          <p:spTgt spid="65539">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65540"/>
                                        </p:tgtEl>
                                        <p:attrNameLst>
                                          <p:attrName>style.visibility</p:attrName>
                                        </p:attrNameLst>
                                      </p:cBhvr>
                                      <p:to>
                                        <p:strVal val="visible"/>
                                      </p:to>
                                    </p:set>
                                    <p:animEffect transition="in" filter="fade">
                                      <p:cBhvr>
                                        <p:cTn id="16" dur="500"/>
                                        <p:tgtEl>
                                          <p:spTgt spid="6554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5541"/>
                                        </p:tgtEl>
                                        <p:attrNameLst>
                                          <p:attrName>style.visibility</p:attrName>
                                        </p:attrNameLst>
                                      </p:cBhvr>
                                      <p:to>
                                        <p:strVal val="visible"/>
                                      </p:to>
                                    </p:set>
                                    <p:animEffect transition="in" filter="fade">
                                      <p:cBhvr>
                                        <p:cTn id="21" dur="500"/>
                                        <p:tgtEl>
                                          <p:spTgt spid="6554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5542"/>
                                        </p:tgtEl>
                                        <p:attrNameLst>
                                          <p:attrName>style.visibility</p:attrName>
                                        </p:attrNameLst>
                                      </p:cBhvr>
                                      <p:to>
                                        <p:strVal val="visible"/>
                                      </p:to>
                                    </p:set>
                                    <p:animEffect transition="in" filter="fade">
                                      <p:cBhvr>
                                        <p:cTn id="26" dur="500"/>
                                        <p:tgtEl>
                                          <p:spTgt spid="6554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5543"/>
                                        </p:tgtEl>
                                        <p:attrNameLst>
                                          <p:attrName>style.visibility</p:attrName>
                                        </p:attrNameLst>
                                      </p:cBhvr>
                                      <p:to>
                                        <p:strVal val="visible"/>
                                      </p:to>
                                    </p:set>
                                    <p:animEffect transition="in" filter="fade">
                                      <p:cBhvr>
                                        <p:cTn id="31" dur="500"/>
                                        <p:tgtEl>
                                          <p:spTgt spid="655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1" grpId="0"/>
      <p:bldP spid="65542" grpId="0"/>
      <p:bldP spid="65543"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5" name="Picture 3" descr="qianyan01"/>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912284" y="1520826"/>
            <a:ext cx="10033000" cy="5267325"/>
          </a:xfrm>
          <a:noFill/>
        </p:spPr>
      </p:pic>
      <p:sp>
        <p:nvSpPr>
          <p:cNvPr id="5" name="Rectangle 3"/>
          <p:cNvSpPr>
            <a:spLocks noGrp="1" noChangeArrowheads="1"/>
          </p:cNvSpPr>
          <p:nvPr>
            <p:ph type="title"/>
          </p:nvPr>
        </p:nvSpPr>
        <p:spPr>
          <a:xfrm>
            <a:off x="838418" y="365125"/>
            <a:ext cx="10515164" cy="1325563"/>
          </a:xfrm>
        </p:spPr>
        <p:txBody>
          <a:bodyPr>
            <a:normAutofit/>
          </a:bodyPr>
          <a:lstStyle/>
          <a:p>
            <a:pPr lvl="1" hangingPunct="0">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2.7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位移映射</a:t>
            </a:r>
            <a:endParaRPr lang="zh-CN" altLang="en-US"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13927788"/>
      </p:ext>
    </p:extLst>
  </p:cSld>
  <p:clrMapOvr>
    <a:masterClrMapping/>
  </p:clrMapOvr>
  <p:transition spd="med"/>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内容占位符 1"/>
          <p:cNvSpPr>
            <a:spLocks noGrp="1"/>
          </p:cNvSpPr>
          <p:nvPr>
            <p:ph idx="1"/>
          </p:nvPr>
        </p:nvSpPr>
        <p:spPr/>
        <p:txBody>
          <a:bodyPr/>
          <a:lstStyle/>
          <a:p>
            <a:endParaRPr lang="zh-CN" altLang="en-US" smtClean="0"/>
          </a:p>
        </p:txBody>
      </p:sp>
      <p:pic>
        <p:nvPicPr>
          <p:cNvPr id="7066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628800"/>
            <a:ext cx="12039600" cy="496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p:cNvSpPr>
            <a:spLocks noGrp="1" noChangeArrowheads="1"/>
          </p:cNvSpPr>
          <p:nvPr>
            <p:ph type="title"/>
          </p:nvPr>
        </p:nvSpPr>
        <p:spPr>
          <a:xfrm>
            <a:off x="838418" y="365125"/>
            <a:ext cx="10515164" cy="1325563"/>
          </a:xfrm>
        </p:spPr>
        <p:txBody>
          <a:bodyPr>
            <a:normAutofit/>
          </a:bodyPr>
          <a:lstStyle/>
          <a:p>
            <a:pPr lvl="1" hangingPunct="0">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2.7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位移映射</a:t>
            </a:r>
            <a:endParaRPr lang="zh-CN" altLang="en-US"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36702146"/>
      </p:ext>
    </p:extLst>
  </p:cSld>
  <p:clrMapOvr>
    <a:masterClrMapping/>
  </p:clrMapOvr>
  <p:transition spd="med"/>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695400" y="1052736"/>
            <a:ext cx="10515164" cy="1325563"/>
          </a:xfrm>
        </p:spPr>
        <p:txBody>
          <a:bodyPr>
            <a:normAutofit/>
          </a:bodyPr>
          <a:lstStyle/>
          <a:p>
            <a:pPr marL="717550" lvl="1" indent="-342900" hangingPunct="0">
              <a:lnSpc>
                <a:spcPct val="140000"/>
              </a:lnSpc>
              <a:spcBef>
                <a:spcPts val="1800"/>
              </a:spcBef>
              <a:buFont typeface="Wingdings" panose="05000000000000000000" pitchFamily="2" charset="2"/>
              <a:buChar char="Ø"/>
              <a:defRPr/>
            </a:pPr>
            <a:r>
              <a:rPr lang="en-US" altLang="zh-CN" sz="2400" b="1" dirty="0">
                <a:solidFill>
                  <a:schemeClr val="bg2">
                    <a:lumMod val="50000"/>
                  </a:schemeClr>
                </a:solidFill>
                <a:latin typeface="微软雅黑" panose="020B0503020204020204" pitchFamily="34" charset="-122"/>
                <a:ea typeface="微软雅黑" panose="020B0503020204020204" pitchFamily="34" charset="-122"/>
              </a:rPr>
              <a:t>View-Dependent Displacement Mapping</a:t>
            </a:r>
          </a:p>
        </p:txBody>
      </p:sp>
      <p:sp>
        <p:nvSpPr>
          <p:cNvPr id="71683" name="Text Box 4"/>
          <p:cNvSpPr txBox="1">
            <a:spLocks noChangeArrowheads="1"/>
          </p:cNvSpPr>
          <p:nvPr/>
        </p:nvSpPr>
        <p:spPr bwMode="auto">
          <a:xfrm>
            <a:off x="958851" y="4983163"/>
            <a:ext cx="331258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dirty="0">
                <a:solidFill>
                  <a:schemeClr val="bg2">
                    <a:lumMod val="50000"/>
                  </a:schemeClr>
                </a:solidFill>
              </a:rPr>
              <a:t>Bump Mapping</a:t>
            </a:r>
          </a:p>
        </p:txBody>
      </p:sp>
      <p:sp>
        <p:nvSpPr>
          <p:cNvPr id="71684" name="Text Box 5"/>
          <p:cNvSpPr txBox="1">
            <a:spLocks noChangeArrowheads="1"/>
          </p:cNvSpPr>
          <p:nvPr/>
        </p:nvSpPr>
        <p:spPr bwMode="auto">
          <a:xfrm>
            <a:off x="5135033" y="4983163"/>
            <a:ext cx="33125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a:solidFill>
                  <a:schemeClr val="bg2">
                    <a:lumMod val="50000"/>
                  </a:schemeClr>
                </a:solidFill>
              </a:rPr>
              <a:t>Displacement Mapping</a:t>
            </a:r>
          </a:p>
        </p:txBody>
      </p:sp>
      <p:sp>
        <p:nvSpPr>
          <p:cNvPr id="71685" name="Text Box 6"/>
          <p:cNvSpPr txBox="1">
            <a:spLocks noChangeArrowheads="1"/>
          </p:cNvSpPr>
          <p:nvPr/>
        </p:nvSpPr>
        <p:spPr bwMode="auto">
          <a:xfrm>
            <a:off x="8113185" y="4983163"/>
            <a:ext cx="331258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spcBef>
                <a:spcPct val="50000"/>
              </a:spcBef>
            </a:pPr>
            <a:r>
              <a:rPr lang="en-US" altLang="zh-CN">
                <a:solidFill>
                  <a:schemeClr val="bg2">
                    <a:lumMod val="50000"/>
                  </a:schemeClr>
                </a:solidFill>
              </a:rPr>
              <a:t>VDM</a:t>
            </a:r>
          </a:p>
        </p:txBody>
      </p:sp>
      <p:sp>
        <p:nvSpPr>
          <p:cNvPr id="71686" name="Text Box 7"/>
          <p:cNvSpPr txBox="1">
            <a:spLocks noChangeArrowheads="1"/>
          </p:cNvSpPr>
          <p:nvPr/>
        </p:nvSpPr>
        <p:spPr bwMode="auto">
          <a:xfrm>
            <a:off x="912284" y="6021388"/>
            <a:ext cx="1075266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dirty="0">
                <a:solidFill>
                  <a:schemeClr val="bg2">
                    <a:lumMod val="50000"/>
                  </a:schemeClr>
                </a:solidFill>
              </a:rPr>
              <a:t>VDM</a:t>
            </a:r>
            <a:r>
              <a:rPr lang="zh-CN" altLang="en-US" dirty="0">
                <a:solidFill>
                  <a:schemeClr val="bg2">
                    <a:lumMod val="50000"/>
                  </a:schemeClr>
                </a:solidFill>
              </a:rPr>
              <a:t>解决了位移映射中的遮挡和轮廓问题，并通过硬件加速可实现实时绘制</a:t>
            </a:r>
          </a:p>
        </p:txBody>
      </p:sp>
      <p:pic>
        <p:nvPicPr>
          <p:cNvPr id="71687" name="Picture 9"/>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624418" y="2133601"/>
            <a:ext cx="3625849" cy="2735263"/>
          </a:xfrm>
          <a:noFill/>
        </p:spPr>
      </p:pic>
      <p:pic>
        <p:nvPicPr>
          <p:cNvPr id="71688"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6468" y="2135189"/>
            <a:ext cx="3647017" cy="271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9"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6985" y="2133601"/>
            <a:ext cx="3625849" cy="273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3"/>
          <p:cNvSpPr txBox="1">
            <a:spLocks noChangeArrowheads="1"/>
          </p:cNvSpPr>
          <p:nvPr/>
        </p:nvSpPr>
        <p:spPr>
          <a:xfrm>
            <a:off x="838418" y="365125"/>
            <a:ext cx="10515164" cy="1325563"/>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hangingPunct="0">
              <a:defRPr/>
            </a:pPr>
            <a:r>
              <a:rPr lang="en-US" altLang="zh-CN" sz="3200" b="1" smtClean="0">
                <a:solidFill>
                  <a:schemeClr val="accent6">
                    <a:lumMod val="50000"/>
                  </a:schemeClr>
                </a:solidFill>
                <a:latin typeface="微软雅黑" panose="020B0503020204020204" pitchFamily="34" charset="-122"/>
                <a:ea typeface="微软雅黑" panose="020B0503020204020204" pitchFamily="34" charset="-122"/>
              </a:rPr>
              <a:t>2.7 </a:t>
            </a:r>
            <a:r>
              <a:rPr lang="zh-CN" altLang="en-US" sz="3200" b="1" smtClean="0">
                <a:solidFill>
                  <a:schemeClr val="accent6">
                    <a:lumMod val="50000"/>
                  </a:schemeClr>
                </a:solidFill>
                <a:latin typeface="微软雅黑" panose="020B0503020204020204" pitchFamily="34" charset="-122"/>
                <a:ea typeface="微软雅黑" panose="020B0503020204020204" pitchFamily="34" charset="-122"/>
              </a:rPr>
              <a:t>位移映射</a:t>
            </a:r>
            <a:endParaRPr lang="zh-CN" altLang="en-US"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33488262"/>
      </p:ext>
    </p:extLst>
  </p:cSld>
  <p:clrMapOvr>
    <a:masterClrMapping/>
  </p:clrMapOvr>
  <p:transition spd="med"/>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type="body" sz="half" idx="1"/>
          </p:nvPr>
        </p:nvSpPr>
        <p:spPr>
          <a:xfrm>
            <a:off x="1007534" y="1628775"/>
            <a:ext cx="10176933" cy="4400550"/>
          </a:xfrm>
        </p:spPr>
        <p:txBody>
          <a:bodyPr>
            <a:normAutofit fontScale="70000" lnSpcReduction="20000"/>
          </a:bodyPr>
          <a:lstStyle/>
          <a:p>
            <a:pPr marL="717550" lvl="1" indent="-342900" hangingPunct="0">
              <a:lnSpc>
                <a:spcPct val="150000"/>
              </a:lnSpc>
              <a:spcBef>
                <a:spcPts val="1800"/>
              </a:spcBef>
              <a:buFont typeface="Wingdings" panose="05000000000000000000" pitchFamily="2" charset="2"/>
              <a:buChar char="Ø"/>
              <a:defRPr/>
            </a:pPr>
            <a:r>
              <a:rPr lang="zh-CN" altLang="en-US" sz="3400" b="1" dirty="0" smtClean="0">
                <a:solidFill>
                  <a:schemeClr val="bg2">
                    <a:lumMod val="50000"/>
                  </a:schemeClr>
                </a:solidFill>
                <a:latin typeface="微软雅黑" panose="020B0503020204020204" pitchFamily="34" charset="-122"/>
                <a:ea typeface="微软雅黑" panose="020B0503020204020204" pitchFamily="34" charset="-122"/>
              </a:rPr>
              <a:t>二</a:t>
            </a:r>
            <a:r>
              <a:rPr lang="zh-CN" altLang="en-US" sz="3400" b="1" dirty="0">
                <a:solidFill>
                  <a:schemeClr val="bg2">
                    <a:lumMod val="50000"/>
                  </a:schemeClr>
                </a:solidFill>
                <a:latin typeface="微软雅黑" panose="020B0503020204020204" pitchFamily="34" charset="-122"/>
                <a:ea typeface="微软雅黑" panose="020B0503020204020204" pitchFamily="34" charset="-122"/>
              </a:rPr>
              <a:t>维纹理存在的问题</a:t>
            </a:r>
          </a:p>
          <a:p>
            <a:pPr marL="1260475" lvl="3" indent="-342900" hangingPunct="0">
              <a:lnSpc>
                <a:spcPct val="150000"/>
              </a:lnSpc>
              <a:spcBef>
                <a:spcPts val="1200"/>
              </a:spcBef>
              <a:buFont typeface="Arial" panose="020B0604020202020204" pitchFamily="34" charset="0"/>
              <a:buChar char="•"/>
              <a:defRPr/>
            </a:pP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物体曲面上曲率变化大的区域可能发生纹理的非均匀变形</a:t>
            </a:r>
            <a:r>
              <a:rPr lang="en-US" altLang="zh-CN" sz="2800" b="1" dirty="0">
                <a:solidFill>
                  <a:schemeClr val="accent6">
                    <a:lumMod val="50000"/>
                  </a:schemeClr>
                </a:solidFill>
                <a:latin typeface="微软雅黑" panose="020B0503020204020204" pitchFamily="34" charset="-122"/>
                <a:ea typeface="微软雅黑" panose="020B0503020204020204" pitchFamily="34" charset="-122"/>
              </a:rPr>
              <a:t>,</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导致不真实的视觉效果；</a:t>
            </a:r>
          </a:p>
          <a:p>
            <a:pPr marL="1260475" lvl="3" indent="-342900" hangingPunct="0">
              <a:lnSpc>
                <a:spcPct val="150000"/>
              </a:lnSpc>
              <a:spcBef>
                <a:spcPts val="1200"/>
              </a:spcBef>
              <a:buFont typeface="Arial" panose="020B0604020202020204" pitchFamily="34" charset="0"/>
              <a:buChar char="•"/>
              <a:defRPr/>
            </a:pP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对由多个曲面片拼接而成的物体表面进行二维纹理映射时</a:t>
            </a:r>
            <a:r>
              <a:rPr lang="en-US" altLang="zh-CN" sz="2800" b="1" dirty="0">
                <a:solidFill>
                  <a:schemeClr val="accent6">
                    <a:lumMod val="50000"/>
                  </a:schemeClr>
                </a:solidFill>
                <a:latin typeface="微软雅黑" panose="020B0503020204020204" pitchFamily="34" charset="-122"/>
                <a:ea typeface="微软雅黑" panose="020B0503020204020204" pitchFamily="34" charset="-122"/>
              </a:rPr>
              <a:t>,</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很难保证相邻曲面片间纹理的连续性。</a:t>
            </a:r>
          </a:p>
          <a:p>
            <a:pPr marL="717550" lvl="1" indent="-342900" hangingPunct="0">
              <a:lnSpc>
                <a:spcPct val="150000"/>
              </a:lnSpc>
              <a:spcBef>
                <a:spcPts val="1800"/>
              </a:spcBef>
              <a:buFont typeface="Wingdings" panose="05000000000000000000" pitchFamily="2" charset="2"/>
              <a:buChar char="Ø"/>
              <a:defRPr/>
            </a:pPr>
            <a:r>
              <a:rPr lang="zh-CN" altLang="en-US" sz="3400" b="1" dirty="0">
                <a:solidFill>
                  <a:schemeClr val="bg2">
                    <a:lumMod val="50000"/>
                  </a:schemeClr>
                </a:solidFill>
                <a:latin typeface="微软雅黑" panose="020B0503020204020204" pitchFamily="34" charset="-122"/>
                <a:ea typeface="微软雅黑" panose="020B0503020204020204" pitchFamily="34" charset="-122"/>
              </a:rPr>
              <a:t>三维纹理映射</a:t>
            </a:r>
          </a:p>
          <a:p>
            <a:pPr marL="1260475" lvl="3" indent="-342900" eaLnBrk="1" hangingPunct="0">
              <a:lnSpc>
                <a:spcPct val="150000"/>
              </a:lnSpc>
              <a:spcBef>
                <a:spcPts val="1200"/>
              </a:spcBef>
              <a:buFont typeface="Arial" panose="020B0604020202020204" pitchFamily="34" charset="0"/>
              <a:buChar char="•"/>
              <a:defRPr/>
            </a:pP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将纹理模式直接定义在三维空间，通过将物体嵌入到纹理空间实现纹理映射；</a:t>
            </a:r>
          </a:p>
          <a:p>
            <a:pPr marL="1260475" lvl="3" indent="-342900" eaLnBrk="1" hangingPunct="0">
              <a:lnSpc>
                <a:spcPct val="150000"/>
              </a:lnSpc>
              <a:spcBef>
                <a:spcPts val="1200"/>
              </a:spcBef>
              <a:buFont typeface="Arial" panose="020B0604020202020204" pitchFamily="34" charset="0"/>
              <a:buChar char="•"/>
              <a:defRPr/>
            </a:pP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三维纹理的构造方法</a:t>
            </a:r>
          </a:p>
          <a:p>
            <a:pPr marL="889000" lvl="1" indent="-439738" eaLnBrk="1" hangingPunct="1">
              <a:lnSpc>
                <a:spcPct val="90000"/>
              </a:lnSpc>
              <a:spcBef>
                <a:spcPct val="45000"/>
              </a:spcBef>
              <a:buFont typeface="Wingdings" pitchFamily="2" charset="2"/>
              <a:buNone/>
            </a:pPr>
            <a:endParaRPr lang="zh-CN" altLang="en-US" sz="2200" dirty="0" smtClean="0"/>
          </a:p>
          <a:p>
            <a:pPr marL="889000" lvl="1" indent="-439738" eaLnBrk="1" hangingPunct="1">
              <a:lnSpc>
                <a:spcPct val="90000"/>
              </a:lnSpc>
              <a:buFont typeface="Wingdings" pitchFamily="2" charset="2"/>
              <a:buNone/>
            </a:pPr>
            <a:endParaRPr lang="zh-CN" altLang="en-US" sz="2200" dirty="0" smtClean="0"/>
          </a:p>
          <a:p>
            <a:pPr marL="889000" lvl="1" indent="-439738" eaLnBrk="1" hangingPunct="1">
              <a:lnSpc>
                <a:spcPct val="90000"/>
              </a:lnSpc>
              <a:buFont typeface="Wingdings" pitchFamily="2" charset="2"/>
              <a:buNone/>
            </a:pPr>
            <a:endParaRPr lang="zh-CN" altLang="en-US" sz="2000" dirty="0" smtClean="0"/>
          </a:p>
          <a:p>
            <a:pPr marL="889000" lvl="1" indent="-439738" eaLnBrk="1" hangingPunct="1">
              <a:lnSpc>
                <a:spcPct val="90000"/>
              </a:lnSpc>
              <a:buFont typeface="Wingdings" pitchFamily="2" charset="2"/>
              <a:buNone/>
            </a:pPr>
            <a:endParaRPr lang="zh-CN" altLang="en-US" sz="2000" dirty="0" smtClean="0"/>
          </a:p>
          <a:p>
            <a:pPr marL="889000" lvl="1" indent="-439738" eaLnBrk="1" hangingPunct="1">
              <a:lnSpc>
                <a:spcPct val="90000"/>
              </a:lnSpc>
              <a:buFont typeface="Wingdings" pitchFamily="2" charset="2"/>
              <a:buNone/>
            </a:pPr>
            <a:endParaRPr lang="en-US" altLang="zh-CN" sz="2000" dirty="0" smtClean="0"/>
          </a:p>
        </p:txBody>
      </p:sp>
      <p:sp>
        <p:nvSpPr>
          <p:cNvPr id="6" name="Rectangle 3"/>
          <p:cNvSpPr>
            <a:spLocks noGrp="1" noChangeArrowheads="1"/>
          </p:cNvSpPr>
          <p:nvPr>
            <p:ph type="title"/>
          </p:nvPr>
        </p:nvSpPr>
        <p:spPr>
          <a:xfrm>
            <a:off x="838418" y="365125"/>
            <a:ext cx="10515164" cy="1325563"/>
          </a:xfrm>
        </p:spPr>
        <p:txBody>
          <a:bodyPr>
            <a:normAutofit/>
          </a:bodyPr>
          <a:lstStyle/>
          <a:p>
            <a:pPr lvl="1" hangingPunct="0">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2.8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过程纹理</a:t>
            </a:r>
            <a:endParaRPr lang="zh-CN" altLang="en-US"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8192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Effect transition="in" filter="wipe(up)">
                                      <p:cBhvr>
                                        <p:cTn id="7" dur="500"/>
                                        <p:tgtEl>
                                          <p:spTgt spid="13315">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3315">
                                            <p:txEl>
                                              <p:pRg st="1" end="1"/>
                                            </p:txEl>
                                          </p:spTgt>
                                        </p:tgtEl>
                                        <p:attrNameLst>
                                          <p:attrName>style.visibility</p:attrName>
                                        </p:attrNameLst>
                                      </p:cBhvr>
                                      <p:to>
                                        <p:strVal val="visible"/>
                                      </p:to>
                                    </p:set>
                                    <p:animEffect transition="in" filter="wipe(up)">
                                      <p:cBhvr>
                                        <p:cTn id="10" dur="500"/>
                                        <p:tgtEl>
                                          <p:spTgt spid="13315">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3315">
                                            <p:txEl>
                                              <p:pRg st="2" end="2"/>
                                            </p:txEl>
                                          </p:spTgt>
                                        </p:tgtEl>
                                        <p:attrNameLst>
                                          <p:attrName>style.visibility</p:attrName>
                                        </p:attrNameLst>
                                      </p:cBhvr>
                                      <p:to>
                                        <p:strVal val="visible"/>
                                      </p:to>
                                    </p:set>
                                    <p:animEffect transition="in" filter="wipe(up)">
                                      <p:cBhvr>
                                        <p:cTn id="13" dur="500"/>
                                        <p:tgtEl>
                                          <p:spTgt spid="13315">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3315">
                                            <p:txEl>
                                              <p:pRg st="3" end="3"/>
                                            </p:txEl>
                                          </p:spTgt>
                                        </p:tgtEl>
                                        <p:attrNameLst>
                                          <p:attrName>style.visibility</p:attrName>
                                        </p:attrNameLst>
                                      </p:cBhvr>
                                      <p:to>
                                        <p:strVal val="visible"/>
                                      </p:to>
                                    </p:set>
                                    <p:animEffect transition="in" filter="wipe(up)">
                                      <p:cBhvr>
                                        <p:cTn id="16" dur="500"/>
                                        <p:tgtEl>
                                          <p:spTgt spid="13315">
                                            <p:txEl>
                                              <p:pRg st="3" end="3"/>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3315">
                                            <p:txEl>
                                              <p:pRg st="4" end="4"/>
                                            </p:txEl>
                                          </p:spTgt>
                                        </p:tgtEl>
                                        <p:attrNameLst>
                                          <p:attrName>style.visibility</p:attrName>
                                        </p:attrNameLst>
                                      </p:cBhvr>
                                      <p:to>
                                        <p:strVal val="visible"/>
                                      </p:to>
                                    </p:set>
                                    <p:animEffect transition="in" filter="wipe(up)">
                                      <p:cBhvr>
                                        <p:cTn id="19" dur="500"/>
                                        <p:tgtEl>
                                          <p:spTgt spid="13315">
                                            <p:txEl>
                                              <p:pRg st="4" end="4"/>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3315">
                                            <p:txEl>
                                              <p:pRg st="5" end="5"/>
                                            </p:txEl>
                                          </p:spTgt>
                                        </p:tgtEl>
                                        <p:attrNameLst>
                                          <p:attrName>style.visibility</p:attrName>
                                        </p:attrNameLst>
                                      </p:cBhvr>
                                      <p:to>
                                        <p:strVal val="visible"/>
                                      </p:to>
                                    </p:set>
                                    <p:animEffect transition="in" filter="wipe(up)">
                                      <p:cBhvr>
                                        <p:cTn id="22" dur="500"/>
                                        <p:tgtEl>
                                          <p:spTgt spid="133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3"/>
          <p:cNvSpPr>
            <a:spLocks noGrp="1" noChangeArrowheads="1"/>
          </p:cNvSpPr>
          <p:nvPr>
            <p:ph type="body" sz="half" idx="1"/>
          </p:nvPr>
        </p:nvSpPr>
        <p:spPr>
          <a:xfrm>
            <a:off x="1007534" y="1836738"/>
            <a:ext cx="10176933" cy="4400550"/>
          </a:xfrm>
        </p:spPr>
        <p:txBody>
          <a:bodyPr/>
          <a:lstStyle/>
          <a:p>
            <a:pPr marL="889000" lvl="1" indent="-439738" eaLnBrk="1" hangingPunct="1">
              <a:buFont typeface="Wingdings" pitchFamily="2" charset="2"/>
              <a:buNone/>
            </a:pPr>
            <a:endParaRPr lang="zh-CN" altLang="en-US" sz="2200" smtClean="0"/>
          </a:p>
          <a:p>
            <a:pPr marL="889000" lvl="1" indent="-439738" eaLnBrk="1" hangingPunct="1">
              <a:buFont typeface="Wingdings" pitchFamily="2" charset="2"/>
              <a:buNone/>
            </a:pPr>
            <a:endParaRPr lang="zh-CN" altLang="en-US" sz="2000" smtClean="0"/>
          </a:p>
          <a:p>
            <a:pPr marL="889000" lvl="1" indent="-439738" eaLnBrk="1" hangingPunct="1">
              <a:buFont typeface="Wingdings" pitchFamily="2" charset="2"/>
              <a:buNone/>
            </a:pPr>
            <a:endParaRPr lang="zh-CN" altLang="en-US" sz="2000" smtClean="0"/>
          </a:p>
          <a:p>
            <a:pPr marL="889000" lvl="1" indent="-439738" eaLnBrk="1" hangingPunct="1">
              <a:buFont typeface="Wingdings" pitchFamily="2" charset="2"/>
              <a:buNone/>
            </a:pPr>
            <a:endParaRPr lang="en-US" altLang="zh-CN" sz="2000" smtClean="0"/>
          </a:p>
        </p:txBody>
      </p:sp>
      <p:pic>
        <p:nvPicPr>
          <p:cNvPr id="73732" name="图片 1">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rcRect r="12128"/>
          <a:stretch>
            <a:fillRect/>
          </a:stretch>
        </p:blipFill>
        <p:spPr bwMode="auto">
          <a:xfrm>
            <a:off x="1390651" y="1628800"/>
            <a:ext cx="9025829" cy="4896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p:cNvSpPr>
            <a:spLocks noGrp="1" noChangeArrowheads="1"/>
          </p:cNvSpPr>
          <p:nvPr>
            <p:ph type="title"/>
          </p:nvPr>
        </p:nvSpPr>
        <p:spPr>
          <a:xfrm>
            <a:off x="838418" y="365125"/>
            <a:ext cx="10515164" cy="1325563"/>
          </a:xfrm>
        </p:spPr>
        <p:txBody>
          <a:bodyPr>
            <a:normAutofit/>
          </a:bodyPr>
          <a:lstStyle/>
          <a:p>
            <a:pPr lvl="1" hangingPunct="0">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2.8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过程纹理</a:t>
            </a:r>
            <a:endParaRPr lang="zh-CN" altLang="en-US"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6245590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body" sz="half" idx="1"/>
          </p:nvPr>
        </p:nvSpPr>
        <p:spPr>
          <a:xfrm>
            <a:off x="1007534" y="1836738"/>
            <a:ext cx="10176933" cy="4400550"/>
          </a:xfrm>
        </p:spPr>
        <p:txBody>
          <a:bodyPr>
            <a:normAutofit fontScale="92500" lnSpcReduction="20000"/>
          </a:bodyPr>
          <a:lstStyle/>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三维纹理的定义方法</a:t>
            </a:r>
          </a:p>
          <a:p>
            <a:pPr marL="1260475" lvl="3" indent="-342900" eaLnBrk="1" hangingPunct="0">
              <a:lnSpc>
                <a:spcPct val="13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数字化离散采样</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内存耗费巨大</a:t>
            </a:r>
          </a:p>
          <a:p>
            <a:pPr marL="1260475" lvl="3" indent="-342900" eaLnBrk="1" hangingPunct="0">
              <a:lnSpc>
                <a:spcPct val="13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数学模型</a:t>
            </a:r>
          </a:p>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过程纹理</a:t>
            </a:r>
          </a:p>
          <a:p>
            <a:pPr marL="1260475" lvl="3" indent="-342900" eaLnBrk="1" hangingPunct="0">
              <a:lnSpc>
                <a:spcPct val="14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通过定义简单的过程迭代函数生成的三维纹理，称为过程纹理 </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(Procedural Texture)</a:t>
            </a:r>
          </a:p>
          <a:p>
            <a:pPr marL="1260475" lvl="3" indent="-342900" eaLnBrk="1" hangingPunct="0">
              <a:lnSpc>
                <a:spcPct val="14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过程纹理均为解析表达的数学模型，目的是用简单的参数来逼真地描述复杂的自然纹理细节</a:t>
            </a:r>
          </a:p>
          <a:p>
            <a:pPr marL="1260475" lvl="3" indent="-342900" eaLnBrk="1" hangingPunct="0">
              <a:lnSpc>
                <a:spcPct val="14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经验模型</a:t>
            </a:r>
          </a:p>
          <a:p>
            <a:pPr marL="889000" lvl="1" indent="-439738" eaLnBrk="1" hangingPunct="1">
              <a:buFont typeface="Wingdings" pitchFamily="2" charset="2"/>
              <a:buNone/>
            </a:pPr>
            <a:endParaRPr lang="zh-CN" altLang="en-US" sz="2200" dirty="0" smtClean="0"/>
          </a:p>
          <a:p>
            <a:pPr marL="889000" lvl="1" indent="-439738" eaLnBrk="1" hangingPunct="1">
              <a:buFont typeface="Wingdings" pitchFamily="2" charset="2"/>
              <a:buNone/>
            </a:pPr>
            <a:endParaRPr lang="zh-CN" altLang="en-US" sz="2000" dirty="0" smtClean="0"/>
          </a:p>
          <a:p>
            <a:pPr marL="889000" lvl="1" indent="-439738" eaLnBrk="1" hangingPunct="1">
              <a:buFont typeface="Wingdings" pitchFamily="2" charset="2"/>
              <a:buNone/>
            </a:pPr>
            <a:endParaRPr lang="zh-CN" altLang="en-US" sz="2000" dirty="0" smtClean="0"/>
          </a:p>
          <a:p>
            <a:pPr marL="889000" lvl="1" indent="-439738" eaLnBrk="1" hangingPunct="1">
              <a:buFont typeface="Wingdings" pitchFamily="2" charset="2"/>
              <a:buNone/>
            </a:pPr>
            <a:endParaRPr lang="en-US" altLang="zh-CN" sz="2000" dirty="0" smtClean="0"/>
          </a:p>
        </p:txBody>
      </p:sp>
      <p:sp>
        <p:nvSpPr>
          <p:cNvPr id="6" name="Rectangle 3"/>
          <p:cNvSpPr>
            <a:spLocks noGrp="1" noChangeArrowheads="1"/>
          </p:cNvSpPr>
          <p:nvPr>
            <p:ph type="title"/>
          </p:nvPr>
        </p:nvSpPr>
        <p:spPr>
          <a:xfrm>
            <a:off x="838418" y="365125"/>
            <a:ext cx="10515164" cy="1325563"/>
          </a:xfrm>
        </p:spPr>
        <p:txBody>
          <a:bodyPr>
            <a:normAutofit/>
          </a:bodyPr>
          <a:lstStyle/>
          <a:p>
            <a:pPr lvl="1" hangingPunct="0">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2.8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过程纹理</a:t>
            </a:r>
            <a:endParaRPr lang="zh-CN" altLang="en-US"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96748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animEffect transition="in" filter="wipe(up)">
                                      <p:cBhvr>
                                        <p:cTn id="7" dur="500"/>
                                        <p:tgtEl>
                                          <p:spTgt spid="15363">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5363">
                                            <p:txEl>
                                              <p:pRg st="1" end="1"/>
                                            </p:txEl>
                                          </p:spTgt>
                                        </p:tgtEl>
                                        <p:attrNameLst>
                                          <p:attrName>style.visibility</p:attrName>
                                        </p:attrNameLst>
                                      </p:cBhvr>
                                      <p:to>
                                        <p:strVal val="visible"/>
                                      </p:to>
                                    </p:set>
                                    <p:animEffect transition="in" filter="wipe(up)">
                                      <p:cBhvr>
                                        <p:cTn id="10" dur="500"/>
                                        <p:tgtEl>
                                          <p:spTgt spid="15363">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5363">
                                            <p:txEl>
                                              <p:pRg st="2" end="2"/>
                                            </p:txEl>
                                          </p:spTgt>
                                        </p:tgtEl>
                                        <p:attrNameLst>
                                          <p:attrName>style.visibility</p:attrName>
                                        </p:attrNameLst>
                                      </p:cBhvr>
                                      <p:to>
                                        <p:strVal val="visible"/>
                                      </p:to>
                                    </p:set>
                                    <p:animEffect transition="in" filter="wipe(up)">
                                      <p:cBhvr>
                                        <p:cTn id="13" dur="500"/>
                                        <p:tgtEl>
                                          <p:spTgt spid="15363">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5363">
                                            <p:txEl>
                                              <p:pRg st="3" end="3"/>
                                            </p:txEl>
                                          </p:spTgt>
                                        </p:tgtEl>
                                        <p:attrNameLst>
                                          <p:attrName>style.visibility</p:attrName>
                                        </p:attrNameLst>
                                      </p:cBhvr>
                                      <p:to>
                                        <p:strVal val="visible"/>
                                      </p:to>
                                    </p:set>
                                    <p:animEffect transition="in" filter="wipe(up)">
                                      <p:cBhvr>
                                        <p:cTn id="16" dur="500"/>
                                        <p:tgtEl>
                                          <p:spTgt spid="15363">
                                            <p:txEl>
                                              <p:pRg st="3" end="3"/>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5363">
                                            <p:txEl>
                                              <p:pRg st="4" end="4"/>
                                            </p:txEl>
                                          </p:spTgt>
                                        </p:tgtEl>
                                        <p:attrNameLst>
                                          <p:attrName>style.visibility</p:attrName>
                                        </p:attrNameLst>
                                      </p:cBhvr>
                                      <p:to>
                                        <p:strVal val="visible"/>
                                      </p:to>
                                    </p:set>
                                    <p:animEffect transition="in" filter="wipe(up)">
                                      <p:cBhvr>
                                        <p:cTn id="19" dur="500"/>
                                        <p:tgtEl>
                                          <p:spTgt spid="15363">
                                            <p:txEl>
                                              <p:pRg st="4" end="4"/>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5363">
                                            <p:txEl>
                                              <p:pRg st="5" end="5"/>
                                            </p:txEl>
                                          </p:spTgt>
                                        </p:tgtEl>
                                        <p:attrNameLst>
                                          <p:attrName>style.visibility</p:attrName>
                                        </p:attrNameLst>
                                      </p:cBhvr>
                                      <p:to>
                                        <p:strVal val="visible"/>
                                      </p:to>
                                    </p:set>
                                    <p:animEffect transition="in" filter="wipe(up)">
                                      <p:cBhvr>
                                        <p:cTn id="22" dur="500"/>
                                        <p:tgtEl>
                                          <p:spTgt spid="15363">
                                            <p:txEl>
                                              <p:pRg st="5" end="5"/>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5363">
                                            <p:txEl>
                                              <p:pRg st="6" end="6"/>
                                            </p:txEl>
                                          </p:spTgt>
                                        </p:tgtEl>
                                        <p:attrNameLst>
                                          <p:attrName>style.visibility</p:attrName>
                                        </p:attrNameLst>
                                      </p:cBhvr>
                                      <p:to>
                                        <p:strVal val="visible"/>
                                      </p:to>
                                    </p:set>
                                    <p:animEffect transition="in" filter="wipe(up)">
                                      <p:cBhvr>
                                        <p:cTn id="25" dur="500"/>
                                        <p:tgtEl>
                                          <p:spTgt spid="1536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body" sz="half" idx="1"/>
          </p:nvPr>
        </p:nvSpPr>
        <p:spPr>
          <a:xfrm>
            <a:off x="1127448" y="1700808"/>
            <a:ext cx="10494433" cy="4876800"/>
          </a:xfrm>
        </p:spPr>
        <p:txBody>
          <a:bodyPr>
            <a:normAutofit lnSpcReduction="10000"/>
          </a:bodyPr>
          <a:lstStyle/>
          <a:p>
            <a:pPr lvl="1" indent="0" hangingPunct="0">
              <a:lnSpc>
                <a:spcPct val="140000"/>
              </a:lnSpc>
              <a:spcBef>
                <a:spcPts val="1800"/>
              </a:spcBef>
              <a:defRPr/>
            </a:pPr>
            <a:r>
              <a:rPr lang="en-US" altLang="zh-CN" b="1" dirty="0" smtClean="0">
                <a:solidFill>
                  <a:schemeClr val="bg2">
                    <a:lumMod val="50000"/>
                  </a:schemeClr>
                </a:solidFill>
                <a:latin typeface="微软雅黑" panose="020B0503020204020204" pitchFamily="34" charset="-122"/>
                <a:ea typeface="微软雅黑" panose="020B0503020204020204" pitchFamily="34" charset="-122"/>
              </a:rPr>
              <a:t>2.8.1 Peachey</a:t>
            </a:r>
            <a:r>
              <a:rPr lang="zh-CN" altLang="en-US" b="1" dirty="0">
                <a:solidFill>
                  <a:schemeClr val="bg2">
                    <a:lumMod val="50000"/>
                  </a:schemeClr>
                </a:solidFill>
                <a:latin typeface="微软雅黑" panose="020B0503020204020204" pitchFamily="34" charset="-122"/>
                <a:ea typeface="微软雅黑" panose="020B0503020204020204" pitchFamily="34" charset="-122"/>
              </a:rPr>
              <a:t>的木纹函数</a:t>
            </a:r>
          </a:p>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基本思想</a:t>
            </a:r>
          </a:p>
          <a:p>
            <a:pPr marL="1260475" lvl="3" indent="-342900" eaLnBrk="1" hangingPunct="0">
              <a:lnSpc>
                <a:spcPct val="13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采用一组共轴圆柱面定义体纹理；</a:t>
            </a:r>
          </a:p>
          <a:p>
            <a:pPr marL="1260475" lvl="3" indent="-342900" eaLnBrk="1" hangingPunct="0">
              <a:lnSpc>
                <a:spcPct val="130000"/>
              </a:lnSpc>
              <a:spcBef>
                <a:spcPts val="1200"/>
              </a:spcBef>
              <a:buFont typeface="Arial" panose="020B0604020202020204" pitchFamily="34" charset="0"/>
              <a:buChar char="•"/>
              <a:defRP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通过下列简单操作实现真实感纹理的模拟：</a:t>
            </a:r>
          </a:p>
          <a:p>
            <a:pPr marL="1616075" lvl="2" indent="-342900" defTabSz="525463">
              <a:lnSpc>
                <a:spcPct val="160000"/>
              </a:lnSpc>
              <a:buSzPct val="60000"/>
              <a:buFont typeface="Wingdings" panose="05000000000000000000" pitchFamily="2" charset="2"/>
              <a:buChar char="n"/>
              <a:defRPr/>
            </a:pPr>
            <a:r>
              <a:rPr lang="zh-CN" altLang="en-US" sz="2200" b="1" dirty="0">
                <a:solidFill>
                  <a:schemeClr val="bg2">
                    <a:lumMod val="50000"/>
                  </a:schemeClr>
                </a:solidFill>
              </a:rPr>
              <a:t>扰动 </a:t>
            </a:r>
            <a:r>
              <a:rPr lang="en-US" altLang="zh-CN" sz="2200" b="1" dirty="0">
                <a:solidFill>
                  <a:schemeClr val="bg2">
                    <a:lumMod val="50000"/>
                  </a:schemeClr>
                </a:solidFill>
              </a:rPr>
              <a:t>(perturbing)</a:t>
            </a:r>
            <a:r>
              <a:rPr lang="zh-CN" altLang="en-US" sz="2200" b="1" dirty="0">
                <a:solidFill>
                  <a:schemeClr val="bg2">
                    <a:lumMod val="50000"/>
                  </a:schemeClr>
                </a:solidFill>
              </a:rPr>
              <a:t>：对共轴的圆柱面进行扰动，扰动量可以为正弦函数或其他能描述木纹与正规圆柱面的偏离量的函数；</a:t>
            </a:r>
          </a:p>
          <a:p>
            <a:pPr marL="1616075" lvl="2" indent="-342900" defTabSz="525463">
              <a:lnSpc>
                <a:spcPct val="160000"/>
              </a:lnSpc>
              <a:buSzPct val="60000"/>
              <a:buFont typeface="Wingdings" panose="05000000000000000000" pitchFamily="2" charset="2"/>
              <a:buChar char="n"/>
              <a:defRPr/>
            </a:pPr>
            <a:r>
              <a:rPr lang="zh-CN" altLang="en-US" sz="2200" b="1" dirty="0">
                <a:solidFill>
                  <a:schemeClr val="bg2">
                    <a:lumMod val="50000"/>
                  </a:schemeClr>
                </a:solidFill>
              </a:rPr>
              <a:t>扭曲</a:t>
            </a:r>
            <a:r>
              <a:rPr lang="en-US" altLang="zh-CN" sz="2200" b="1" dirty="0">
                <a:solidFill>
                  <a:schemeClr val="bg2">
                    <a:lumMod val="50000"/>
                  </a:schemeClr>
                </a:solidFill>
              </a:rPr>
              <a:t>(twisting)</a:t>
            </a:r>
            <a:r>
              <a:rPr lang="zh-CN" altLang="en-US" sz="2200" b="1" dirty="0">
                <a:solidFill>
                  <a:schemeClr val="bg2">
                    <a:lumMod val="50000"/>
                  </a:schemeClr>
                </a:solidFill>
              </a:rPr>
              <a:t>：在圆柱轴方向加一个小扭曲量；</a:t>
            </a:r>
          </a:p>
          <a:p>
            <a:pPr marL="1616075" lvl="2" indent="-342900" defTabSz="525463">
              <a:lnSpc>
                <a:spcPct val="160000"/>
              </a:lnSpc>
              <a:buSzPct val="60000"/>
              <a:buFont typeface="Wingdings" panose="05000000000000000000" pitchFamily="2" charset="2"/>
              <a:buChar char="n"/>
              <a:defRPr/>
            </a:pPr>
            <a:r>
              <a:rPr lang="zh-CN" altLang="en-US" sz="2200" b="1" dirty="0">
                <a:solidFill>
                  <a:schemeClr val="bg2">
                    <a:lumMod val="50000"/>
                  </a:schemeClr>
                </a:solidFill>
              </a:rPr>
              <a:t>倾斜</a:t>
            </a:r>
            <a:r>
              <a:rPr lang="en-US" altLang="zh-CN" sz="2200" b="1" dirty="0">
                <a:solidFill>
                  <a:schemeClr val="bg2">
                    <a:lumMod val="50000"/>
                  </a:schemeClr>
                </a:solidFill>
              </a:rPr>
              <a:t>(tilting)</a:t>
            </a:r>
            <a:r>
              <a:rPr lang="zh-CN" altLang="en-US" sz="2200" b="1" dirty="0">
                <a:solidFill>
                  <a:schemeClr val="bg2">
                    <a:lumMod val="50000"/>
                  </a:schemeClr>
                </a:solidFill>
              </a:rPr>
              <a:t>：将圆柱轴沿某一方向倾斜。</a:t>
            </a:r>
          </a:p>
        </p:txBody>
      </p:sp>
      <p:sp>
        <p:nvSpPr>
          <p:cNvPr id="5" name="Rectangle 3"/>
          <p:cNvSpPr>
            <a:spLocks noGrp="1" noChangeArrowheads="1"/>
          </p:cNvSpPr>
          <p:nvPr>
            <p:ph type="title"/>
          </p:nvPr>
        </p:nvSpPr>
        <p:spPr>
          <a:xfrm>
            <a:off x="838418" y="365125"/>
            <a:ext cx="10515164" cy="1325563"/>
          </a:xfrm>
        </p:spPr>
        <p:txBody>
          <a:bodyPr>
            <a:normAutofit/>
          </a:bodyPr>
          <a:lstStyle/>
          <a:p>
            <a:pPr lvl="1" hangingPunct="0">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2.8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过程纹理</a:t>
            </a:r>
            <a:endParaRPr lang="zh-CN" altLang="en-US"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526230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Effect transition="in" filter="wipe(up)">
                                      <p:cBhvr>
                                        <p:cTn id="7" dur="500"/>
                                        <p:tgtEl>
                                          <p:spTgt spid="17411">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7411">
                                            <p:txEl>
                                              <p:pRg st="1" end="1"/>
                                            </p:txEl>
                                          </p:spTgt>
                                        </p:tgtEl>
                                        <p:attrNameLst>
                                          <p:attrName>style.visibility</p:attrName>
                                        </p:attrNameLst>
                                      </p:cBhvr>
                                      <p:to>
                                        <p:strVal val="visible"/>
                                      </p:to>
                                    </p:set>
                                    <p:animEffect transition="in" filter="wipe(up)">
                                      <p:cBhvr>
                                        <p:cTn id="10" dur="500"/>
                                        <p:tgtEl>
                                          <p:spTgt spid="17411">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7411">
                                            <p:txEl>
                                              <p:pRg st="2" end="2"/>
                                            </p:txEl>
                                          </p:spTgt>
                                        </p:tgtEl>
                                        <p:attrNameLst>
                                          <p:attrName>style.visibility</p:attrName>
                                        </p:attrNameLst>
                                      </p:cBhvr>
                                      <p:to>
                                        <p:strVal val="visible"/>
                                      </p:to>
                                    </p:set>
                                    <p:animEffect transition="in" filter="wipe(up)">
                                      <p:cBhvr>
                                        <p:cTn id="13" dur="500"/>
                                        <p:tgtEl>
                                          <p:spTgt spid="17411">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7411">
                                            <p:txEl>
                                              <p:pRg st="3" end="3"/>
                                            </p:txEl>
                                          </p:spTgt>
                                        </p:tgtEl>
                                        <p:attrNameLst>
                                          <p:attrName>style.visibility</p:attrName>
                                        </p:attrNameLst>
                                      </p:cBhvr>
                                      <p:to>
                                        <p:strVal val="visible"/>
                                      </p:to>
                                    </p:set>
                                    <p:animEffect transition="in" filter="wipe(up)">
                                      <p:cBhvr>
                                        <p:cTn id="16" dur="500"/>
                                        <p:tgtEl>
                                          <p:spTgt spid="17411">
                                            <p:txEl>
                                              <p:pRg st="3" end="3"/>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7411">
                                            <p:txEl>
                                              <p:pRg st="4" end="4"/>
                                            </p:txEl>
                                          </p:spTgt>
                                        </p:tgtEl>
                                        <p:attrNameLst>
                                          <p:attrName>style.visibility</p:attrName>
                                        </p:attrNameLst>
                                      </p:cBhvr>
                                      <p:to>
                                        <p:strVal val="visible"/>
                                      </p:to>
                                    </p:set>
                                    <p:animEffect transition="in" filter="wipe(up)">
                                      <p:cBhvr>
                                        <p:cTn id="19" dur="500"/>
                                        <p:tgtEl>
                                          <p:spTgt spid="17411">
                                            <p:txEl>
                                              <p:pRg st="4" end="4"/>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7411">
                                            <p:txEl>
                                              <p:pRg st="5" end="5"/>
                                            </p:txEl>
                                          </p:spTgt>
                                        </p:tgtEl>
                                        <p:attrNameLst>
                                          <p:attrName>style.visibility</p:attrName>
                                        </p:attrNameLst>
                                      </p:cBhvr>
                                      <p:to>
                                        <p:strVal val="visible"/>
                                      </p:to>
                                    </p:set>
                                    <p:animEffect transition="in" filter="wipe(up)">
                                      <p:cBhvr>
                                        <p:cTn id="22" dur="500"/>
                                        <p:tgtEl>
                                          <p:spTgt spid="17411">
                                            <p:txEl>
                                              <p:pRg st="5" end="5"/>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7411">
                                            <p:txEl>
                                              <p:pRg st="6" end="6"/>
                                            </p:txEl>
                                          </p:spTgt>
                                        </p:tgtEl>
                                        <p:attrNameLst>
                                          <p:attrName>style.visibility</p:attrName>
                                        </p:attrNameLst>
                                      </p:cBhvr>
                                      <p:to>
                                        <p:strVal val="visible"/>
                                      </p:to>
                                    </p:set>
                                    <p:animEffect transition="in" filter="wipe(up)">
                                      <p:cBhvr>
                                        <p:cTn id="25" dur="500"/>
                                        <p:tgtEl>
                                          <p:spTgt spid="174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peachey的木纹模型"/>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7877" y="1988840"/>
            <a:ext cx="8928462" cy="466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
          <p:cNvSpPr txBox="1">
            <a:spLocks noChangeArrowheads="1"/>
          </p:cNvSpPr>
          <p:nvPr/>
        </p:nvSpPr>
        <p:spPr>
          <a:xfrm>
            <a:off x="838418" y="591269"/>
            <a:ext cx="10515164" cy="1325563"/>
          </a:xfrm>
          <a:prstGeom prst="rect">
            <a:avLst/>
          </a:prstGeom>
        </p:spPr>
        <p:txBody>
          <a:bodyP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lnSpc>
                <a:spcPct val="140000"/>
              </a:lnSpc>
              <a:spcBef>
                <a:spcPts val="1800"/>
              </a:spcBef>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2.8.1 </a:t>
            </a:r>
            <a:r>
              <a:rPr lang="en-US" altLang="zh-CN" sz="2800" b="1" dirty="0" smtClean="0">
                <a:solidFill>
                  <a:schemeClr val="bg2">
                    <a:lumMod val="50000"/>
                  </a:schemeClr>
                </a:solidFill>
                <a:latin typeface="微软雅黑" panose="020B0503020204020204" pitchFamily="34" charset="-122"/>
                <a:ea typeface="微软雅黑" panose="020B0503020204020204" pitchFamily="34" charset="-122"/>
              </a:rPr>
              <a:t>Peachey</a:t>
            </a: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的木纹函数</a:t>
            </a:r>
          </a:p>
        </p:txBody>
      </p:sp>
    </p:spTree>
    <p:extLst>
      <p:ext uri="{BB962C8B-B14F-4D97-AF65-F5344CB8AC3E}">
        <p14:creationId xmlns:p14="http://schemas.microsoft.com/office/powerpoint/2010/main" val="1230497398"/>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Theme">
  <a:themeElements>
    <a:clrScheme name="Default Theme">
      <a:dk1>
        <a:srgbClr val="7F7F7F"/>
      </a:dk1>
      <a:lt1>
        <a:srgbClr val="FFFFFF"/>
      </a:lt1>
      <a:dk2>
        <a:srgbClr val="A7A7A7"/>
      </a:dk2>
      <a:lt2>
        <a:srgbClr val="535353"/>
      </a:lt2>
      <a:accent1>
        <a:srgbClr val="707070"/>
      </a:accent1>
      <a:accent2>
        <a:srgbClr val="B0B1B3"/>
      </a:accent2>
      <a:accent3>
        <a:srgbClr val="919191"/>
      </a:accent3>
      <a:accent4>
        <a:srgbClr val="91969B"/>
      </a:accent4>
      <a:accent5>
        <a:srgbClr val="4B5050"/>
      </a:accent5>
      <a:accent6>
        <a:srgbClr val="515457"/>
      </a:accent6>
      <a:hlink>
        <a:srgbClr val="0000FF"/>
      </a:hlink>
      <a:folHlink>
        <a:srgbClr val="FF00FF"/>
      </a:folHlink>
    </a:clrScheme>
    <a:fontScheme name="Default Theme">
      <a:majorFont>
        <a:latin typeface="Helvetica"/>
        <a:ea typeface="Helvetica"/>
        <a:cs typeface="Helvetica"/>
      </a:majorFont>
      <a:minorFont>
        <a:latin typeface="等线"/>
        <a:ea typeface="等线"/>
        <a:cs typeface="等线"/>
      </a:minorFont>
    </a:fontScheme>
    <a:fmtScheme name="Default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rgbClr val="000000"/>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Theme">
  <a:themeElements>
    <a:clrScheme name="Default Theme">
      <a:dk1>
        <a:srgbClr val="000000"/>
      </a:dk1>
      <a:lt1>
        <a:srgbClr val="FFFFFF"/>
      </a:lt1>
      <a:dk2>
        <a:srgbClr val="A7A7A7"/>
      </a:dk2>
      <a:lt2>
        <a:srgbClr val="535353"/>
      </a:lt2>
      <a:accent1>
        <a:srgbClr val="707070"/>
      </a:accent1>
      <a:accent2>
        <a:srgbClr val="B0B1B3"/>
      </a:accent2>
      <a:accent3>
        <a:srgbClr val="919191"/>
      </a:accent3>
      <a:accent4>
        <a:srgbClr val="91969B"/>
      </a:accent4>
      <a:accent5>
        <a:srgbClr val="4B5050"/>
      </a:accent5>
      <a:accent6>
        <a:srgbClr val="515457"/>
      </a:accent6>
      <a:hlink>
        <a:srgbClr val="0000FF"/>
      </a:hlink>
      <a:folHlink>
        <a:srgbClr val="FF00FF"/>
      </a:folHlink>
    </a:clrScheme>
    <a:fontScheme name="Default Theme">
      <a:majorFont>
        <a:latin typeface="Helvetica"/>
        <a:ea typeface="Helvetica"/>
        <a:cs typeface="Helvetica"/>
      </a:majorFont>
      <a:minorFont>
        <a:latin typeface="等线"/>
        <a:ea typeface="等线"/>
        <a:cs typeface="等线"/>
      </a:minorFont>
    </a:fontScheme>
    <a:fmtScheme name="Default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rgbClr val="000000"/>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Override1.xml><?xml version="1.0" encoding="utf-8"?>
<a:themeOverride xmlns:a="http://schemas.openxmlformats.org/drawingml/2006/main">
  <a:clrScheme name="Default Theme">
    <a:dk1>
      <a:srgbClr val="7F7F7F"/>
    </a:dk1>
    <a:lt1>
      <a:srgbClr val="FFFFFF"/>
    </a:lt1>
    <a:dk2>
      <a:srgbClr val="A7A7A7"/>
    </a:dk2>
    <a:lt2>
      <a:srgbClr val="535353"/>
    </a:lt2>
    <a:accent1>
      <a:srgbClr val="707070"/>
    </a:accent1>
    <a:accent2>
      <a:srgbClr val="B0B1B3"/>
    </a:accent2>
    <a:accent3>
      <a:srgbClr val="919191"/>
    </a:accent3>
    <a:accent4>
      <a:srgbClr val="91969B"/>
    </a:accent4>
    <a:accent5>
      <a:srgbClr val="4B5050"/>
    </a:accent5>
    <a:accent6>
      <a:srgbClr val="515457"/>
    </a:accent6>
    <a:hlink>
      <a:srgbClr val="0000FF"/>
    </a:hlink>
    <a:folHlink>
      <a:srgbClr val="FF00FF"/>
    </a:folHlink>
  </a:clrScheme>
</a:themeOverride>
</file>

<file path=ppt/theme/themeOverride2.xml><?xml version="1.0" encoding="utf-8"?>
<a:themeOverride xmlns:a="http://schemas.openxmlformats.org/drawingml/2006/main">
  <a:clrScheme name="Default Theme">
    <a:dk1>
      <a:srgbClr val="7F7F7F"/>
    </a:dk1>
    <a:lt1>
      <a:srgbClr val="FFFFFF"/>
    </a:lt1>
    <a:dk2>
      <a:srgbClr val="A7A7A7"/>
    </a:dk2>
    <a:lt2>
      <a:srgbClr val="535353"/>
    </a:lt2>
    <a:accent1>
      <a:srgbClr val="707070"/>
    </a:accent1>
    <a:accent2>
      <a:srgbClr val="B0B1B3"/>
    </a:accent2>
    <a:accent3>
      <a:srgbClr val="919191"/>
    </a:accent3>
    <a:accent4>
      <a:srgbClr val="91969B"/>
    </a:accent4>
    <a:accent5>
      <a:srgbClr val="4B5050"/>
    </a:accent5>
    <a:accent6>
      <a:srgbClr val="515457"/>
    </a:accent6>
    <a:hlink>
      <a:srgbClr val="0000FF"/>
    </a:hlink>
    <a:folHlink>
      <a:srgbClr val="FF00FF"/>
    </a:folHlink>
  </a:clrScheme>
</a:themeOverride>
</file>

<file path=ppt/theme/themeOverride3.xml><?xml version="1.0" encoding="utf-8"?>
<a:themeOverride xmlns:a="http://schemas.openxmlformats.org/drawingml/2006/main">
  <a:clrScheme name="Default Theme">
    <a:dk1>
      <a:srgbClr val="7F7F7F"/>
    </a:dk1>
    <a:lt1>
      <a:srgbClr val="FFFFFF"/>
    </a:lt1>
    <a:dk2>
      <a:srgbClr val="A7A7A7"/>
    </a:dk2>
    <a:lt2>
      <a:srgbClr val="535353"/>
    </a:lt2>
    <a:accent1>
      <a:srgbClr val="707070"/>
    </a:accent1>
    <a:accent2>
      <a:srgbClr val="B0B1B3"/>
    </a:accent2>
    <a:accent3>
      <a:srgbClr val="919191"/>
    </a:accent3>
    <a:accent4>
      <a:srgbClr val="91969B"/>
    </a:accent4>
    <a:accent5>
      <a:srgbClr val="4B5050"/>
    </a:accent5>
    <a:accent6>
      <a:srgbClr val="515457"/>
    </a:accent6>
    <a:hlink>
      <a:srgbClr val="0000FF"/>
    </a:hlink>
    <a:folHlink>
      <a:srgbClr val="FF00FF"/>
    </a:folHlink>
  </a:clrScheme>
</a:themeOverride>
</file>

<file path=ppt/theme/themeOverride4.xml><?xml version="1.0" encoding="utf-8"?>
<a:themeOverride xmlns:a="http://schemas.openxmlformats.org/drawingml/2006/main">
  <a:clrScheme name="Default Theme">
    <a:dk1>
      <a:srgbClr val="7F7F7F"/>
    </a:dk1>
    <a:lt1>
      <a:srgbClr val="FFFFFF"/>
    </a:lt1>
    <a:dk2>
      <a:srgbClr val="A7A7A7"/>
    </a:dk2>
    <a:lt2>
      <a:srgbClr val="535353"/>
    </a:lt2>
    <a:accent1>
      <a:srgbClr val="707070"/>
    </a:accent1>
    <a:accent2>
      <a:srgbClr val="B0B1B3"/>
    </a:accent2>
    <a:accent3>
      <a:srgbClr val="919191"/>
    </a:accent3>
    <a:accent4>
      <a:srgbClr val="91969B"/>
    </a:accent4>
    <a:accent5>
      <a:srgbClr val="4B5050"/>
    </a:accent5>
    <a:accent6>
      <a:srgbClr val="515457"/>
    </a:accent6>
    <a:hlink>
      <a:srgbClr val="0000FF"/>
    </a:hlink>
    <a:folHlink>
      <a:srgbClr val="FF00FF"/>
    </a:folHlink>
  </a:clrScheme>
</a:themeOverride>
</file>

<file path=ppt/theme/themeOverride5.xml><?xml version="1.0" encoding="utf-8"?>
<a:themeOverride xmlns:a="http://schemas.openxmlformats.org/drawingml/2006/main">
  <a:clrScheme name="Default Theme">
    <a:dk1>
      <a:srgbClr val="7F7F7F"/>
    </a:dk1>
    <a:lt1>
      <a:srgbClr val="FFFFFF"/>
    </a:lt1>
    <a:dk2>
      <a:srgbClr val="A7A7A7"/>
    </a:dk2>
    <a:lt2>
      <a:srgbClr val="535353"/>
    </a:lt2>
    <a:accent1>
      <a:srgbClr val="707070"/>
    </a:accent1>
    <a:accent2>
      <a:srgbClr val="B0B1B3"/>
    </a:accent2>
    <a:accent3>
      <a:srgbClr val="919191"/>
    </a:accent3>
    <a:accent4>
      <a:srgbClr val="91969B"/>
    </a:accent4>
    <a:accent5>
      <a:srgbClr val="4B5050"/>
    </a:accent5>
    <a:accent6>
      <a:srgbClr val="515457"/>
    </a:accent6>
    <a:hlink>
      <a:srgbClr val="0000FF"/>
    </a:hlink>
    <a:folHlink>
      <a:srgbClr val="FF00FF"/>
    </a:folHlink>
  </a:clrScheme>
</a:themeOverride>
</file>

<file path=ppt/theme/themeOverride6.xml><?xml version="1.0" encoding="utf-8"?>
<a:themeOverride xmlns:a="http://schemas.openxmlformats.org/drawingml/2006/main">
  <a:clrScheme name="Default Theme">
    <a:dk1>
      <a:srgbClr val="7F7F7F"/>
    </a:dk1>
    <a:lt1>
      <a:srgbClr val="FFFFFF"/>
    </a:lt1>
    <a:dk2>
      <a:srgbClr val="A7A7A7"/>
    </a:dk2>
    <a:lt2>
      <a:srgbClr val="535353"/>
    </a:lt2>
    <a:accent1>
      <a:srgbClr val="707070"/>
    </a:accent1>
    <a:accent2>
      <a:srgbClr val="B0B1B3"/>
    </a:accent2>
    <a:accent3>
      <a:srgbClr val="919191"/>
    </a:accent3>
    <a:accent4>
      <a:srgbClr val="91969B"/>
    </a:accent4>
    <a:accent5>
      <a:srgbClr val="4B5050"/>
    </a:accent5>
    <a:accent6>
      <a:srgbClr val="515457"/>
    </a:accent6>
    <a:hlink>
      <a:srgbClr val="0000FF"/>
    </a:hlink>
    <a:folHlink>
      <a:srgbClr val="FF00FF"/>
    </a:folHlink>
  </a:clrScheme>
</a:themeOverride>
</file>

<file path=ppt/theme/themeOverride7.xml><?xml version="1.0" encoding="utf-8"?>
<a:themeOverride xmlns:a="http://schemas.openxmlformats.org/drawingml/2006/main">
  <a:clrScheme name="Default Theme">
    <a:dk1>
      <a:srgbClr val="7F7F7F"/>
    </a:dk1>
    <a:lt1>
      <a:srgbClr val="FFFFFF"/>
    </a:lt1>
    <a:dk2>
      <a:srgbClr val="A7A7A7"/>
    </a:dk2>
    <a:lt2>
      <a:srgbClr val="535353"/>
    </a:lt2>
    <a:accent1>
      <a:srgbClr val="707070"/>
    </a:accent1>
    <a:accent2>
      <a:srgbClr val="B0B1B3"/>
    </a:accent2>
    <a:accent3>
      <a:srgbClr val="919191"/>
    </a:accent3>
    <a:accent4>
      <a:srgbClr val="91969B"/>
    </a:accent4>
    <a:accent5>
      <a:srgbClr val="4B5050"/>
    </a:accent5>
    <a:accent6>
      <a:srgbClr val="515457"/>
    </a:accent6>
    <a:hlink>
      <a:srgbClr val="0000FF"/>
    </a:hlink>
    <a:folHlink>
      <a:srgbClr val="FF00FF"/>
    </a:folHlink>
  </a:clrScheme>
</a:themeOverride>
</file>

<file path=ppt/theme/themeOverride8.xml><?xml version="1.0" encoding="utf-8"?>
<a:themeOverride xmlns:a="http://schemas.openxmlformats.org/drawingml/2006/main">
  <a:clrScheme name="Default Theme">
    <a:dk1>
      <a:srgbClr val="7F7F7F"/>
    </a:dk1>
    <a:lt1>
      <a:srgbClr val="FFFFFF"/>
    </a:lt1>
    <a:dk2>
      <a:srgbClr val="A7A7A7"/>
    </a:dk2>
    <a:lt2>
      <a:srgbClr val="535353"/>
    </a:lt2>
    <a:accent1>
      <a:srgbClr val="707070"/>
    </a:accent1>
    <a:accent2>
      <a:srgbClr val="B0B1B3"/>
    </a:accent2>
    <a:accent3>
      <a:srgbClr val="919191"/>
    </a:accent3>
    <a:accent4>
      <a:srgbClr val="91969B"/>
    </a:accent4>
    <a:accent5>
      <a:srgbClr val="4B5050"/>
    </a:accent5>
    <a:accent6>
      <a:srgbClr val="515457"/>
    </a:accent6>
    <a:hlink>
      <a:srgbClr val="0000FF"/>
    </a:hlink>
    <a:folHlink>
      <a:srgbClr val="FF00FF"/>
    </a:folHlink>
  </a:clrScheme>
</a:themeOverride>
</file>

<file path=docProps/app.xml><?xml version="1.0" encoding="utf-8"?>
<Properties xmlns="http://schemas.openxmlformats.org/officeDocument/2006/extended-properties" xmlns:vt="http://schemas.openxmlformats.org/officeDocument/2006/docPropsVTypes">
  <Template/>
  <TotalTime>5900</TotalTime>
  <Words>9718</Words>
  <Application>Microsoft Office PowerPoint</Application>
  <PresentationFormat>自定义</PresentationFormat>
  <Paragraphs>1577</Paragraphs>
  <Slides>167</Slides>
  <Notes>140</Notes>
  <HiddenSlides>6</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167</vt:i4>
      </vt:variant>
    </vt:vector>
  </HeadingPairs>
  <TitlesOfParts>
    <vt:vector size="169" baseType="lpstr">
      <vt:lpstr>Default Theme</vt:lpstr>
      <vt:lpstr>Equation</vt:lpstr>
      <vt:lpstr>PowerPoint 演示文稿</vt:lpstr>
      <vt:lpstr>本章内容</vt:lpstr>
      <vt:lpstr>本章内容</vt:lpstr>
      <vt:lpstr>PowerPoint 演示文稿</vt:lpstr>
      <vt:lpstr>1.1 光影的意义</vt:lpstr>
      <vt:lpstr>大幅度提高图形绘制的真实感</vt:lpstr>
      <vt:lpstr>大幅度提高图形绘制的真实感</vt:lpstr>
      <vt:lpstr>确定空间位置关系</vt:lpstr>
      <vt:lpstr>1.2 反射光影</vt:lpstr>
      <vt:lpstr>1.2 反射光影</vt:lpstr>
      <vt:lpstr>1.2.1 平面反射</vt:lpstr>
      <vt:lpstr>1.2.1 平面反射</vt:lpstr>
      <vt:lpstr>1.2.1 平面反射</vt:lpstr>
      <vt:lpstr>1.2.1 平面反射</vt:lpstr>
      <vt:lpstr>1.2.2 曲面反射</vt:lpstr>
      <vt:lpstr>1.3 阴 影</vt:lpstr>
      <vt:lpstr>1.3.1  平面阴影</vt:lpstr>
      <vt:lpstr>1.3.1  平面阴影</vt:lpstr>
      <vt:lpstr>1.3.1  平面阴影</vt:lpstr>
      <vt:lpstr>1.3.1  平面阴影</vt:lpstr>
      <vt:lpstr>1.3.2  曲面阴影</vt:lpstr>
      <vt:lpstr>1.3.2  曲面阴影</vt:lpstr>
      <vt:lpstr>1.3.3  阴影图  Shadow Map</vt:lpstr>
      <vt:lpstr>1.3.3  阴影图  Shadow Map</vt:lpstr>
      <vt:lpstr>1.3.3  阴影图  Shadow Map</vt:lpstr>
      <vt:lpstr>1.3.4  阴影体  Shadow Volume</vt:lpstr>
      <vt:lpstr>1.3.4  阴影体 Shadow Volume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2.2  纹理映射原理</vt:lpstr>
      <vt:lpstr>2.2.1 纹理映射定义</vt:lpstr>
      <vt:lpstr>2.2.1 纹理映射定义</vt:lpstr>
      <vt:lpstr>2.2.2 纹理映射方法</vt:lpstr>
      <vt:lpstr>2.2.2 纹理映射方法</vt:lpstr>
      <vt:lpstr>2.2.2 纹理映射方法</vt:lpstr>
      <vt:lpstr>2.2.2 纹理映射方法</vt:lpstr>
      <vt:lpstr>2.2.2 纹理映射方法</vt:lpstr>
      <vt:lpstr>2.2.2 纹理映射方法</vt:lpstr>
      <vt:lpstr>2.2.2 纹理映射方法</vt:lpstr>
      <vt:lpstr>2.2.2 纹理映射方法</vt:lpstr>
      <vt:lpstr>2.2.2 纹理映射方法</vt:lpstr>
      <vt:lpstr>2.2.2 纹理映射方法</vt:lpstr>
      <vt:lpstr>2.2.2 纹理映射方法</vt:lpstr>
      <vt:lpstr>2.3 环境映射</vt:lpstr>
      <vt:lpstr>2.3 环境映射</vt:lpstr>
      <vt:lpstr>2.3 环境映射</vt:lpstr>
      <vt:lpstr>2.3 环境映射</vt:lpstr>
      <vt:lpstr>球面环境映射 Spherical Environment Mapping</vt:lpstr>
      <vt:lpstr>PowerPoint 演示文稿</vt:lpstr>
      <vt:lpstr>PowerPoint 演示文稿</vt:lpstr>
      <vt:lpstr>PowerPoint 演示文稿</vt:lpstr>
      <vt:lpstr>环境映射与光线跟踪的对比</vt:lpstr>
      <vt:lpstr>HDR与环境映射的结合</vt:lpstr>
      <vt:lpstr>PowerPoint 演示文稿</vt:lpstr>
      <vt:lpstr>PowerPoint 演示文稿</vt:lpstr>
      <vt:lpstr>2.4  凹凸映射</vt:lpstr>
      <vt:lpstr>PowerPoint 演示文稿</vt:lpstr>
      <vt:lpstr>PowerPoint 演示文稿</vt:lpstr>
      <vt:lpstr>凹凸函数b(u,v)的定义</vt:lpstr>
      <vt:lpstr>PowerPoint 演示文稿</vt:lpstr>
      <vt:lpstr>PowerPoint 演示文稿</vt:lpstr>
      <vt:lpstr>PowerPoint 演示文稿</vt:lpstr>
      <vt:lpstr>PowerPoint 演示文稿</vt:lpstr>
      <vt:lpstr>2.5 法线贴图</vt:lpstr>
      <vt:lpstr>2.5 法线贴图</vt:lpstr>
      <vt:lpstr>2.5 法线贴图</vt:lpstr>
      <vt:lpstr>2.5 法线贴图</vt:lpstr>
      <vt:lpstr>2.5 法线贴图</vt:lpstr>
      <vt:lpstr>2.5 法线贴图</vt:lpstr>
      <vt:lpstr>2.5 法线贴图</vt:lpstr>
      <vt:lpstr>2.5 法线贴图</vt:lpstr>
      <vt:lpstr>2.5 法线贴图</vt:lpstr>
      <vt:lpstr>2.5 法线贴图</vt:lpstr>
      <vt:lpstr>2.5 法线贴图</vt:lpstr>
      <vt:lpstr>2.5 法线贴图</vt:lpstr>
      <vt:lpstr>2.6 视差贴图</vt:lpstr>
      <vt:lpstr>2.6 视差贴图</vt:lpstr>
      <vt:lpstr>2.6 视差贴图</vt:lpstr>
      <vt:lpstr>2.6 视差贴图</vt:lpstr>
      <vt:lpstr>2.6 视差贴图</vt:lpstr>
      <vt:lpstr>2.6 视差贴图</vt:lpstr>
      <vt:lpstr>2.6 视差贴图</vt:lpstr>
      <vt:lpstr>2.6 视差贴图</vt:lpstr>
      <vt:lpstr>2.4 纹理映射新技术</vt:lpstr>
      <vt:lpstr>2.7 位移映射</vt:lpstr>
      <vt:lpstr>2.7 位移映射</vt:lpstr>
      <vt:lpstr>2.7 位移映射</vt:lpstr>
      <vt:lpstr>View-Dependent Displacement Mapping</vt:lpstr>
      <vt:lpstr>2.8 过程纹理</vt:lpstr>
      <vt:lpstr>2.8 过程纹理</vt:lpstr>
      <vt:lpstr>2.8 过程纹理</vt:lpstr>
      <vt:lpstr>2.8 过程纹理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3.1 OpenGL的纹理映射过程</vt:lpstr>
      <vt:lpstr>3.2  定义纹理</vt:lpstr>
      <vt:lpstr>3.2 定义纹理</vt:lpstr>
      <vt:lpstr>3.2 定义纹理</vt:lpstr>
      <vt:lpstr>PowerPoint 演示文稿</vt:lpstr>
      <vt:lpstr>3.2 定义纹理</vt:lpstr>
      <vt:lpstr>3.2 定义纹理</vt:lpstr>
      <vt:lpstr>3.2 定义纹理</vt:lpstr>
      <vt:lpstr>3.2 定义纹理</vt:lpstr>
      <vt:lpstr>3.2 定义纹理</vt:lpstr>
      <vt:lpstr>3.2 定义纹理</vt:lpstr>
      <vt:lpstr>3.2 定义纹理</vt:lpstr>
      <vt:lpstr>3.2 定义纹理</vt:lpstr>
      <vt:lpstr>3.2 定义纹理</vt:lpstr>
      <vt:lpstr>3.3 指定纹理映射方式</vt:lpstr>
      <vt:lpstr>3.3 指定纹理映射方式</vt:lpstr>
      <vt:lpstr>3.3 指定纹理映射方式</vt:lpstr>
      <vt:lpstr>3.4 激活纹理映射</vt:lpstr>
      <vt:lpstr>3.5 计算纹理坐标</vt:lpstr>
      <vt:lpstr>3.5 计算纹理坐标</vt:lpstr>
      <vt:lpstr>3.5 计算纹理坐标</vt:lpstr>
      <vt:lpstr>3.5 计算纹理坐标</vt:lpstr>
      <vt:lpstr>3.5 计算纹理坐标</vt:lpstr>
      <vt:lpstr>3.5 计算纹理坐标</vt:lpstr>
      <vt:lpstr>3.5 计算纹理坐标</vt:lpstr>
      <vt:lpstr>3.5 计算纹理坐标</vt:lpstr>
      <vt:lpstr>3.5 计算纹理坐标</vt:lpstr>
      <vt:lpstr>3.6 管理纹理</vt:lpstr>
      <vt:lpstr>3.6 管理纹理</vt:lpstr>
      <vt:lpstr>3.6 管理纹理</vt:lpstr>
      <vt:lpstr>3.6 管理纹理</vt:lpstr>
      <vt:lpstr>3.7 控制纹理</vt:lpstr>
      <vt:lpstr>3.7 控制纹理</vt:lpstr>
      <vt:lpstr>3.7 控制纹理</vt:lpstr>
      <vt:lpstr>3.7 控制纹理</vt:lpstr>
      <vt:lpstr>3.7 控制纹理</vt:lpstr>
      <vt:lpstr>3.7 控制纹理</vt:lpstr>
      <vt:lpstr>3.7 控制纹理</vt:lpstr>
      <vt:lpstr>3.7 控制纹理</vt:lpstr>
      <vt:lpstr>3.7 控制纹理</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99</dc:creator>
  <cp:lastModifiedBy>99</cp:lastModifiedBy>
  <cp:revision>428</cp:revision>
  <dcterms:modified xsi:type="dcterms:W3CDTF">2019-12-19T07:40:26Z</dcterms:modified>
</cp:coreProperties>
</file>